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1"/>
  </p:notesMasterIdLst>
  <p:sldIdLst>
    <p:sldId id="256" r:id="rId2"/>
    <p:sldId id="718" r:id="rId3"/>
    <p:sldId id="715" r:id="rId4"/>
    <p:sldId id="716" r:id="rId5"/>
    <p:sldId id="717" r:id="rId6"/>
    <p:sldId id="719" r:id="rId7"/>
    <p:sldId id="720" r:id="rId8"/>
    <p:sldId id="721" r:id="rId9"/>
    <p:sldId id="723" r:id="rId10"/>
    <p:sldId id="724" r:id="rId11"/>
    <p:sldId id="725" r:id="rId12"/>
    <p:sldId id="722" r:id="rId13"/>
    <p:sldId id="726" r:id="rId14"/>
    <p:sldId id="727" r:id="rId15"/>
    <p:sldId id="728" r:id="rId16"/>
    <p:sldId id="729" r:id="rId17"/>
    <p:sldId id="694" r:id="rId18"/>
    <p:sldId id="695" r:id="rId19"/>
    <p:sldId id="258" r:id="rId20"/>
    <p:sldId id="278" r:id="rId21"/>
    <p:sldId id="260" r:id="rId22"/>
    <p:sldId id="261" r:id="rId23"/>
    <p:sldId id="279" r:id="rId24"/>
    <p:sldId id="280" r:id="rId25"/>
    <p:sldId id="264" r:id="rId26"/>
    <p:sldId id="265" r:id="rId27"/>
    <p:sldId id="266" r:id="rId28"/>
    <p:sldId id="267" r:id="rId29"/>
    <p:sldId id="281" r:id="rId30"/>
    <p:sldId id="270" r:id="rId31"/>
    <p:sldId id="271" r:id="rId32"/>
    <p:sldId id="282" r:id="rId33"/>
    <p:sldId id="273" r:id="rId34"/>
    <p:sldId id="318" r:id="rId35"/>
    <p:sldId id="274" r:id="rId36"/>
    <p:sldId id="283" r:id="rId37"/>
    <p:sldId id="284" r:id="rId38"/>
    <p:sldId id="276" r:id="rId39"/>
    <p:sldId id="285" r:id="rId40"/>
    <p:sldId id="286" r:id="rId41"/>
    <p:sldId id="287" r:id="rId42"/>
    <p:sldId id="288" r:id="rId43"/>
    <p:sldId id="289" r:id="rId44"/>
    <p:sldId id="291" r:id="rId45"/>
    <p:sldId id="292" r:id="rId46"/>
    <p:sldId id="293" r:id="rId47"/>
    <p:sldId id="319" r:id="rId48"/>
    <p:sldId id="294" r:id="rId49"/>
    <p:sldId id="295" r:id="rId50"/>
    <p:sldId id="296" r:id="rId51"/>
    <p:sldId id="297" r:id="rId52"/>
    <p:sldId id="298" r:id="rId53"/>
    <p:sldId id="299" r:id="rId54"/>
    <p:sldId id="301" r:id="rId55"/>
    <p:sldId id="300" r:id="rId56"/>
    <p:sldId id="302" r:id="rId57"/>
    <p:sldId id="303" r:id="rId58"/>
    <p:sldId id="320" r:id="rId59"/>
    <p:sldId id="304" r:id="rId60"/>
    <p:sldId id="305" r:id="rId61"/>
    <p:sldId id="306" r:id="rId62"/>
    <p:sldId id="307" r:id="rId63"/>
    <p:sldId id="308" r:id="rId64"/>
    <p:sldId id="418" r:id="rId65"/>
    <p:sldId id="309" r:id="rId66"/>
    <p:sldId id="310" r:id="rId67"/>
    <p:sldId id="311" r:id="rId68"/>
    <p:sldId id="312" r:id="rId69"/>
    <p:sldId id="313" r:id="rId70"/>
    <p:sldId id="314" r:id="rId71"/>
    <p:sldId id="315" r:id="rId72"/>
    <p:sldId id="316" r:id="rId73"/>
    <p:sldId id="317" r:id="rId74"/>
    <p:sldId id="321" r:id="rId75"/>
    <p:sldId id="322" r:id="rId76"/>
    <p:sldId id="324" r:id="rId77"/>
    <p:sldId id="325" r:id="rId78"/>
    <p:sldId id="326" r:id="rId79"/>
    <p:sldId id="327" r:id="rId80"/>
    <p:sldId id="328" r:id="rId81"/>
    <p:sldId id="329" r:id="rId82"/>
    <p:sldId id="330" r:id="rId83"/>
    <p:sldId id="332" r:id="rId84"/>
    <p:sldId id="333" r:id="rId85"/>
    <p:sldId id="334" r:id="rId86"/>
    <p:sldId id="335" r:id="rId87"/>
    <p:sldId id="336" r:id="rId88"/>
    <p:sldId id="337"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697" r:id="rId116"/>
    <p:sldId id="699" r:id="rId117"/>
    <p:sldId id="698" r:id="rId118"/>
    <p:sldId id="700" r:id="rId119"/>
    <p:sldId id="701" r:id="rId120"/>
    <p:sldId id="703" r:id="rId121"/>
    <p:sldId id="704" r:id="rId122"/>
    <p:sldId id="705" r:id="rId123"/>
    <p:sldId id="706" r:id="rId124"/>
    <p:sldId id="707" r:id="rId125"/>
    <p:sldId id="708" r:id="rId126"/>
    <p:sldId id="709" r:id="rId127"/>
    <p:sldId id="710" r:id="rId128"/>
    <p:sldId id="711" r:id="rId129"/>
    <p:sldId id="712" r:id="rId130"/>
    <p:sldId id="713" r:id="rId131"/>
    <p:sldId id="714" r:id="rId132"/>
    <p:sldId id="696" r:id="rId133"/>
    <p:sldId id="365" r:id="rId134"/>
    <p:sldId id="366" r:id="rId135"/>
    <p:sldId id="367" r:id="rId136"/>
    <p:sldId id="368" r:id="rId137"/>
    <p:sldId id="369" r:id="rId138"/>
    <p:sldId id="370" r:id="rId139"/>
    <p:sldId id="371" r:id="rId140"/>
    <p:sldId id="372" r:id="rId141"/>
    <p:sldId id="373" r:id="rId142"/>
    <p:sldId id="374" r:id="rId143"/>
    <p:sldId id="375" r:id="rId144"/>
    <p:sldId id="376" r:id="rId145"/>
    <p:sldId id="377" r:id="rId146"/>
    <p:sldId id="378" r:id="rId147"/>
    <p:sldId id="379" r:id="rId148"/>
    <p:sldId id="380" r:id="rId149"/>
    <p:sldId id="381" r:id="rId150"/>
    <p:sldId id="382" r:id="rId151"/>
    <p:sldId id="383" r:id="rId152"/>
    <p:sldId id="384" r:id="rId153"/>
    <p:sldId id="385" r:id="rId154"/>
    <p:sldId id="386" r:id="rId155"/>
    <p:sldId id="387" r:id="rId156"/>
    <p:sldId id="388" r:id="rId157"/>
    <p:sldId id="389" r:id="rId158"/>
    <p:sldId id="390" r:id="rId159"/>
    <p:sldId id="391" r:id="rId160"/>
    <p:sldId id="392" r:id="rId161"/>
    <p:sldId id="393" r:id="rId162"/>
    <p:sldId id="394" r:id="rId163"/>
    <p:sldId id="395" r:id="rId164"/>
    <p:sldId id="396" r:id="rId165"/>
    <p:sldId id="397" r:id="rId166"/>
    <p:sldId id="398" r:id="rId167"/>
    <p:sldId id="399" r:id="rId168"/>
    <p:sldId id="400" r:id="rId169"/>
    <p:sldId id="401" r:id="rId170"/>
    <p:sldId id="402" r:id="rId171"/>
    <p:sldId id="403" r:id="rId172"/>
    <p:sldId id="404" r:id="rId173"/>
    <p:sldId id="405" r:id="rId174"/>
    <p:sldId id="406" r:id="rId175"/>
    <p:sldId id="407" r:id="rId176"/>
    <p:sldId id="408" r:id="rId177"/>
    <p:sldId id="409" r:id="rId178"/>
    <p:sldId id="410" r:id="rId179"/>
    <p:sldId id="411" r:id="rId180"/>
    <p:sldId id="412" r:id="rId181"/>
    <p:sldId id="413" r:id="rId182"/>
    <p:sldId id="414" r:id="rId183"/>
    <p:sldId id="415" r:id="rId184"/>
    <p:sldId id="416" r:id="rId185"/>
    <p:sldId id="417" r:id="rId186"/>
    <p:sldId id="419" r:id="rId187"/>
    <p:sldId id="420" r:id="rId188"/>
    <p:sldId id="421" r:id="rId189"/>
    <p:sldId id="422" r:id="rId190"/>
    <p:sldId id="423" r:id="rId191"/>
    <p:sldId id="424" r:id="rId192"/>
    <p:sldId id="425" r:id="rId193"/>
    <p:sldId id="426" r:id="rId194"/>
    <p:sldId id="427" r:id="rId195"/>
    <p:sldId id="428" r:id="rId196"/>
    <p:sldId id="429" r:id="rId197"/>
    <p:sldId id="430" r:id="rId198"/>
    <p:sldId id="431" r:id="rId199"/>
    <p:sldId id="432" r:id="rId200"/>
    <p:sldId id="433" r:id="rId201"/>
    <p:sldId id="434" r:id="rId202"/>
    <p:sldId id="435" r:id="rId203"/>
    <p:sldId id="436" r:id="rId204"/>
    <p:sldId id="437" r:id="rId205"/>
    <p:sldId id="438" r:id="rId206"/>
    <p:sldId id="439" r:id="rId207"/>
    <p:sldId id="440" r:id="rId208"/>
    <p:sldId id="441" r:id="rId209"/>
    <p:sldId id="442" r:id="rId210"/>
    <p:sldId id="443" r:id="rId211"/>
    <p:sldId id="444" r:id="rId212"/>
    <p:sldId id="445" r:id="rId213"/>
    <p:sldId id="446" r:id="rId214"/>
    <p:sldId id="447" r:id="rId215"/>
    <p:sldId id="448" r:id="rId216"/>
    <p:sldId id="449" r:id="rId217"/>
    <p:sldId id="450" r:id="rId218"/>
    <p:sldId id="451" r:id="rId219"/>
    <p:sldId id="452" r:id="rId220"/>
    <p:sldId id="453" r:id="rId221"/>
    <p:sldId id="454" r:id="rId222"/>
    <p:sldId id="455" r:id="rId223"/>
    <p:sldId id="456" r:id="rId224"/>
    <p:sldId id="457" r:id="rId225"/>
    <p:sldId id="458" r:id="rId226"/>
    <p:sldId id="459" r:id="rId227"/>
    <p:sldId id="460" r:id="rId228"/>
    <p:sldId id="461" r:id="rId229"/>
    <p:sldId id="462" r:id="rId230"/>
    <p:sldId id="463" r:id="rId231"/>
    <p:sldId id="464" r:id="rId232"/>
    <p:sldId id="465" r:id="rId233"/>
    <p:sldId id="466" r:id="rId234"/>
    <p:sldId id="467" r:id="rId235"/>
    <p:sldId id="468" r:id="rId236"/>
    <p:sldId id="469" r:id="rId237"/>
    <p:sldId id="470" r:id="rId238"/>
    <p:sldId id="471" r:id="rId239"/>
    <p:sldId id="472" r:id="rId240"/>
    <p:sldId id="473" r:id="rId241"/>
    <p:sldId id="474" r:id="rId242"/>
    <p:sldId id="475" r:id="rId243"/>
    <p:sldId id="476" r:id="rId244"/>
    <p:sldId id="477" r:id="rId245"/>
    <p:sldId id="478" r:id="rId246"/>
    <p:sldId id="479" r:id="rId247"/>
    <p:sldId id="480" r:id="rId248"/>
    <p:sldId id="481" r:id="rId249"/>
    <p:sldId id="482" r:id="rId250"/>
    <p:sldId id="483" r:id="rId251"/>
    <p:sldId id="484" r:id="rId252"/>
    <p:sldId id="485" r:id="rId253"/>
    <p:sldId id="486" r:id="rId254"/>
    <p:sldId id="487" r:id="rId255"/>
    <p:sldId id="488" r:id="rId256"/>
    <p:sldId id="489" r:id="rId257"/>
    <p:sldId id="490" r:id="rId258"/>
    <p:sldId id="491" r:id="rId259"/>
    <p:sldId id="492" r:id="rId260"/>
    <p:sldId id="493" r:id="rId261"/>
    <p:sldId id="494" r:id="rId262"/>
    <p:sldId id="495" r:id="rId263"/>
    <p:sldId id="497" r:id="rId264"/>
    <p:sldId id="498" r:id="rId265"/>
    <p:sldId id="499" r:id="rId266"/>
    <p:sldId id="500" r:id="rId267"/>
    <p:sldId id="501" r:id="rId268"/>
    <p:sldId id="502" r:id="rId269"/>
    <p:sldId id="504" r:id="rId270"/>
    <p:sldId id="503" r:id="rId271"/>
    <p:sldId id="505" r:id="rId272"/>
    <p:sldId id="506" r:id="rId273"/>
    <p:sldId id="508" r:id="rId274"/>
    <p:sldId id="507" r:id="rId275"/>
    <p:sldId id="509" r:id="rId276"/>
    <p:sldId id="510" r:id="rId277"/>
    <p:sldId id="511" r:id="rId278"/>
    <p:sldId id="512" r:id="rId279"/>
    <p:sldId id="513" r:id="rId280"/>
    <p:sldId id="515" r:id="rId281"/>
    <p:sldId id="514" r:id="rId282"/>
    <p:sldId id="516" r:id="rId283"/>
    <p:sldId id="517" r:id="rId284"/>
    <p:sldId id="518" r:id="rId285"/>
    <p:sldId id="519" r:id="rId286"/>
    <p:sldId id="520" r:id="rId287"/>
    <p:sldId id="521" r:id="rId288"/>
    <p:sldId id="522" r:id="rId289"/>
    <p:sldId id="523" r:id="rId290"/>
    <p:sldId id="524" r:id="rId291"/>
    <p:sldId id="525" r:id="rId292"/>
    <p:sldId id="526" r:id="rId293"/>
    <p:sldId id="527" r:id="rId294"/>
    <p:sldId id="528" r:id="rId295"/>
    <p:sldId id="529" r:id="rId296"/>
    <p:sldId id="530" r:id="rId297"/>
    <p:sldId id="531" r:id="rId298"/>
    <p:sldId id="532" r:id="rId299"/>
    <p:sldId id="533" r:id="rId300"/>
    <p:sldId id="534" r:id="rId301"/>
    <p:sldId id="535" r:id="rId302"/>
    <p:sldId id="536" r:id="rId303"/>
    <p:sldId id="537" r:id="rId304"/>
    <p:sldId id="538" r:id="rId305"/>
    <p:sldId id="539" r:id="rId306"/>
    <p:sldId id="540" r:id="rId307"/>
    <p:sldId id="541" r:id="rId308"/>
    <p:sldId id="542" r:id="rId309"/>
    <p:sldId id="543" r:id="rId310"/>
    <p:sldId id="544" r:id="rId311"/>
    <p:sldId id="545" r:id="rId312"/>
    <p:sldId id="546" r:id="rId313"/>
    <p:sldId id="547" r:id="rId314"/>
    <p:sldId id="548" r:id="rId315"/>
    <p:sldId id="549" r:id="rId316"/>
    <p:sldId id="550" r:id="rId317"/>
    <p:sldId id="551" r:id="rId318"/>
    <p:sldId id="552" r:id="rId319"/>
    <p:sldId id="553" r:id="rId320"/>
    <p:sldId id="554" r:id="rId321"/>
    <p:sldId id="555" r:id="rId322"/>
    <p:sldId id="556" r:id="rId323"/>
    <p:sldId id="557" r:id="rId324"/>
    <p:sldId id="558" r:id="rId325"/>
    <p:sldId id="559" r:id="rId326"/>
    <p:sldId id="560" r:id="rId327"/>
    <p:sldId id="561" r:id="rId328"/>
    <p:sldId id="562" r:id="rId329"/>
    <p:sldId id="563" r:id="rId330"/>
    <p:sldId id="564" r:id="rId331"/>
    <p:sldId id="565" r:id="rId332"/>
    <p:sldId id="566" r:id="rId333"/>
    <p:sldId id="567" r:id="rId334"/>
    <p:sldId id="568" r:id="rId335"/>
    <p:sldId id="569" r:id="rId336"/>
    <p:sldId id="570" r:id="rId337"/>
    <p:sldId id="571" r:id="rId338"/>
    <p:sldId id="572" r:id="rId339"/>
    <p:sldId id="573" r:id="rId340"/>
    <p:sldId id="574" r:id="rId341"/>
    <p:sldId id="575" r:id="rId342"/>
    <p:sldId id="576" r:id="rId343"/>
    <p:sldId id="577" r:id="rId344"/>
    <p:sldId id="578" r:id="rId345"/>
    <p:sldId id="579" r:id="rId346"/>
    <p:sldId id="580" r:id="rId347"/>
    <p:sldId id="581" r:id="rId348"/>
    <p:sldId id="582" r:id="rId349"/>
    <p:sldId id="583" r:id="rId350"/>
    <p:sldId id="584" r:id="rId351"/>
    <p:sldId id="585" r:id="rId352"/>
    <p:sldId id="586" r:id="rId353"/>
    <p:sldId id="587" r:id="rId354"/>
    <p:sldId id="588" r:id="rId355"/>
    <p:sldId id="589" r:id="rId356"/>
    <p:sldId id="590" r:id="rId357"/>
    <p:sldId id="591" r:id="rId358"/>
    <p:sldId id="592" r:id="rId359"/>
    <p:sldId id="593" r:id="rId360"/>
    <p:sldId id="594" r:id="rId361"/>
    <p:sldId id="595" r:id="rId362"/>
    <p:sldId id="596" r:id="rId363"/>
    <p:sldId id="597" r:id="rId364"/>
    <p:sldId id="598" r:id="rId365"/>
    <p:sldId id="599" r:id="rId366"/>
    <p:sldId id="600" r:id="rId367"/>
    <p:sldId id="601" r:id="rId368"/>
    <p:sldId id="602" r:id="rId369"/>
    <p:sldId id="603" r:id="rId370"/>
    <p:sldId id="604" r:id="rId371"/>
    <p:sldId id="605" r:id="rId372"/>
    <p:sldId id="606" r:id="rId373"/>
    <p:sldId id="607" r:id="rId374"/>
    <p:sldId id="608" r:id="rId375"/>
    <p:sldId id="609" r:id="rId376"/>
    <p:sldId id="610" r:id="rId377"/>
    <p:sldId id="611" r:id="rId378"/>
    <p:sldId id="612" r:id="rId379"/>
    <p:sldId id="613" r:id="rId380"/>
    <p:sldId id="614" r:id="rId381"/>
    <p:sldId id="615" r:id="rId382"/>
    <p:sldId id="616" r:id="rId383"/>
    <p:sldId id="617" r:id="rId384"/>
    <p:sldId id="61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632" r:id="rId399"/>
    <p:sldId id="633" r:id="rId400"/>
    <p:sldId id="634" r:id="rId401"/>
    <p:sldId id="635" r:id="rId402"/>
    <p:sldId id="636" r:id="rId403"/>
    <p:sldId id="637" r:id="rId404"/>
    <p:sldId id="638" r:id="rId405"/>
    <p:sldId id="639" r:id="rId406"/>
    <p:sldId id="640" r:id="rId407"/>
    <p:sldId id="641" r:id="rId408"/>
    <p:sldId id="642" r:id="rId409"/>
    <p:sldId id="643" r:id="rId410"/>
    <p:sldId id="644" r:id="rId411"/>
    <p:sldId id="645" r:id="rId412"/>
    <p:sldId id="646" r:id="rId413"/>
    <p:sldId id="647" r:id="rId414"/>
    <p:sldId id="648" r:id="rId415"/>
    <p:sldId id="649" r:id="rId416"/>
    <p:sldId id="650" r:id="rId417"/>
    <p:sldId id="651" r:id="rId418"/>
    <p:sldId id="652" r:id="rId419"/>
    <p:sldId id="653" r:id="rId420"/>
    <p:sldId id="654" r:id="rId421"/>
    <p:sldId id="655" r:id="rId422"/>
    <p:sldId id="656" r:id="rId423"/>
    <p:sldId id="657" r:id="rId424"/>
    <p:sldId id="658" r:id="rId425"/>
    <p:sldId id="659" r:id="rId426"/>
    <p:sldId id="660" r:id="rId427"/>
    <p:sldId id="661" r:id="rId428"/>
    <p:sldId id="662" r:id="rId429"/>
    <p:sldId id="663" r:id="rId430"/>
    <p:sldId id="664" r:id="rId431"/>
    <p:sldId id="665" r:id="rId432"/>
    <p:sldId id="666" r:id="rId433"/>
    <p:sldId id="667" r:id="rId434"/>
    <p:sldId id="668" r:id="rId435"/>
    <p:sldId id="669" r:id="rId436"/>
    <p:sldId id="670" r:id="rId437"/>
    <p:sldId id="671" r:id="rId438"/>
    <p:sldId id="672" r:id="rId439"/>
    <p:sldId id="673" r:id="rId440"/>
    <p:sldId id="674" r:id="rId441"/>
    <p:sldId id="675" r:id="rId442"/>
    <p:sldId id="676" r:id="rId443"/>
    <p:sldId id="677" r:id="rId444"/>
    <p:sldId id="678" r:id="rId445"/>
    <p:sldId id="679" r:id="rId446"/>
    <p:sldId id="680" r:id="rId447"/>
    <p:sldId id="681" r:id="rId448"/>
    <p:sldId id="682" r:id="rId449"/>
    <p:sldId id="683" r:id="rId450"/>
    <p:sldId id="684" r:id="rId451"/>
    <p:sldId id="685" r:id="rId452"/>
    <p:sldId id="686" r:id="rId453"/>
    <p:sldId id="687" r:id="rId454"/>
    <p:sldId id="688" r:id="rId455"/>
    <p:sldId id="689" r:id="rId456"/>
    <p:sldId id="690" r:id="rId457"/>
    <p:sldId id="691" r:id="rId458"/>
    <p:sldId id="692" r:id="rId459"/>
    <p:sldId id="693" r:id="rId460"/>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41D"/>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7" autoAdjust="0"/>
    <p:restoredTop sz="86863" autoAdjust="0"/>
  </p:normalViewPr>
  <p:slideViewPr>
    <p:cSldViewPr snapToGrid="0" showGuides="1">
      <p:cViewPr varScale="1">
        <p:scale>
          <a:sx n="72" d="100"/>
          <a:sy n="72" d="100"/>
        </p:scale>
        <p:origin x="534" y="84"/>
      </p:cViewPr>
      <p:guideLst>
        <p:guide orient="horz" pos="2205"/>
        <p:guide pos="3817"/>
      </p:guideLst>
    </p:cSldViewPr>
  </p:slideViewPr>
  <p:notesTextViewPr>
    <p:cViewPr>
      <p:scale>
        <a:sx n="1" d="1"/>
        <a:sy n="1" d="1"/>
      </p:scale>
      <p:origin x="0" y="-1434"/>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theme" Target="theme/theme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VE"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39724-E685-499E-BB6E-431A39EA1BBD}" type="datetimeFigureOut">
              <a:rPr lang="es-VE" smtClean="0"/>
              <a:t>21/3/2022</a:t>
            </a:fld>
            <a:endParaRPr lang="es-VE"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VE"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VE"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B16BB8-5F0B-4AE8-B7C4-0765A4981364}" type="slidenum">
              <a:rPr lang="es-VE" smtClean="0"/>
              <a:t>‹#›</a:t>
            </a:fld>
            <a:endParaRPr lang="es-VE" dirty="0"/>
          </a:p>
        </p:txBody>
      </p:sp>
    </p:spTree>
    <p:extLst>
      <p:ext uri="{BB962C8B-B14F-4D97-AF65-F5344CB8AC3E}">
        <p14:creationId xmlns:p14="http://schemas.microsoft.com/office/powerpoint/2010/main" val="184157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oracle.com/cd/B19306_01/server.102/b14220/security.htm#i13536"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Database security entails allowing or disallowing user actions on the database and the objects within it. Oracle uses schemas and security domains to control access to data and to restrict the use of various database resources.</a:t>
            </a:r>
          </a:p>
          <a:p>
            <a:r>
              <a:rPr lang="en-US" sz="1200" b="0" i="0" kern="1200" dirty="0">
                <a:solidFill>
                  <a:schemeClr val="tx1"/>
                </a:solidFill>
                <a:effectLst/>
                <a:latin typeface="+mn-lt"/>
                <a:ea typeface="+mn-ea"/>
                <a:cs typeface="+mn-cs"/>
              </a:rPr>
              <a:t>Oracle provides comprehensive discretionary access control. </a:t>
            </a:r>
            <a:r>
              <a:rPr lang="en-US" sz="1200" b="1" i="0" kern="1200" dirty="0">
                <a:solidFill>
                  <a:schemeClr val="tx1"/>
                </a:solidFill>
                <a:effectLst/>
                <a:latin typeface="+mn-lt"/>
                <a:ea typeface="+mn-ea"/>
                <a:cs typeface="+mn-cs"/>
              </a:rPr>
              <a:t>Discretionary access control</a:t>
            </a:r>
            <a:r>
              <a:rPr lang="en-US" sz="1200" b="0" i="0" kern="1200" dirty="0">
                <a:solidFill>
                  <a:schemeClr val="tx1"/>
                </a:solidFill>
                <a:effectLst/>
                <a:latin typeface="+mn-lt"/>
                <a:ea typeface="+mn-ea"/>
                <a:cs typeface="+mn-cs"/>
              </a:rPr>
              <a:t> regulates all user access to named objects through privileges. A privilege is permission to access a named object in a prescribed manner; for example, permission to query a table. Privileges are granted to users at the discretion of other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Database Users and Schemas</a:t>
            </a:r>
          </a:p>
          <a:p>
            <a:r>
              <a:rPr lang="en-US" sz="1200" b="0" i="0" kern="1200" dirty="0">
                <a:solidFill>
                  <a:schemeClr val="tx1"/>
                </a:solidFill>
                <a:effectLst/>
                <a:latin typeface="+mn-lt"/>
                <a:ea typeface="+mn-ea"/>
                <a:cs typeface="+mn-cs"/>
              </a:rPr>
              <a:t>Each Oracle database has a list of user names. To access a database, a user must use a database application and attempt a connection with a valid user name of the database. Each user name has an associated password to prevent unauthorized use.</a:t>
            </a:r>
          </a:p>
          <a:p>
            <a:r>
              <a:rPr lang="en-US" sz="1200" b="0" i="0" kern="1200" dirty="0">
                <a:solidFill>
                  <a:schemeClr val="tx1"/>
                </a:solidFill>
                <a:effectLst/>
                <a:latin typeface="+mn-lt"/>
                <a:ea typeface="+mn-ea"/>
                <a:cs typeface="+mn-cs"/>
              </a:rPr>
              <a:t>Security Domain</a:t>
            </a:r>
          </a:p>
          <a:p>
            <a:r>
              <a:rPr lang="en-US" sz="1200" b="0" i="0" kern="1200" dirty="0">
                <a:solidFill>
                  <a:schemeClr val="tx1"/>
                </a:solidFill>
                <a:effectLst/>
                <a:latin typeface="+mn-lt"/>
                <a:ea typeface="+mn-ea"/>
                <a:cs typeface="+mn-cs"/>
              </a:rPr>
              <a:t>Each user has a </a:t>
            </a:r>
            <a:r>
              <a:rPr lang="en-US" sz="1200" b="1" i="0" kern="1200" dirty="0">
                <a:solidFill>
                  <a:schemeClr val="tx1"/>
                </a:solidFill>
                <a:effectLst/>
                <a:latin typeface="+mn-lt"/>
                <a:ea typeface="+mn-ea"/>
                <a:cs typeface="+mn-cs"/>
              </a:rPr>
              <a:t>security domain</a:t>
            </a:r>
            <a:r>
              <a:rPr lang="en-US" sz="1200" b="0" i="0" kern="1200" dirty="0">
                <a:solidFill>
                  <a:schemeClr val="tx1"/>
                </a:solidFill>
                <a:effectLst/>
                <a:latin typeface="+mn-lt"/>
                <a:ea typeface="+mn-ea"/>
                <a:cs typeface="+mn-cs"/>
              </a:rPr>
              <a:t>—a set of properties that determine such things as:</a:t>
            </a:r>
          </a:p>
          <a:p>
            <a:r>
              <a:rPr lang="en-US" sz="1200" b="0" i="0" kern="1200" dirty="0">
                <a:solidFill>
                  <a:schemeClr val="tx1"/>
                </a:solidFill>
                <a:effectLst/>
                <a:latin typeface="+mn-lt"/>
                <a:ea typeface="+mn-ea"/>
                <a:cs typeface="+mn-cs"/>
              </a:rPr>
              <a:t>The actions (privileges and roles) available to the user</a:t>
            </a:r>
          </a:p>
          <a:p>
            <a:r>
              <a:rPr lang="en-US" sz="1200" b="0" i="0" kern="1200" dirty="0">
                <a:solidFill>
                  <a:schemeClr val="tx1"/>
                </a:solidFill>
                <a:effectLst/>
                <a:latin typeface="+mn-lt"/>
                <a:ea typeface="+mn-ea"/>
                <a:cs typeface="+mn-cs"/>
              </a:rPr>
              <a:t>The tablespace quotas (available disk space) for the user</a:t>
            </a:r>
          </a:p>
          <a:p>
            <a:r>
              <a:rPr lang="en-US" sz="1200" b="0" i="0" kern="1200" dirty="0">
                <a:solidFill>
                  <a:schemeClr val="tx1"/>
                </a:solidFill>
                <a:effectLst/>
                <a:latin typeface="+mn-lt"/>
                <a:ea typeface="+mn-ea"/>
                <a:cs typeface="+mn-cs"/>
              </a:rPr>
              <a:t>The system resource limits (for example, CPU processing time) for the user</a:t>
            </a:r>
          </a:p>
          <a:p>
            <a:r>
              <a:rPr lang="en-US" sz="1200" b="0" i="0" kern="1200" dirty="0">
                <a:solidFill>
                  <a:schemeClr val="tx1"/>
                </a:solidFill>
                <a:effectLst/>
                <a:latin typeface="+mn-lt"/>
                <a:ea typeface="+mn-ea"/>
                <a:cs typeface="+mn-cs"/>
              </a:rPr>
              <a:t>Each property that contributes to a user's security domain is discussed in the following sections.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CB16BB8-5F0B-4AE8-B7C4-0765A4981364}" type="slidenum">
              <a:rPr lang="es-VE" smtClean="0"/>
              <a:t>2</a:t>
            </a:fld>
            <a:endParaRPr lang="es-VE" dirty="0"/>
          </a:p>
        </p:txBody>
      </p:sp>
    </p:spTree>
    <p:extLst>
      <p:ext uri="{BB962C8B-B14F-4D97-AF65-F5344CB8AC3E}">
        <p14:creationId xmlns:p14="http://schemas.microsoft.com/office/powerpoint/2010/main" val="3681195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set limits on the amount of various system resources available to each user as part of a user's security domain. By doing so, you can prevent the uncontrolled consumption of valuable system resources such as CPU time.</a:t>
            </a:r>
          </a:p>
          <a:p>
            <a:endParaRPr lang="en-US" dirty="0"/>
          </a:p>
          <a:p>
            <a:r>
              <a:rPr lang="en-US" dirty="0"/>
              <a:t>This is very useful in large, multiuser systems, where system resources are expensive. Excessive consumption of resources by one or more users can detrimentally affect the other users of the database.</a:t>
            </a:r>
          </a:p>
          <a:p>
            <a:endParaRPr lang="en-US" dirty="0"/>
          </a:p>
          <a:p>
            <a:r>
              <a:rPr lang="en-US" dirty="0"/>
              <a:t>Manage a user's resource limits and password management preferences with his or her profile—a named set of resource limits that you can assign to that user. Each database can have an unlimited number of profiles. The security administrator can enable or disable the enforcement of profile resource limits universally.</a:t>
            </a:r>
          </a:p>
          <a:p>
            <a:endParaRPr lang="en-US" dirty="0"/>
          </a:p>
          <a:p>
            <a:r>
              <a:rPr lang="en-US" dirty="0"/>
              <a:t>If you set resource limits, then a slight degradation in performance occurs when users create sessions. This is because Oracle loads all resource limit data for the user when a user connects to a database.</a:t>
            </a:r>
          </a:p>
        </p:txBody>
      </p:sp>
      <p:sp>
        <p:nvSpPr>
          <p:cNvPr id="4" name="Slide Number Placeholder 3"/>
          <p:cNvSpPr>
            <a:spLocks noGrp="1"/>
          </p:cNvSpPr>
          <p:nvPr>
            <p:ph type="sldNum" sz="quarter" idx="5"/>
          </p:nvPr>
        </p:nvSpPr>
        <p:spPr/>
        <p:txBody>
          <a:bodyPr/>
          <a:lstStyle/>
          <a:p>
            <a:fld id="{ACB16BB8-5F0B-4AE8-B7C4-0765A4981364}" type="slidenum">
              <a:rPr lang="es-VE" smtClean="0"/>
              <a:t>13</a:t>
            </a:fld>
            <a:endParaRPr lang="es-VE" dirty="0"/>
          </a:p>
        </p:txBody>
      </p:sp>
    </p:spTree>
    <p:extLst>
      <p:ext uri="{BB962C8B-B14F-4D97-AF65-F5344CB8AC3E}">
        <p14:creationId xmlns:p14="http://schemas.microsoft.com/office/powerpoint/2010/main" val="38336943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Recipes are tested on Oracle Database 12.1.0.2 in multitenant and non-CDB environment. If you use non-CDB, connect to that database instead of pdb1 (as is done in recipes).</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234</a:t>
            </a:fld>
            <a:endParaRPr lang="es-VE" dirty="0"/>
          </a:p>
        </p:txBody>
      </p:sp>
    </p:spTree>
    <p:extLst>
      <p:ext uri="{BB962C8B-B14F-4D97-AF65-F5344CB8AC3E}">
        <p14:creationId xmlns:p14="http://schemas.microsoft.com/office/powerpoint/2010/main" val="20762283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 in our case, e-mail information throughout the database.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r>
              <a:rPr lang="en-US" sz="1200" b="0" i="0" kern="1200" dirty="0">
                <a:solidFill>
                  <a:schemeClr val="tx1"/>
                </a:solidFill>
                <a:effectLst/>
                <a:latin typeface="+mn-lt"/>
                <a:ea typeface="+mn-ea"/>
                <a:cs typeface="+mn-cs"/>
              </a:rPr>
              <a:t>The name of a sensitive type (for example, </a:t>
            </a:r>
            <a:r>
              <a:rPr lang="en-US" sz="1200" b="0" i="0" kern="1200" dirty="0" err="1">
                <a:solidFill>
                  <a:schemeClr val="tx1"/>
                </a:solidFill>
                <a:effectLst/>
                <a:latin typeface="+mn-lt"/>
                <a:ea typeface="+mn-ea"/>
                <a:cs typeface="+mn-cs"/>
              </a:rPr>
              <a:t>email_type</a:t>
            </a:r>
            <a:r>
              <a:rPr lang="en-US" sz="1200" b="0" i="0" kern="1200" dirty="0">
                <a:solidFill>
                  <a:schemeClr val="tx1"/>
                </a:solidFill>
                <a:effectLst/>
                <a:latin typeface="+mn-lt"/>
                <a:ea typeface="+mn-ea"/>
                <a:cs typeface="+mn-cs"/>
              </a:rPr>
              <a:t>) is case-sensitive.</a:t>
            </a:r>
          </a:p>
          <a:p>
            <a:br>
              <a:rPr lang="en-US" sz="1200" b="0" i="0" kern="1200" dirty="0">
                <a:solidFill>
                  <a:schemeClr val="tx1"/>
                </a:solidFill>
                <a:effectLst/>
                <a:latin typeface="+mn-lt"/>
                <a:ea typeface="+mn-ea"/>
                <a:cs typeface="+mn-cs"/>
              </a:rPr>
            </a:br>
            <a:endParaRPr lang="en-US"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237</a:t>
            </a:fld>
            <a:endParaRPr lang="es-VE" dirty="0"/>
          </a:p>
        </p:txBody>
      </p:sp>
    </p:spTree>
    <p:extLst>
      <p:ext uri="{BB962C8B-B14F-4D97-AF65-F5344CB8AC3E}">
        <p14:creationId xmlns:p14="http://schemas.microsoft.com/office/powerpoint/2010/main" val="8861403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To complete this recipe, create a user </a:t>
            </a:r>
            <a:r>
              <a:rPr lang="en-US" dirty="0" err="1"/>
              <a:t>challengeernesto</a:t>
            </a:r>
            <a:r>
              <a:rPr lang="en-US" dirty="0"/>
              <a:t>, create table T1, and insert several values into the table (see Figure 1) or use your own table. Also, you'll need an existing user who has an execute privilege on </a:t>
            </a:r>
            <a:r>
              <a:rPr lang="en-US" dirty="0" err="1"/>
              <a:t>dbms_tsdp_manage</a:t>
            </a:r>
            <a:r>
              <a:rPr lang="en-US" dirty="0"/>
              <a:t> package (for example, c##</a:t>
            </a:r>
            <a:r>
              <a:rPr lang="en-US" dirty="0" err="1"/>
              <a:t>ernesto</a:t>
            </a:r>
            <a:r>
              <a:rPr lang="en-US" dirty="0"/>
              <a:t>).</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241</a:t>
            </a:fld>
            <a:endParaRPr lang="es-VE" dirty="0"/>
          </a:p>
        </p:txBody>
      </p:sp>
    </p:spTree>
    <p:extLst>
      <p:ext uri="{BB962C8B-B14F-4D97-AF65-F5344CB8AC3E}">
        <p14:creationId xmlns:p14="http://schemas.microsoft.com/office/powerpoint/2010/main" val="8219064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Set new e-mail addresses in the </a:t>
            </a:r>
            <a:r>
              <a:rPr lang="en-US" dirty="0" err="1"/>
              <a:t>hr.employees</a:t>
            </a:r>
            <a:r>
              <a:rPr lang="en-US" dirty="0"/>
              <a:t> table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252</a:t>
            </a:fld>
            <a:endParaRPr lang="es-VE" dirty="0"/>
          </a:p>
        </p:txBody>
      </p:sp>
    </p:spTree>
    <p:extLst>
      <p:ext uri="{BB962C8B-B14F-4D97-AF65-F5344CB8AC3E}">
        <p14:creationId xmlns:p14="http://schemas.microsoft.com/office/powerpoint/2010/main" val="6152058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only available in Oracle Database Enterprise Edition, and from licensing viewpoint, it is part of Oracle Database Vault option.</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256</a:t>
            </a:fld>
            <a:endParaRPr lang="es-VE" dirty="0"/>
          </a:p>
        </p:txBody>
      </p:sp>
    </p:spTree>
    <p:extLst>
      <p:ext uri="{BB962C8B-B14F-4D97-AF65-F5344CB8AC3E}">
        <p14:creationId xmlns:p14="http://schemas.microsoft.com/office/powerpoint/2010/main" val="13078977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1. (and which are granted, but are unused) </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262</a:t>
            </a:fld>
            <a:endParaRPr lang="es-VE" dirty="0"/>
          </a:p>
        </p:txBody>
      </p:sp>
    </p:spTree>
    <p:extLst>
      <p:ext uri="{BB962C8B-B14F-4D97-AF65-F5344CB8AC3E}">
        <p14:creationId xmlns:p14="http://schemas.microsoft.com/office/powerpoint/2010/main" val="12069692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choose privilege analysis</a:t>
            </a:r>
          </a:p>
          <a:p>
            <a:br>
              <a:rPr lang="en-US" dirty="0"/>
            </a:b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263</a:t>
            </a:fld>
            <a:endParaRPr lang="es-VE"/>
          </a:p>
        </p:txBody>
      </p:sp>
    </p:spTree>
    <p:extLst>
      <p:ext uri="{BB962C8B-B14F-4D97-AF65-F5344CB8AC3E}">
        <p14:creationId xmlns:p14="http://schemas.microsoft.com/office/powerpoint/2010/main" val="38264359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a:solidFill>
                  <a:schemeClr val="tx1"/>
                </a:solidFill>
                <a:effectLst/>
                <a:latin typeface="+mn-lt"/>
                <a:ea typeface="+mn-ea"/>
                <a:cs typeface="+mn-cs"/>
              </a:rPr>
              <a:t>2. </a:t>
            </a:r>
            <a:r>
              <a:rPr lang="es-VE" sz="1200" b="0" i="0" kern="1200" dirty="0" err="1">
                <a:solidFill>
                  <a:schemeClr val="tx1"/>
                </a:solidFill>
                <a:effectLst/>
                <a:latin typeface="+mn-lt"/>
                <a:ea typeface="+mn-ea"/>
                <a:cs typeface="+mn-cs"/>
              </a:rPr>
              <a:t>The</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login</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screen</a:t>
            </a:r>
            <a:endParaRPr lang="es-VE" sz="1200" b="0" i="0" kern="1200" dirty="0">
              <a:solidFill>
                <a:schemeClr val="tx1"/>
              </a:solidFill>
              <a:effectLst/>
              <a:latin typeface="+mn-lt"/>
              <a:ea typeface="+mn-ea"/>
              <a:cs typeface="+mn-cs"/>
            </a:endParaRPr>
          </a:p>
          <a:p>
            <a:r>
              <a:rPr lang="es-VE" sz="1200" b="0" i="0" kern="1200" dirty="0">
                <a:solidFill>
                  <a:schemeClr val="tx1"/>
                </a:solidFill>
                <a:effectLst/>
                <a:latin typeface="+mn-lt"/>
                <a:ea typeface="+mn-ea"/>
                <a:cs typeface="+mn-cs"/>
              </a:rPr>
              <a:t>3. </a:t>
            </a:r>
            <a:r>
              <a:rPr lang="en-US" sz="1200" b="0" i="0" kern="1200" dirty="0">
                <a:solidFill>
                  <a:schemeClr val="tx1"/>
                </a:solidFill>
                <a:effectLst/>
                <a:latin typeface="+mn-lt"/>
                <a:ea typeface="+mn-ea"/>
                <a:cs typeface="+mn-cs"/>
              </a:rPr>
              <a:t>Start the process of creating a privilege analysis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264</a:t>
            </a:fld>
            <a:endParaRPr lang="es-VE"/>
          </a:p>
        </p:txBody>
      </p:sp>
    </p:spTree>
    <p:extLst>
      <p:ext uri="{BB962C8B-B14F-4D97-AF65-F5344CB8AC3E}">
        <p14:creationId xmlns:p14="http://schemas.microsoft.com/office/powerpoint/2010/main" val="25609538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4. </a:t>
            </a:r>
            <a:r>
              <a:rPr lang="es-VE" sz="1200" b="0" i="0" kern="1200" dirty="0" err="1">
                <a:solidFill>
                  <a:schemeClr val="tx1"/>
                </a:solidFill>
                <a:effectLst/>
                <a:latin typeface="+mn-lt"/>
                <a:ea typeface="+mn-ea"/>
                <a:cs typeface="+mn-cs"/>
              </a:rPr>
              <a:t>The</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create</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265</a:t>
            </a:fld>
            <a:endParaRPr lang="es-VE" dirty="0"/>
          </a:p>
        </p:txBody>
      </p:sp>
    </p:spTree>
    <p:extLst>
      <p:ext uri="{BB962C8B-B14F-4D97-AF65-F5344CB8AC3E}">
        <p14:creationId xmlns:p14="http://schemas.microsoft.com/office/powerpoint/2010/main" val="4170773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a:solidFill>
                  <a:schemeClr val="tx1"/>
                </a:solidFill>
                <a:effectLst/>
                <a:latin typeface="+mn-lt"/>
                <a:ea typeface="+mn-ea"/>
                <a:cs typeface="+mn-cs"/>
              </a:rPr>
              <a:t> A </a:t>
            </a:r>
            <a:r>
              <a:rPr lang="es-VE" sz="1200" b="0" i="0" kern="1200" dirty="0" err="1">
                <a:solidFill>
                  <a:schemeClr val="tx1"/>
                </a:solidFill>
                <a:effectLst/>
                <a:latin typeface="+mn-lt"/>
                <a:ea typeface="+mn-ea"/>
                <a:cs typeface="+mn-cs"/>
              </a:rPr>
              <a:t>successful</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message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266</a:t>
            </a:fld>
            <a:endParaRPr lang="es-VE" dirty="0"/>
          </a:p>
        </p:txBody>
      </p:sp>
    </p:spTree>
    <p:extLst>
      <p:ext uri="{BB962C8B-B14F-4D97-AF65-F5344CB8AC3E}">
        <p14:creationId xmlns:p14="http://schemas.microsoft.com/office/powerpoint/2010/main" val="1754163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System Resources and Limits</a:t>
            </a:r>
          </a:p>
          <a:p>
            <a:r>
              <a:rPr lang="en-US" dirty="0"/>
              <a:t>Oracle can limit the use of several types of system resources, including CPU time and logical reads. In general, you can control each of these resources at the session level, the call level, or both.</a:t>
            </a:r>
          </a:p>
          <a:p>
            <a:endParaRPr lang="en-US" dirty="0"/>
          </a:p>
          <a:p>
            <a:r>
              <a:rPr lang="en-US" dirty="0"/>
              <a:t>Session Level</a:t>
            </a:r>
          </a:p>
          <a:p>
            <a:r>
              <a:rPr lang="en-US" dirty="0"/>
              <a:t>Each time a user connects to a database, a session is created. Each session consumes CPU time and memory on the computer that runs Oracle. You can set several resource limits at the session level.</a:t>
            </a:r>
          </a:p>
          <a:p>
            <a:endParaRPr lang="en-US" dirty="0"/>
          </a:p>
          <a:p>
            <a:r>
              <a:rPr lang="en-US" dirty="0"/>
              <a:t>If a user exceeds a session-level resource limit, then Oracle terminates (rolls back) the current statement and returns a message indicating that the session limit has been reached. At this point, all previous statements in the current transaction are intact, and the only operations the user can perform are COMMIT, ROLLBACK, or disconnect (in this case, the current transaction is committed). All other operations produce an error. Even after the transaction is committed or rolled back, the user can accomplish no more work during the current session.</a:t>
            </a:r>
          </a:p>
          <a:p>
            <a:endParaRPr lang="en-US" dirty="0"/>
          </a:p>
          <a:p>
            <a:r>
              <a:rPr lang="en-US" dirty="0"/>
              <a:t>Call Level</a:t>
            </a:r>
          </a:p>
          <a:p>
            <a:r>
              <a:rPr lang="en-US" dirty="0"/>
              <a:t>Each time a SQL statement is run, several steps are taken to process the statement. During this processing, several calls are made to the database as part of the different execution phases. To prevent any one call from using the system excessively, Oracle lets you set several resource limits at the call level.</a:t>
            </a:r>
          </a:p>
          <a:p>
            <a:endParaRPr lang="en-US" dirty="0"/>
          </a:p>
          <a:p>
            <a:r>
              <a:rPr lang="en-US" dirty="0"/>
              <a:t>If a user exceeds a call-level resource limit, then Oracle halts the processing of the statement, rolls back the statement, and returns an error. However, all previous statements of the current transaction remain intact, and the user's session remains connected.</a:t>
            </a:r>
          </a:p>
          <a:p>
            <a:endParaRPr lang="en-US" dirty="0"/>
          </a:p>
          <a:p>
            <a:r>
              <a:rPr lang="en-US" dirty="0"/>
              <a:t>CPU Time</a:t>
            </a:r>
          </a:p>
          <a:p>
            <a:r>
              <a:rPr lang="en-US" dirty="0"/>
              <a:t>When SQL statements and other types of calls are made to Oracle, an amount of CPU time is necessary to process the call. Average calls require a small amount of CPU time. However, a SQL statement involving a large amount of data or a runaway query can potentially consume a large amount of CPU time, reducing CPU time available for other processing.</a:t>
            </a:r>
          </a:p>
          <a:p>
            <a:endParaRPr lang="en-US" dirty="0"/>
          </a:p>
          <a:p>
            <a:r>
              <a:rPr lang="en-US" dirty="0"/>
              <a:t>To prevent uncontrolled use of CPU time, limit the CPU time for each call and the total amount of CPU time used for Oracle calls during a session. Limits are set and measured in CPU one-hundredth seconds (0.01 seconds) used by a call or a session.</a:t>
            </a:r>
          </a:p>
          <a:p>
            <a:endParaRPr lang="en-US" dirty="0"/>
          </a:p>
          <a:p>
            <a:r>
              <a:rPr lang="en-US" dirty="0"/>
              <a:t>Logical Reads</a:t>
            </a:r>
          </a:p>
          <a:p>
            <a:r>
              <a:rPr lang="en-US" dirty="0"/>
              <a:t>Input/output (I/O) is one of the most expensive operations in a database system. SQL statements that are I/O intensive can monopolize memory and disk use and cause other database operations to compete for these resources.</a:t>
            </a:r>
          </a:p>
          <a:p>
            <a:endParaRPr lang="en-US" dirty="0"/>
          </a:p>
          <a:p>
            <a:r>
              <a:rPr lang="en-US" dirty="0"/>
              <a:t>To prevent single sources of excessive I/O, Oracle lets you limit the logical data block reads for each call and for each session. Logical data block reads include data block reads from both memory and disk. The limits are set and measured in number of block reads performed by a call or during a session.</a:t>
            </a:r>
          </a:p>
          <a:p>
            <a:endParaRPr lang="en-US" dirty="0"/>
          </a:p>
          <a:p>
            <a:r>
              <a:rPr lang="en-US" dirty="0"/>
              <a:t>Other Resources</a:t>
            </a:r>
          </a:p>
          <a:p>
            <a:r>
              <a:rPr lang="en-US" dirty="0"/>
              <a:t>Oracle also provides for the limitation of several other resources at the session level:</a:t>
            </a:r>
          </a:p>
          <a:p>
            <a:endParaRPr lang="en-US" dirty="0"/>
          </a:p>
          <a:p>
            <a:r>
              <a:rPr lang="en-US" dirty="0"/>
              <a:t>You can limit the number of concurrent sessions for each user. Each user can create only up to a predefined number of concurrent sessions.</a:t>
            </a:r>
          </a:p>
          <a:p>
            <a:endParaRPr lang="en-US" dirty="0"/>
          </a:p>
          <a:p>
            <a:r>
              <a:rPr lang="en-US" dirty="0"/>
              <a:t>You can limit the idle time for a session. If the time between Oracle calls for a session reaches the idle time limit, then the current transaction is rolled back, the session is aborted, and the resources of the session are returned to the system. The next call receives an error that indicates the user is no longer connected to the instance. This limit is set as a number of elapsed minutes.</a:t>
            </a:r>
          </a:p>
          <a:p>
            <a:endParaRPr lang="en-US" dirty="0"/>
          </a:p>
          <a:p>
            <a:r>
              <a:rPr lang="en-US" dirty="0"/>
              <a:t>Shortly after a session is aborted because it has exceeded an idle time limit, the process monitor (PMON) background process cleans up after the aborted session. Until PMON completes this process, the aborted session is still counted in any session/user resource limit.</a:t>
            </a:r>
          </a:p>
          <a:p>
            <a:endParaRPr lang="en-US" dirty="0"/>
          </a:p>
          <a:p>
            <a:r>
              <a:rPr lang="en-US" dirty="0"/>
              <a:t>You can limit the elapsed connect time for each session. If a session's duration exceeds the elapsed time limit, then the current transaction is rolled back, the session is dropped, and the resources of the session are returned to the system. This limit is set as a number of elapsed minutes.</a:t>
            </a:r>
          </a:p>
          <a:p>
            <a:endParaRPr lang="en-US" dirty="0"/>
          </a:p>
          <a:p>
            <a:r>
              <a:rPr lang="en-US" dirty="0"/>
              <a:t>Oracle does not constantly monitor the elapsed idle time or elapsed connection time. Doing so would reduce system performance. Instead, it checks every few minutes. Therefore, a session can exceed this limit slightly (for example, by five minutes) before Oracle enforces the limit and aborts the session.</a:t>
            </a:r>
          </a:p>
          <a:p>
            <a:endParaRPr lang="en-US" dirty="0"/>
          </a:p>
          <a:p>
            <a:r>
              <a:rPr lang="en-US" dirty="0"/>
              <a:t>You can limit the amount of private SGA space (used for private SQL areas) for a session. This limit is only important in systems that use the shared server configuration. Otherwise, private SQL areas are located in the PGA. This limit is set as a number of bytes of memory in an instance's SGA. Use the characters K or M to specify kilobytes or megabytes.</a:t>
            </a:r>
          </a:p>
        </p:txBody>
      </p:sp>
      <p:sp>
        <p:nvSpPr>
          <p:cNvPr id="4" name="Slide Number Placeholder 3"/>
          <p:cNvSpPr>
            <a:spLocks noGrp="1"/>
          </p:cNvSpPr>
          <p:nvPr>
            <p:ph type="sldNum" sz="quarter" idx="5"/>
          </p:nvPr>
        </p:nvSpPr>
        <p:spPr/>
        <p:txBody>
          <a:bodyPr/>
          <a:lstStyle/>
          <a:p>
            <a:fld id="{ACB16BB8-5F0B-4AE8-B7C4-0765A4981364}" type="slidenum">
              <a:rPr lang="es-VE" smtClean="0"/>
              <a:t>14</a:t>
            </a:fld>
            <a:endParaRPr lang="es-VE" dirty="0"/>
          </a:p>
        </p:txBody>
      </p:sp>
    </p:spTree>
    <p:extLst>
      <p:ext uri="{BB962C8B-B14F-4D97-AF65-F5344CB8AC3E}">
        <p14:creationId xmlns:p14="http://schemas.microsoft.com/office/powerpoint/2010/main" val="21037451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See steps in previous</a:t>
            </a:r>
            <a:r>
              <a:rPr lang="en-US" sz="1200" b="0" i="0" kern="1200" baseline="0" dirty="0">
                <a:solidFill>
                  <a:schemeClr val="tx1"/>
                </a:solidFill>
                <a:effectLst/>
                <a:latin typeface="+mn-lt"/>
                <a:ea typeface="+mn-ea"/>
                <a:cs typeface="+mn-cs"/>
              </a:rPr>
              <a:t> section</a:t>
            </a:r>
            <a:endParaRPr lang="en-US" sz="1200" b="0" i="0" kern="1200" dirty="0">
              <a:solidFill>
                <a:schemeClr val="tx1"/>
              </a:solidFill>
              <a:effectLst/>
              <a:latin typeface="+mn-lt"/>
              <a:ea typeface="+mn-ea"/>
              <a:cs typeface="+mn-cs"/>
            </a:endParaRPr>
          </a:p>
          <a:p>
            <a:br>
              <a:rPr lang="en-US" dirty="0"/>
            </a:b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269</a:t>
            </a:fld>
            <a:endParaRPr lang="es-VE"/>
          </a:p>
        </p:txBody>
      </p:sp>
    </p:spTree>
    <p:extLst>
      <p:ext uri="{BB962C8B-B14F-4D97-AF65-F5344CB8AC3E}">
        <p14:creationId xmlns:p14="http://schemas.microsoft.com/office/powerpoint/2010/main" val="12493704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a:solidFill>
                  <a:schemeClr val="tx1"/>
                </a:solidFill>
                <a:effectLst/>
                <a:latin typeface="+mn-lt"/>
                <a:ea typeface="+mn-ea"/>
                <a:cs typeface="+mn-cs"/>
              </a:rPr>
              <a:t>Creating</a:t>
            </a:r>
            <a:r>
              <a:rPr lang="es-VE" sz="1200" b="0" i="0" kern="1200" dirty="0">
                <a:solidFill>
                  <a:schemeClr val="tx1"/>
                </a:solidFill>
                <a:effectLst/>
                <a:latin typeface="+mn-lt"/>
                <a:ea typeface="+mn-ea"/>
                <a:cs typeface="+mn-cs"/>
              </a:rPr>
              <a:t> a role </a:t>
            </a:r>
            <a:r>
              <a:rPr lang="es-VE" sz="1200" b="0" i="0" kern="1200" dirty="0" err="1">
                <a:solidFill>
                  <a:schemeClr val="tx1"/>
                </a:solidFill>
                <a:effectLst/>
                <a:latin typeface="+mn-lt"/>
                <a:ea typeface="+mn-ea"/>
                <a:cs typeface="+mn-cs"/>
              </a:rPr>
              <a:t>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270</a:t>
            </a:fld>
            <a:endParaRPr lang="es-VE" dirty="0"/>
          </a:p>
        </p:txBody>
      </p:sp>
    </p:spTree>
    <p:extLst>
      <p:ext uri="{BB962C8B-B14F-4D97-AF65-F5344CB8AC3E}">
        <p14:creationId xmlns:p14="http://schemas.microsoft.com/office/powerpoint/2010/main" val="42155389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successful creation of the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271</a:t>
            </a:fld>
            <a:endParaRPr lang="es-VE" dirty="0"/>
          </a:p>
        </p:txBody>
      </p:sp>
    </p:spTree>
    <p:extLst>
      <p:ext uri="{BB962C8B-B14F-4D97-AF65-F5344CB8AC3E}">
        <p14:creationId xmlns:p14="http://schemas.microsoft.com/office/powerpoint/2010/main" val="31848619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273</a:t>
            </a:fld>
            <a:endParaRPr lang="es-VE"/>
          </a:p>
        </p:txBody>
      </p:sp>
    </p:spTree>
    <p:extLst>
      <p:ext uri="{BB962C8B-B14F-4D97-AF65-F5344CB8AC3E}">
        <p14:creationId xmlns:p14="http://schemas.microsoft.com/office/powerpoint/2010/main" val="16384835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a:solidFill>
                  <a:schemeClr val="tx1"/>
                </a:solidFill>
                <a:effectLst/>
                <a:latin typeface="+mn-lt"/>
                <a:ea typeface="+mn-ea"/>
                <a:cs typeface="+mn-cs"/>
              </a:rPr>
              <a:t>The</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create</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context</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274</a:t>
            </a:fld>
            <a:endParaRPr lang="es-VE" dirty="0"/>
          </a:p>
        </p:txBody>
      </p:sp>
    </p:spTree>
    <p:extLst>
      <p:ext uri="{BB962C8B-B14F-4D97-AF65-F5344CB8AC3E}">
        <p14:creationId xmlns:p14="http://schemas.microsoft.com/office/powerpoint/2010/main" val="6905908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Build Context Expression button: </a:t>
            </a:r>
            <a:r>
              <a:rPr lang="es-VE" sz="1200" b="0" i="0" kern="1200" dirty="0">
                <a:solidFill>
                  <a:schemeClr val="tx1"/>
                </a:solidFill>
                <a:effectLst/>
                <a:latin typeface="+mn-lt"/>
                <a:ea typeface="+mn-ea"/>
                <a:cs typeface="+mn-cs"/>
              </a:rPr>
              <a:t>a </a:t>
            </a:r>
            <a:r>
              <a:rPr lang="es-VE" sz="1200" b="0" i="0" kern="1200" dirty="0" err="1">
                <a:solidFill>
                  <a:schemeClr val="tx1"/>
                </a:solidFill>
                <a:effectLst/>
                <a:latin typeface="+mn-lt"/>
                <a:ea typeface="+mn-ea"/>
                <a:cs typeface="+mn-cs"/>
              </a:rPr>
              <a:t>pencil</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icon</a:t>
            </a:r>
            <a:endParaRPr lang="es-VE" sz="1200" b="0" i="0" kern="1200" dirty="0">
              <a:solidFill>
                <a:schemeClr val="tx1"/>
              </a:solidFill>
              <a:effectLst/>
              <a:latin typeface="+mn-lt"/>
              <a:ea typeface="+mn-ea"/>
              <a:cs typeface="+mn-cs"/>
            </a:endParaRPr>
          </a:p>
          <a:p>
            <a:r>
              <a:rPr lang="en-US" b="1" dirty="0"/>
              <a:t>enter expression manually:</a:t>
            </a:r>
            <a:r>
              <a:rPr lang="en-US" b="1" baseline="0" dirty="0"/>
              <a:t> </a:t>
            </a:r>
            <a:r>
              <a:rPr lang="es-VE" sz="1200" b="0" i="0" kern="1200" dirty="0" err="1">
                <a:solidFill>
                  <a:schemeClr val="tx1"/>
                </a:solidFill>
                <a:effectLst/>
                <a:latin typeface="+mn-lt"/>
                <a:ea typeface="+mn-ea"/>
                <a:cs typeface="+mn-cs"/>
              </a:rPr>
              <a:t>select</a:t>
            </a:r>
            <a:r>
              <a:rPr lang="es-VE" sz="1200" b="0" i="0" kern="1200" dirty="0">
                <a:solidFill>
                  <a:schemeClr val="tx1"/>
                </a:solidFill>
                <a:effectLst/>
                <a:latin typeface="+mn-lt"/>
                <a:ea typeface="+mn-ea"/>
                <a:cs typeface="+mn-cs"/>
              </a:rPr>
              <a:t> </a:t>
            </a:r>
            <a:r>
              <a:rPr lang="es-VE" sz="1200" b="1" i="0" kern="1200" dirty="0" err="1">
                <a:solidFill>
                  <a:schemeClr val="tx1"/>
                </a:solidFill>
                <a:effectLst/>
                <a:latin typeface="+mn-lt"/>
                <a:ea typeface="+mn-ea"/>
                <a:cs typeface="+mn-cs"/>
              </a:rPr>
              <a:t>Edit</a:t>
            </a:r>
            <a:r>
              <a:rPr lang="es-VE" sz="1200" b="1"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checkbox</a:t>
            </a:r>
            <a:endParaRPr lang="es-VE" sz="1200" b="0" i="0" kern="1200" dirty="0">
              <a:solidFill>
                <a:schemeClr val="tx1"/>
              </a:solidFill>
              <a:effectLst/>
              <a:latin typeface="+mn-lt"/>
              <a:ea typeface="+mn-ea"/>
              <a:cs typeface="+mn-cs"/>
            </a:endParaRPr>
          </a:p>
          <a:p>
            <a:r>
              <a:rPr lang="en-US" b="1" dirty="0"/>
              <a:t>built-in help:</a:t>
            </a:r>
            <a:r>
              <a:rPr lang="en-US" b="1" baseline="0" dirty="0"/>
              <a:t> </a:t>
            </a:r>
            <a:r>
              <a:rPr lang="en-US" sz="1200" b="0" i="0" kern="1200" dirty="0">
                <a:solidFill>
                  <a:schemeClr val="tx1"/>
                </a:solidFill>
                <a:effectLst/>
                <a:latin typeface="+mn-lt"/>
                <a:ea typeface="+mn-ea"/>
                <a:cs typeface="+mn-cs"/>
              </a:rPr>
              <a:t>select the checkbox </a:t>
            </a:r>
            <a:r>
              <a:rPr lang="en-US" sz="1200" b="1" i="0" kern="1200" dirty="0">
                <a:solidFill>
                  <a:schemeClr val="tx1"/>
                </a:solidFill>
                <a:effectLst/>
                <a:latin typeface="+mn-lt"/>
                <a:ea typeface="+mn-ea"/>
                <a:cs typeface="+mn-cs"/>
              </a:rPr>
              <a:t>Policy is in effect when</a:t>
            </a:r>
            <a:r>
              <a:rPr lang="en-US" sz="1200" b="0" i="0" kern="1200" dirty="0">
                <a:solidFill>
                  <a:schemeClr val="tx1"/>
                </a:solidFill>
                <a:effectLst/>
                <a:latin typeface="+mn-lt"/>
                <a:ea typeface="+mn-ea"/>
                <a:cs typeface="+mn-cs"/>
              </a:rPr>
              <a:t> select appropriate options from drop-down menus, click on the </a:t>
            </a:r>
            <a:r>
              <a:rPr lang="en-US" sz="1200" b="1" i="0" kern="1200" dirty="0">
                <a:solidFill>
                  <a:schemeClr val="tx1"/>
                </a:solidFill>
                <a:effectLst/>
                <a:latin typeface="+mn-lt"/>
                <a:ea typeface="+mn-ea"/>
                <a:cs typeface="+mn-cs"/>
              </a:rPr>
              <a:t>Add </a:t>
            </a:r>
            <a:r>
              <a:rPr lang="en-US" sz="1200" b="0" i="0" kern="1200" dirty="0">
                <a:solidFill>
                  <a:schemeClr val="tx1"/>
                </a:solidFill>
                <a:effectLst/>
                <a:latin typeface="+mn-lt"/>
                <a:ea typeface="+mn-ea"/>
                <a:cs typeface="+mn-cs"/>
              </a:rPr>
              <a:t>button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275</a:t>
            </a:fld>
            <a:endParaRPr lang="es-VE" dirty="0"/>
          </a:p>
        </p:txBody>
      </p:sp>
    </p:spTree>
    <p:extLst>
      <p:ext uri="{BB962C8B-B14F-4D97-AF65-F5344CB8AC3E}">
        <p14:creationId xmlns:p14="http://schemas.microsoft.com/office/powerpoint/2010/main" val="14467016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Checking the filled-out context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276</a:t>
            </a:fld>
            <a:endParaRPr lang="es-VE" dirty="0"/>
          </a:p>
        </p:txBody>
      </p:sp>
    </p:spTree>
    <p:extLst>
      <p:ext uri="{BB962C8B-B14F-4D97-AF65-F5344CB8AC3E}">
        <p14:creationId xmlns:p14="http://schemas.microsoft.com/office/powerpoint/2010/main" val="28305115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context policy has been successfully created</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277</a:t>
            </a:fld>
            <a:endParaRPr lang="es-VE" dirty="0"/>
          </a:p>
        </p:txBody>
      </p:sp>
    </p:spTree>
    <p:extLst>
      <p:ext uri="{BB962C8B-B14F-4D97-AF65-F5344CB8AC3E}">
        <p14:creationId xmlns:p14="http://schemas.microsoft.com/office/powerpoint/2010/main" val="10944774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280</a:t>
            </a:fld>
            <a:endParaRPr lang="es-VE"/>
          </a:p>
        </p:txBody>
      </p:sp>
    </p:spTree>
    <p:extLst>
      <p:ext uri="{BB962C8B-B14F-4D97-AF65-F5344CB8AC3E}">
        <p14:creationId xmlns:p14="http://schemas.microsoft.com/office/powerpoint/2010/main" val="11524712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a:solidFill>
                  <a:schemeClr val="tx1"/>
                </a:solidFill>
                <a:effectLst/>
                <a:latin typeface="+mn-lt"/>
                <a:ea typeface="+mn-ea"/>
                <a:cs typeface="+mn-cs"/>
              </a:rPr>
              <a:t>Creating</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the</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combined</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281</a:t>
            </a:fld>
            <a:endParaRPr lang="es-VE" dirty="0"/>
          </a:p>
        </p:txBody>
      </p:sp>
    </p:spTree>
    <p:extLst>
      <p:ext uri="{BB962C8B-B14F-4D97-AF65-F5344CB8AC3E}">
        <p14:creationId xmlns:p14="http://schemas.microsoft.com/office/powerpoint/2010/main" val="1208453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Profiles</a:t>
            </a:r>
          </a:p>
          <a:p>
            <a:r>
              <a:rPr lang="en-US" dirty="0"/>
              <a:t>In the context of system resources, a profile is a named set of specified resource limits that can be assigned to a valid user name in an Oracle database. Profiles provide for easy management of resource limits. Profiles are also the way in which you administer password policy.</a:t>
            </a:r>
          </a:p>
          <a:p>
            <a:endParaRPr lang="en-US" dirty="0"/>
          </a:p>
          <a:p>
            <a:r>
              <a:rPr lang="en-US" dirty="0"/>
              <a:t>Different profiles can be created and assigned individually to each user of the database. A default profile is present for all users not explicitly assigned a profile. The resource limit feature prevents excessive consumption of global database system resources.</a:t>
            </a:r>
          </a:p>
          <a:p>
            <a:endParaRPr lang="en-US" dirty="0"/>
          </a:p>
          <a:p>
            <a:r>
              <a:rPr lang="en-US" dirty="0"/>
              <a:t>When to Use Profiles</a:t>
            </a:r>
          </a:p>
          <a:p>
            <a:r>
              <a:rPr lang="en-US" dirty="0"/>
              <a:t>You need to create and manage user profiles only if resource limits are a requirement of your database security policy. To use profiles, first categorize the related types of users in a database. Just as roles are used to manage the privileges of related users, profiles are used to manage the resource limits of related users. Determine how many profiles are needed to encompass all types of users in a database and then determine appropriate resource limits for each profile.</a:t>
            </a:r>
          </a:p>
          <a:p>
            <a:endParaRPr lang="en-US" dirty="0"/>
          </a:p>
          <a:p>
            <a:r>
              <a:rPr lang="en-US" dirty="0"/>
              <a:t>Determine Values for Resource Limits of a Profile</a:t>
            </a:r>
          </a:p>
          <a:p>
            <a:r>
              <a:rPr lang="en-US" dirty="0"/>
              <a:t>Before creating profiles and setting the resource limits associated with them, determine appropriate values for each resource limit. You can base these values on the type of operations a typical user performs. Usually, the best way to determine the appropriate resource limit values for a given user profile is to gather historical information about each type of resource usage.</a:t>
            </a:r>
          </a:p>
          <a:p>
            <a:endParaRPr lang="en-US" dirty="0"/>
          </a:p>
          <a:p>
            <a:r>
              <a:rPr lang="en-US" dirty="0"/>
              <a:t>You can gather statistics for other limits using the Monitor feature of Oracle Enterprise Manager (or SQL*Plus), specifically the Statistics monitor.</a:t>
            </a:r>
          </a:p>
        </p:txBody>
      </p:sp>
      <p:sp>
        <p:nvSpPr>
          <p:cNvPr id="4" name="Slide Number Placeholder 3"/>
          <p:cNvSpPr>
            <a:spLocks noGrp="1"/>
          </p:cNvSpPr>
          <p:nvPr>
            <p:ph type="sldNum" sz="quarter" idx="5"/>
          </p:nvPr>
        </p:nvSpPr>
        <p:spPr/>
        <p:txBody>
          <a:bodyPr/>
          <a:lstStyle/>
          <a:p>
            <a:fld id="{ACB16BB8-5F0B-4AE8-B7C4-0765A4981364}" type="slidenum">
              <a:rPr lang="es-VE" smtClean="0"/>
              <a:t>15</a:t>
            </a:fld>
            <a:endParaRPr lang="es-VE" dirty="0"/>
          </a:p>
        </p:txBody>
      </p:sp>
    </p:spTree>
    <p:extLst>
      <p:ext uri="{BB962C8B-B14F-4D97-AF65-F5344CB8AC3E}">
        <p14:creationId xmlns:p14="http://schemas.microsoft.com/office/powerpoint/2010/main" val="3183247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Manually write expression in the Policy Expression Builder</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282</a:t>
            </a:fld>
            <a:endParaRPr lang="es-VE" dirty="0"/>
          </a:p>
        </p:txBody>
      </p:sp>
    </p:spTree>
    <p:extLst>
      <p:ext uri="{BB962C8B-B14F-4D97-AF65-F5344CB8AC3E}">
        <p14:creationId xmlns:p14="http://schemas.microsoft.com/office/powerpoint/2010/main" val="39738870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a:solidFill>
                  <a:schemeClr val="tx1"/>
                </a:solidFill>
                <a:effectLst/>
                <a:latin typeface="+mn-lt"/>
                <a:ea typeface="+mn-ea"/>
                <a:cs typeface="+mn-cs"/>
              </a:rPr>
              <a:t>The</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successful</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message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283</a:t>
            </a:fld>
            <a:endParaRPr lang="es-VE" dirty="0"/>
          </a:p>
        </p:txBody>
      </p:sp>
    </p:spTree>
    <p:extLst>
      <p:ext uri="{BB962C8B-B14F-4D97-AF65-F5344CB8AC3E}">
        <p14:creationId xmlns:p14="http://schemas.microsoft.com/office/powerpoint/2010/main" val="16796432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see how to use the results of capture later in this chapter.</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286</a:t>
            </a:fld>
            <a:endParaRPr lang="es-VE" dirty="0"/>
          </a:p>
        </p:txBody>
      </p:sp>
    </p:spTree>
    <p:extLst>
      <p:ext uri="{BB962C8B-B14F-4D97-AF65-F5344CB8AC3E}">
        <p14:creationId xmlns:p14="http://schemas.microsoft.com/office/powerpoint/2010/main" val="67740755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3. </a:t>
            </a:r>
            <a:r>
              <a:rPr lang="es-VE" sz="1200" b="0" i="0" kern="1200" dirty="0" err="1">
                <a:solidFill>
                  <a:schemeClr val="tx1"/>
                </a:solidFill>
                <a:effectLst/>
                <a:latin typeface="+mn-lt"/>
                <a:ea typeface="+mn-ea"/>
                <a:cs typeface="+mn-cs"/>
              </a:rPr>
              <a:t>Enabling</a:t>
            </a:r>
            <a:r>
              <a:rPr lang="es-VE" sz="1200" b="0" i="0" kern="1200" dirty="0">
                <a:solidFill>
                  <a:schemeClr val="tx1"/>
                </a:solidFill>
                <a:effectLst/>
                <a:latin typeface="+mn-lt"/>
                <a:ea typeface="+mn-ea"/>
                <a:cs typeface="+mn-cs"/>
              </a:rPr>
              <a:t> a </a:t>
            </a:r>
            <a:r>
              <a:rPr lang="es-VE" sz="1200" b="0" i="0" kern="1200" dirty="0" err="1">
                <a:solidFill>
                  <a:schemeClr val="tx1"/>
                </a:solidFill>
                <a:effectLst/>
                <a:latin typeface="+mn-lt"/>
                <a:ea typeface="+mn-ea"/>
                <a:cs typeface="+mn-cs"/>
              </a:rPr>
              <a:t>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287</a:t>
            </a:fld>
            <a:endParaRPr lang="es-VE" dirty="0"/>
          </a:p>
        </p:txBody>
      </p:sp>
    </p:spTree>
    <p:extLst>
      <p:ext uri="{BB962C8B-B14F-4D97-AF65-F5344CB8AC3E}">
        <p14:creationId xmlns:p14="http://schemas.microsoft.com/office/powerpoint/2010/main" val="1875942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a:solidFill>
                  <a:schemeClr val="tx1"/>
                </a:solidFill>
                <a:effectLst/>
                <a:latin typeface="+mn-lt"/>
                <a:ea typeface="+mn-ea"/>
                <a:cs typeface="+mn-cs"/>
              </a:rPr>
              <a:t>Start</a:t>
            </a:r>
            <a:r>
              <a:rPr lang="es-VE" sz="1200" b="0" i="0" kern="1200" dirty="0">
                <a:solidFill>
                  <a:schemeClr val="tx1"/>
                </a:solidFill>
                <a:effectLst/>
                <a:latin typeface="+mn-lt"/>
                <a:ea typeface="+mn-ea"/>
                <a:cs typeface="+mn-cs"/>
              </a:rPr>
              <a:t> capture </a:t>
            </a:r>
            <a:r>
              <a:rPr lang="es-VE" sz="1200" b="0" i="0" kern="1200" dirty="0" err="1">
                <a:solidFill>
                  <a:schemeClr val="tx1"/>
                </a:solidFill>
                <a:effectLst/>
                <a:latin typeface="+mn-lt"/>
                <a:ea typeface="+mn-ea"/>
                <a:cs typeface="+mn-cs"/>
              </a:rPr>
              <a:t>immediately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288</a:t>
            </a:fld>
            <a:endParaRPr lang="es-VE" dirty="0"/>
          </a:p>
        </p:txBody>
      </p:sp>
    </p:spTree>
    <p:extLst>
      <p:ext uri="{BB962C8B-B14F-4D97-AF65-F5344CB8AC3E}">
        <p14:creationId xmlns:p14="http://schemas.microsoft.com/office/powerpoint/2010/main" val="40529896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a:solidFill>
                  <a:schemeClr val="tx1"/>
                </a:solidFill>
                <a:effectLst/>
                <a:latin typeface="+mn-lt"/>
                <a:ea typeface="+mn-ea"/>
                <a:cs typeface="+mn-cs"/>
              </a:rPr>
              <a:t>An</a:t>
            </a:r>
            <a:r>
              <a:rPr lang="es-VE" sz="1200" b="0" i="0" kern="1200" dirty="0">
                <a:solidFill>
                  <a:schemeClr val="tx1"/>
                </a:solidFill>
                <a:effectLst/>
                <a:latin typeface="+mn-lt"/>
                <a:ea typeface="+mn-ea"/>
                <a:cs typeface="+mn-cs"/>
              </a:rPr>
              <a:t> active capture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289</a:t>
            </a:fld>
            <a:endParaRPr lang="es-VE" dirty="0"/>
          </a:p>
        </p:txBody>
      </p:sp>
    </p:spTree>
    <p:extLst>
      <p:ext uri="{BB962C8B-B14F-4D97-AF65-F5344CB8AC3E}">
        <p14:creationId xmlns:p14="http://schemas.microsoft.com/office/powerpoint/2010/main" val="24302050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a:solidFill>
                  <a:schemeClr val="tx1"/>
                </a:solidFill>
                <a:effectLst/>
                <a:latin typeface="+mn-lt"/>
                <a:ea typeface="+mn-ea"/>
                <a:cs typeface="+mn-cs"/>
              </a:rPr>
              <a:t>6. </a:t>
            </a:r>
            <a:r>
              <a:rPr lang="es-VE" sz="1200" b="0" i="0" kern="1200" dirty="0" err="1">
                <a:solidFill>
                  <a:schemeClr val="tx1"/>
                </a:solidFill>
                <a:effectLst/>
                <a:latin typeface="+mn-lt"/>
                <a:ea typeface="+mn-ea"/>
                <a:cs typeface="+mn-cs"/>
              </a:rPr>
              <a:t>Enabling</a:t>
            </a:r>
            <a:r>
              <a:rPr lang="es-VE" sz="1200" b="0" i="0" kern="1200" dirty="0">
                <a:solidFill>
                  <a:schemeClr val="tx1"/>
                </a:solidFill>
                <a:effectLst/>
                <a:latin typeface="+mn-lt"/>
                <a:ea typeface="+mn-ea"/>
                <a:cs typeface="+mn-cs"/>
              </a:rPr>
              <a:t> role </a:t>
            </a:r>
            <a:r>
              <a:rPr lang="es-VE" sz="1200" b="0" i="0" kern="1200" dirty="0" err="1">
                <a:solidFill>
                  <a:schemeClr val="tx1"/>
                </a:solidFill>
                <a:effectLst/>
                <a:latin typeface="+mn-lt"/>
                <a:ea typeface="+mn-ea"/>
                <a:cs typeface="+mn-cs"/>
              </a:rPr>
              <a:t>policy</a:t>
            </a:r>
            <a:endParaRPr lang="es-VE" sz="1200" b="0" i="0" kern="1200" dirty="0">
              <a:solidFill>
                <a:schemeClr val="tx1"/>
              </a:solidFill>
              <a:effectLst/>
              <a:latin typeface="+mn-lt"/>
              <a:ea typeface="+mn-ea"/>
              <a:cs typeface="+mn-cs"/>
            </a:endParaRPr>
          </a:p>
          <a:p>
            <a:r>
              <a:rPr lang="es-VE" sz="1200" b="0" i="0" kern="1200" dirty="0">
                <a:solidFill>
                  <a:schemeClr val="tx1"/>
                </a:solidFill>
                <a:effectLst/>
                <a:latin typeface="+mn-lt"/>
                <a:ea typeface="+mn-ea"/>
                <a:cs typeface="+mn-cs"/>
              </a:rPr>
              <a:t>7.</a:t>
            </a:r>
            <a:r>
              <a:rPr lang="es-VE" sz="1200" b="0" i="0" kern="1200" baseline="0" dirty="0">
                <a:solidFill>
                  <a:schemeClr val="tx1"/>
                </a:solidFill>
                <a:effectLst/>
                <a:latin typeface="+mn-lt"/>
                <a:ea typeface="+mn-ea"/>
                <a:cs typeface="+mn-cs"/>
              </a:rPr>
              <a:t> </a:t>
            </a:r>
            <a:r>
              <a:rPr lang="es-VE" sz="1200" b="0" i="0" kern="1200" dirty="0">
                <a:solidFill>
                  <a:schemeClr val="tx1"/>
                </a:solidFill>
                <a:effectLst/>
                <a:latin typeface="+mn-lt"/>
                <a:ea typeface="+mn-ea"/>
                <a:cs typeface="+mn-cs"/>
              </a:rPr>
              <a:t>Active </a:t>
            </a:r>
            <a:r>
              <a:rPr lang="es-VE" sz="1200" b="0" i="0" kern="1200" dirty="0" err="1">
                <a:solidFill>
                  <a:schemeClr val="tx1"/>
                </a:solidFill>
                <a:effectLst/>
                <a:latin typeface="+mn-lt"/>
                <a:ea typeface="+mn-ea"/>
                <a:cs typeface="+mn-cs"/>
              </a:rPr>
              <a:t>policies</a:t>
            </a:r>
            <a:endParaRPr lang="es-VE" sz="1200" b="0" i="0" kern="1200" dirty="0">
              <a:solidFill>
                <a:schemeClr val="tx1"/>
              </a:solidFill>
              <a:effectLst/>
              <a:latin typeface="+mn-lt"/>
              <a:ea typeface="+mn-ea"/>
              <a:cs typeface="+mn-cs"/>
            </a:endParaRPr>
          </a:p>
          <a:p>
            <a:endParaRPr lang="es-VE"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 in mind that only one policy whose type is </a:t>
            </a:r>
            <a:r>
              <a:rPr lang="en-US" dirty="0"/>
              <a:t>Database</a:t>
            </a:r>
            <a:r>
              <a:rPr lang="en-US" sz="1200" b="0" i="0" kern="1200" dirty="0">
                <a:solidFill>
                  <a:schemeClr val="tx1"/>
                </a:solidFill>
                <a:effectLst/>
                <a:latin typeface="+mn-lt"/>
                <a:ea typeface="+mn-ea"/>
                <a:cs typeface="+mn-cs"/>
              </a:rPr>
              <a:t> and one policy whose type is not </a:t>
            </a:r>
            <a:r>
              <a:rPr lang="en-US" dirty="0"/>
              <a:t>Database</a:t>
            </a:r>
            <a:r>
              <a:rPr lang="en-US" sz="1200" b="0" i="0" kern="1200" dirty="0">
                <a:solidFill>
                  <a:schemeClr val="tx1"/>
                </a:solidFill>
                <a:effectLst/>
                <a:latin typeface="+mn-lt"/>
                <a:ea typeface="+mn-ea"/>
                <a:cs typeface="+mn-cs"/>
              </a:rPr>
              <a:t> could be active at any given time.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290</a:t>
            </a:fld>
            <a:endParaRPr lang="es-VE" dirty="0"/>
          </a:p>
        </p:txBody>
      </p:sp>
    </p:spTree>
    <p:extLst>
      <p:ext uri="{BB962C8B-B14F-4D97-AF65-F5344CB8AC3E}">
        <p14:creationId xmlns:p14="http://schemas.microsoft.com/office/powerpoint/2010/main" val="22436766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a:solidFill>
                  <a:schemeClr val="tx1"/>
                </a:solidFill>
                <a:effectLst/>
                <a:latin typeface="+mn-lt"/>
                <a:ea typeface="+mn-ea"/>
                <a:cs typeface="+mn-cs"/>
              </a:rPr>
              <a:t>Warning</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message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291</a:t>
            </a:fld>
            <a:endParaRPr lang="es-VE" dirty="0"/>
          </a:p>
        </p:txBody>
      </p:sp>
    </p:spTree>
    <p:extLst>
      <p:ext uri="{BB962C8B-B14F-4D97-AF65-F5344CB8AC3E}">
        <p14:creationId xmlns:p14="http://schemas.microsoft.com/office/powerpoint/2010/main" val="238958874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9. </a:t>
            </a:r>
            <a:r>
              <a:rPr lang="es-VE" sz="1200" b="0" i="0" kern="1200" dirty="0">
                <a:solidFill>
                  <a:schemeClr val="tx1"/>
                </a:solidFill>
                <a:effectLst/>
                <a:latin typeface="+mn-lt"/>
                <a:ea typeface="+mn-ea"/>
                <a:cs typeface="+mn-cs"/>
              </a:rPr>
              <a:t>Stop capture</a:t>
            </a:r>
          </a:p>
          <a:p>
            <a:r>
              <a:rPr lang="es-VE" sz="1200" b="0" i="0" kern="1200" dirty="0">
                <a:solidFill>
                  <a:schemeClr val="tx1"/>
                </a:solidFill>
                <a:effectLst/>
                <a:latin typeface="+mn-lt"/>
                <a:ea typeface="+mn-ea"/>
                <a:cs typeface="+mn-cs"/>
              </a:rPr>
              <a:t>10.</a:t>
            </a:r>
            <a:r>
              <a:rPr lang="es-VE"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Stop capture and generate report</a:t>
            </a:r>
            <a:endParaRPr lang="es-VE"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292</a:t>
            </a:fld>
            <a:endParaRPr lang="es-VE" dirty="0"/>
          </a:p>
        </p:txBody>
      </p:sp>
    </p:spTree>
    <p:extLst>
      <p:ext uri="{BB962C8B-B14F-4D97-AF65-F5344CB8AC3E}">
        <p14:creationId xmlns:p14="http://schemas.microsoft.com/office/powerpoint/2010/main" val="27558664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a:solidFill>
                  <a:schemeClr val="tx1"/>
                </a:solidFill>
                <a:effectLst/>
                <a:latin typeface="+mn-lt"/>
                <a:ea typeface="+mn-ea"/>
                <a:cs typeface="+mn-cs"/>
              </a:rPr>
              <a:t>Confirmation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293</a:t>
            </a:fld>
            <a:endParaRPr lang="es-VE" dirty="0"/>
          </a:p>
        </p:txBody>
      </p:sp>
    </p:spTree>
    <p:extLst>
      <p:ext uri="{BB962C8B-B14F-4D97-AF65-F5344CB8AC3E}">
        <p14:creationId xmlns:p14="http://schemas.microsoft.com/office/powerpoint/2010/main" val="173128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(such as an OS-authenticated user who has database </a:t>
            </a:r>
            <a:r>
              <a:rPr lang="en-US" b="1" dirty="0"/>
              <a:t>administrators (</a:t>
            </a:r>
            <a:r>
              <a:rPr lang="en-US" b="1" dirty="0" err="1"/>
              <a:t>dba</a:t>
            </a:r>
            <a:r>
              <a:rPr lang="en-US" b="1" dirty="0"/>
              <a:t>) role</a:t>
            </a:r>
            <a:r>
              <a:rPr lang="en-US" dirty="0"/>
              <a:t>, for example, </a:t>
            </a:r>
            <a:r>
              <a:rPr lang="en-US" dirty="0" err="1">
                <a:solidFill>
                  <a:srgbClr val="F7941D"/>
                </a:solidFill>
              </a:rPr>
              <a:t>ops$ernesto</a:t>
            </a:r>
            <a:r>
              <a:rPr lang="en-US" dirty="0"/>
              <a:t>). </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19</a:t>
            </a:fld>
            <a:endParaRPr lang="es-VE"/>
          </a:p>
        </p:txBody>
      </p:sp>
    </p:spTree>
    <p:extLst>
      <p:ext uri="{BB962C8B-B14F-4D97-AF65-F5344CB8AC3E}">
        <p14:creationId xmlns:p14="http://schemas.microsoft.com/office/powerpoint/2010/main" val="31643648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Refresh page (it may take up to several minutes to complete). You should receive result similar to the one shown</a:t>
            </a:r>
          </a:p>
          <a:p>
            <a:r>
              <a:rPr lang="en-US" sz="1200" b="0" i="0" kern="1200" dirty="0">
                <a:solidFill>
                  <a:schemeClr val="tx1"/>
                </a:solidFill>
                <a:effectLst/>
                <a:latin typeface="+mn-lt"/>
                <a:ea typeface="+mn-ea"/>
                <a:cs typeface="+mn-cs"/>
              </a:rPr>
              <a:t>12. </a:t>
            </a:r>
            <a:r>
              <a:rPr lang="es-VE" sz="1200" b="0" i="0" kern="1200" dirty="0" err="1">
                <a:solidFill>
                  <a:schemeClr val="tx1"/>
                </a:solidFill>
                <a:effectLst/>
                <a:latin typeface="+mn-lt"/>
                <a:ea typeface="+mn-ea"/>
                <a:cs typeface="+mn-cs"/>
              </a:rPr>
              <a:t>The</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generated</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report</a:t>
            </a:r>
            <a:endParaRPr lang="es-VE"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Test all policies you have created in the previous recipes.</a:t>
            </a:r>
          </a:p>
          <a:p>
            <a:br>
              <a:rPr lang="en-US" dirty="0"/>
            </a:b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294</a:t>
            </a:fld>
            <a:endParaRPr lang="es-VE" dirty="0"/>
          </a:p>
        </p:txBody>
      </p:sp>
    </p:spTree>
    <p:extLst>
      <p:ext uri="{BB962C8B-B14F-4D97-AF65-F5344CB8AC3E}">
        <p14:creationId xmlns:p14="http://schemas.microsoft.com/office/powerpoint/2010/main" val="405294925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1.</a:t>
            </a:r>
            <a:r>
              <a:rPr lang="es-VE" baseline="0" dirty="0"/>
              <a:t> </a:t>
            </a:r>
            <a:r>
              <a:rPr lang="es-VE" sz="1200" b="0" i="0" kern="1200" dirty="0" err="1">
                <a:solidFill>
                  <a:schemeClr val="tx1"/>
                </a:solidFill>
                <a:effectLst/>
                <a:latin typeface="+mn-lt"/>
                <a:ea typeface="+mn-ea"/>
                <a:cs typeface="+mn-cs"/>
              </a:rPr>
              <a:t>Usage</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Summary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296</a:t>
            </a:fld>
            <a:endParaRPr lang="es-VE" dirty="0"/>
          </a:p>
        </p:txBody>
      </p:sp>
    </p:spTree>
    <p:extLst>
      <p:ext uri="{BB962C8B-B14F-4D97-AF65-F5344CB8AC3E}">
        <p14:creationId xmlns:p14="http://schemas.microsoft.com/office/powerpoint/2010/main" val="35082964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Report the used privileges recorded for the user Alan based on the database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297</a:t>
            </a:fld>
            <a:endParaRPr lang="es-VE" dirty="0"/>
          </a:p>
        </p:txBody>
      </p:sp>
    </p:spTree>
    <p:extLst>
      <p:ext uri="{BB962C8B-B14F-4D97-AF65-F5344CB8AC3E}">
        <p14:creationId xmlns:p14="http://schemas.microsoft.com/office/powerpoint/2010/main" val="40933739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used privileges recorded for the user Nick based on role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298</a:t>
            </a:fld>
            <a:endParaRPr lang="es-VE" dirty="0"/>
          </a:p>
        </p:txBody>
      </p:sp>
    </p:spTree>
    <p:extLst>
      <p:ext uri="{BB962C8B-B14F-4D97-AF65-F5344CB8AC3E}">
        <p14:creationId xmlns:p14="http://schemas.microsoft.com/office/powerpoint/2010/main" val="11831575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a:solidFill>
                  <a:schemeClr val="tx1"/>
                </a:solidFill>
                <a:effectLst/>
                <a:latin typeface="+mn-lt"/>
                <a:ea typeface="+mn-ea"/>
                <a:cs typeface="+mn-cs"/>
              </a:rPr>
              <a:t>Reports</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300</a:t>
            </a:fld>
            <a:endParaRPr lang="es-VE" dirty="0"/>
          </a:p>
        </p:txBody>
      </p:sp>
    </p:spTree>
    <p:extLst>
      <p:ext uri="{BB962C8B-B14F-4D97-AF65-F5344CB8AC3E}">
        <p14:creationId xmlns:p14="http://schemas.microsoft.com/office/powerpoint/2010/main" val="38708630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Unused object privileges report</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304</a:t>
            </a:fld>
            <a:endParaRPr lang="es-VE" dirty="0"/>
          </a:p>
        </p:txBody>
      </p:sp>
    </p:spTree>
    <p:extLst>
      <p:ext uri="{BB962C8B-B14F-4D97-AF65-F5344CB8AC3E}">
        <p14:creationId xmlns:p14="http://schemas.microsoft.com/office/powerpoint/2010/main" val="106070154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Create a new role based on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307</a:t>
            </a:fld>
            <a:endParaRPr lang="es-VE" dirty="0"/>
          </a:p>
        </p:txBody>
      </p:sp>
    </p:spTree>
    <p:extLst>
      <p:ext uri="{BB962C8B-B14F-4D97-AF65-F5344CB8AC3E}">
        <p14:creationId xmlns:p14="http://schemas.microsoft.com/office/powerpoint/2010/main" val="2747453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B16BB8-5F0B-4AE8-B7C4-0765A4981364}" type="slidenum">
              <a:rPr lang="es-VE" smtClean="0"/>
              <a:t>311</a:t>
            </a:fld>
            <a:endParaRPr lang="es-VE" dirty="0"/>
          </a:p>
        </p:txBody>
      </p:sp>
    </p:spTree>
    <p:extLst>
      <p:ext uri="{BB962C8B-B14F-4D97-AF65-F5344CB8AC3E}">
        <p14:creationId xmlns:p14="http://schemas.microsoft.com/office/powerpoint/2010/main" val="92006038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3. </a:t>
            </a:r>
            <a:r>
              <a:rPr lang="en-US" dirty="0"/>
              <a:t>(this type is not covered here)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312</a:t>
            </a:fld>
            <a:endParaRPr lang="es-VE" dirty="0">
              <a:solidFill>
                <a:prstClr val="black"/>
              </a:solidFill>
            </a:endParaRPr>
          </a:p>
        </p:txBody>
      </p:sp>
    </p:spTree>
    <p:extLst>
      <p:ext uri="{BB962C8B-B14F-4D97-AF65-F5344CB8AC3E}">
        <p14:creationId xmlns:p14="http://schemas.microsoft.com/office/powerpoint/2010/main" val="68940794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Error:</a:t>
            </a:r>
            <a:r>
              <a:rPr lang="es-VE" baseline="0" dirty="0"/>
              <a:t> </a:t>
            </a:r>
            <a:r>
              <a:rPr lang="en-US" dirty="0"/>
              <a:t>(for example, insufficient privileges, table, or view does not exist) </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314</a:t>
            </a:fld>
            <a:endParaRPr lang="es-VE" dirty="0">
              <a:solidFill>
                <a:prstClr val="black"/>
              </a:solidFill>
            </a:endParaRPr>
          </a:p>
        </p:txBody>
      </p:sp>
    </p:spTree>
    <p:extLst>
      <p:ext uri="{BB962C8B-B14F-4D97-AF65-F5344CB8AC3E}">
        <p14:creationId xmlns:p14="http://schemas.microsoft.com/office/powerpoint/2010/main" val="1369309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If we don't assign a password profile to the user, that user uses the default password profile.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20</a:t>
            </a:fld>
            <a:endParaRPr lang="es-VE"/>
          </a:p>
        </p:txBody>
      </p:sp>
    </p:spTree>
    <p:extLst>
      <p:ext uri="{BB962C8B-B14F-4D97-AF65-F5344CB8AC3E}">
        <p14:creationId xmlns:p14="http://schemas.microsoft.com/office/powerpoint/2010/main" val="34708086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this purpose, there is a large portfolio of access control mechanisms in Oracle Database (standard Discretionary Access Control, Mandatory Access Control-Oracle Label Security, Virtual Private Database, Database Vault, and so on).</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315</a:t>
            </a:fld>
            <a:endParaRPr lang="es-VE" dirty="0">
              <a:solidFill>
                <a:prstClr val="black"/>
              </a:solidFill>
            </a:endParaRPr>
          </a:p>
        </p:txBody>
      </p:sp>
    </p:spTree>
    <p:extLst>
      <p:ext uri="{BB962C8B-B14F-4D97-AF65-F5344CB8AC3E}">
        <p14:creationId xmlns:p14="http://schemas.microsoft.com/office/powerpoint/2010/main" val="250758513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This type even encrypts data in memory, which prevents cold boot attacks. </a:t>
            </a:r>
            <a:endParaRPr lang="es-VE"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316</a:t>
            </a:fld>
            <a:endParaRPr lang="es-VE" dirty="0">
              <a:solidFill>
                <a:prstClr val="black"/>
              </a:solidFill>
            </a:endParaRPr>
          </a:p>
        </p:txBody>
      </p:sp>
    </p:spTree>
    <p:extLst>
      <p:ext uri="{BB962C8B-B14F-4D97-AF65-F5344CB8AC3E}">
        <p14:creationId xmlns:p14="http://schemas.microsoft.com/office/powerpoint/2010/main" val="10155964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3. </a:t>
            </a:r>
            <a:r>
              <a:rPr lang="en-US" dirty="0"/>
              <a:t>(for example, if the size of value in row is 11 bytes, additional 5 bytes of storage is needed to encrypt this row)</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317</a:t>
            </a:fld>
            <a:endParaRPr lang="es-VE" dirty="0">
              <a:solidFill>
                <a:prstClr val="black"/>
              </a:solidFill>
            </a:endParaRPr>
          </a:p>
        </p:txBody>
      </p:sp>
    </p:spTree>
    <p:extLst>
      <p:ext uri="{BB962C8B-B14F-4D97-AF65-F5344CB8AC3E}">
        <p14:creationId xmlns:p14="http://schemas.microsoft.com/office/powerpoint/2010/main" val="15044017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These things are not supported in </a:t>
            </a:r>
            <a:r>
              <a:rPr lang="en-US" dirty="0" err="1"/>
              <a:t>tablespace</a:t>
            </a:r>
            <a:r>
              <a:rPr lang="en-US" dirty="0"/>
              <a:t> encryption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323</a:t>
            </a:fld>
            <a:endParaRPr lang="es-VE" dirty="0">
              <a:solidFill>
                <a:prstClr val="black"/>
              </a:solidFill>
            </a:endParaRPr>
          </a:p>
        </p:txBody>
      </p:sp>
    </p:spTree>
    <p:extLst>
      <p:ext uri="{BB962C8B-B14F-4D97-AF65-F5344CB8AC3E}">
        <p14:creationId xmlns:p14="http://schemas.microsoft.com/office/powerpoint/2010/main" val="14731086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 (workaround is to create another encrypted </a:t>
            </a:r>
            <a:r>
              <a:rPr lang="en-US" dirty="0" err="1"/>
              <a:t>tablespace</a:t>
            </a:r>
            <a:r>
              <a:rPr lang="en-US" dirty="0"/>
              <a:t> and move all data to this newly created </a:t>
            </a:r>
            <a:r>
              <a:rPr lang="en-US" dirty="0" err="1"/>
              <a:t>tablespace</a:t>
            </a:r>
            <a:r>
              <a:rPr lang="en-US" dirty="0"/>
              <a:t>)</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324</a:t>
            </a:fld>
            <a:endParaRPr lang="es-VE" dirty="0">
              <a:solidFill>
                <a:prstClr val="black"/>
              </a:solidFill>
            </a:endParaRPr>
          </a:p>
        </p:txBody>
      </p:sp>
    </p:spTree>
    <p:extLst>
      <p:ext uri="{BB962C8B-B14F-4D97-AF65-F5344CB8AC3E}">
        <p14:creationId xmlns:p14="http://schemas.microsoft.com/office/powerpoint/2010/main" val="239897978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4. </a:t>
            </a:r>
            <a:r>
              <a:rPr lang="en-US" dirty="0"/>
              <a:t>(in Oracle multitenant environment, there is one master key per pluggable database).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326</a:t>
            </a:fld>
            <a:endParaRPr lang="es-VE" dirty="0">
              <a:solidFill>
                <a:prstClr val="black"/>
              </a:solidFill>
            </a:endParaRPr>
          </a:p>
        </p:txBody>
      </p:sp>
    </p:spTree>
    <p:extLst>
      <p:ext uri="{BB962C8B-B14F-4D97-AF65-F5344CB8AC3E}">
        <p14:creationId xmlns:p14="http://schemas.microsoft.com/office/powerpoint/2010/main" val="21431555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err="1"/>
              <a:t>Softwate</a:t>
            </a:r>
            <a:r>
              <a:rPr lang="es-VE" dirty="0"/>
              <a:t> </a:t>
            </a:r>
            <a:r>
              <a:rPr lang="es-VE" dirty="0" err="1"/>
              <a:t>keystore</a:t>
            </a:r>
            <a:r>
              <a:rPr lang="es-VE" baseline="0" dirty="0"/>
              <a:t>: </a:t>
            </a:r>
            <a:r>
              <a:rPr lang="en-US" dirty="0"/>
              <a:t>(in previous versions of Oracle Database, it's been named </a:t>
            </a:r>
            <a:r>
              <a:rPr lang="en-US" b="1" dirty="0"/>
              <a:t>Oracle Wallet</a:t>
            </a:r>
            <a:r>
              <a:rPr lang="en-US" dirty="0"/>
              <a:t>) </a:t>
            </a:r>
          </a:p>
          <a:p>
            <a:r>
              <a:rPr lang="en-US" dirty="0"/>
              <a:t>Hardware </a:t>
            </a:r>
            <a:r>
              <a:rPr lang="en-US" dirty="0" err="1"/>
              <a:t>keystore</a:t>
            </a:r>
            <a:r>
              <a:rPr lang="en-US" dirty="0"/>
              <a:t>: (for example, Hardware Security Module)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3. (</a:t>
            </a:r>
            <a:r>
              <a:rPr lang="en-US" dirty="0" err="1"/>
              <a:t>keystore</a:t>
            </a:r>
            <a:r>
              <a:rPr lang="en-US" dirty="0"/>
              <a:t> opening and closing, rekeying master key, and so on) </a:t>
            </a:r>
            <a:r>
              <a:rPr lang="en-US" dirty="0" err="1"/>
              <a:t>Keystore's</a:t>
            </a:r>
            <a:r>
              <a:rPr lang="en-US" dirty="0"/>
              <a:t> password is not the same as the master key.</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327</a:t>
            </a:fld>
            <a:endParaRPr lang="es-VE" dirty="0">
              <a:solidFill>
                <a:prstClr val="black"/>
              </a:solidFill>
            </a:endParaRPr>
          </a:p>
        </p:txBody>
      </p:sp>
    </p:spTree>
    <p:extLst>
      <p:ext uri="{BB962C8B-B14F-4D97-AF65-F5344CB8AC3E}">
        <p14:creationId xmlns:p14="http://schemas.microsoft.com/office/powerpoint/2010/main" val="15049652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3. </a:t>
            </a:r>
            <a:r>
              <a:rPr lang="en-US" dirty="0"/>
              <a:t>(instructions are given in the recipe Configuring </a:t>
            </a:r>
            <a:r>
              <a:rPr lang="en-US" dirty="0" err="1"/>
              <a:t>keystore</a:t>
            </a:r>
            <a:r>
              <a:rPr lang="en-US" dirty="0"/>
              <a:t> location in </a:t>
            </a:r>
            <a:r>
              <a:rPr lang="en-US" dirty="0" err="1"/>
              <a:t>sqlnet.ora</a:t>
            </a:r>
            <a:r>
              <a:rPr lang="en-US" dirty="0"/>
              <a:t>).</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329</a:t>
            </a:fld>
            <a:endParaRPr lang="es-VE" dirty="0">
              <a:solidFill>
                <a:prstClr val="black"/>
              </a:solidFill>
            </a:endParaRPr>
          </a:p>
        </p:txBody>
      </p:sp>
    </p:spTree>
    <p:extLst>
      <p:ext uri="{BB962C8B-B14F-4D97-AF65-F5344CB8AC3E}">
        <p14:creationId xmlns:p14="http://schemas.microsoft.com/office/powerpoint/2010/main" val="318969613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The</a:t>
            </a:r>
            <a:r>
              <a:rPr lang="es-ES" dirty="0"/>
              <a:t> </a:t>
            </a:r>
            <a:r>
              <a:rPr lang="es-VE" dirty="0"/>
              <a:t>OPEN_NO_MASTER_KEY </a:t>
            </a:r>
            <a:r>
              <a:rPr lang="en-US" dirty="0" err="1"/>
              <a:t>tatus</a:t>
            </a:r>
            <a:r>
              <a:rPr lang="en-US" dirty="0"/>
              <a:t> means that the </a:t>
            </a:r>
            <a:r>
              <a:rPr lang="en-US" dirty="0" err="1"/>
              <a:t>keystore</a:t>
            </a:r>
            <a:r>
              <a:rPr lang="en-US" dirty="0"/>
              <a:t> is opened, but a master key hasn't been generated yet.</a:t>
            </a:r>
            <a:endParaRPr lang="es-ES"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332</a:t>
            </a:fld>
            <a:endParaRPr lang="es-VE" dirty="0">
              <a:solidFill>
                <a:prstClr val="black"/>
              </a:solidFill>
            </a:endParaRPr>
          </a:p>
        </p:txBody>
      </p:sp>
    </p:spTree>
    <p:extLst>
      <p:ext uri="{BB962C8B-B14F-4D97-AF65-F5344CB8AC3E}">
        <p14:creationId xmlns:p14="http://schemas.microsoft.com/office/powerpoint/2010/main" val="183833181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dirty="0"/>
              <a:t>(where timestamp represents timestamp of backup creation).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335</a:t>
            </a:fld>
            <a:endParaRPr lang="es-VE" dirty="0">
              <a:solidFill>
                <a:prstClr val="black"/>
              </a:solidFill>
            </a:endParaRPr>
          </a:p>
        </p:txBody>
      </p:sp>
    </p:spTree>
    <p:extLst>
      <p:ext uri="{BB962C8B-B14F-4D97-AF65-F5344CB8AC3E}">
        <p14:creationId xmlns:p14="http://schemas.microsoft.com/office/powerpoint/2010/main" val="427235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Password complexity: It's located in </a:t>
            </a:r>
            <a:r>
              <a:rPr lang="en-US" dirty="0">
                <a:solidFill>
                  <a:srgbClr val="F7941D"/>
                </a:solidFill>
              </a:rPr>
              <a:t>$ORACLE_HOME/</a:t>
            </a:r>
            <a:r>
              <a:rPr lang="en-US" dirty="0" err="1">
                <a:solidFill>
                  <a:srgbClr val="F7941D"/>
                </a:solidFill>
              </a:rPr>
              <a:t>rdbms</a:t>
            </a:r>
            <a:r>
              <a:rPr lang="en-US" dirty="0">
                <a:solidFill>
                  <a:srgbClr val="F7941D"/>
                </a:solidFill>
              </a:rPr>
              <a:t>/admin</a:t>
            </a:r>
            <a:r>
              <a:rPr lang="en-US" dirty="0"/>
              <a:t>. The </a:t>
            </a:r>
            <a:r>
              <a:rPr lang="en-US" dirty="0">
                <a:solidFill>
                  <a:srgbClr val="F7941D"/>
                </a:solidFill>
              </a:rPr>
              <a:t>ora19c_verify_function </a:t>
            </a:r>
            <a:r>
              <a:rPr lang="en-US" dirty="0"/>
              <a:t>is the default that the </a:t>
            </a:r>
            <a:r>
              <a:rPr lang="en-US" dirty="0" err="1">
                <a:solidFill>
                  <a:srgbClr val="F7941D"/>
                </a:solidFill>
              </a:rPr>
              <a:t>utlpwdmg.sql</a:t>
            </a:r>
            <a:r>
              <a:rPr lang="en-US" dirty="0"/>
              <a:t> script uses.</a:t>
            </a:r>
          </a:p>
          <a:p>
            <a:endParaRPr lang="es-VE"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Password complexity checking, even when enabled, doesn't apply to </a:t>
            </a:r>
            <a:r>
              <a:rPr lang="en-US" dirty="0"/>
              <a:t>sys</a:t>
            </a:r>
            <a:r>
              <a:rPr lang="en-US" sz="1200" b="0" i="0" kern="1200" dirty="0">
                <a:solidFill>
                  <a:schemeClr val="tx1"/>
                </a:solidFill>
                <a:effectLst/>
                <a:latin typeface="+mn-lt"/>
                <a:ea typeface="+mn-ea"/>
                <a:cs typeface="+mn-cs"/>
              </a:rPr>
              <a:t> user.</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21</a:t>
            </a:fld>
            <a:endParaRPr lang="es-VE"/>
          </a:p>
        </p:txBody>
      </p:sp>
    </p:spTree>
    <p:extLst>
      <p:ext uri="{BB962C8B-B14F-4D97-AF65-F5344CB8AC3E}">
        <p14:creationId xmlns:p14="http://schemas.microsoft.com/office/powerpoint/2010/main" val="310061147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dirty="0"/>
              <a:t>(meaning that all encryption columns in a table must use the same option).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341</a:t>
            </a:fld>
            <a:endParaRPr lang="es-VE" dirty="0">
              <a:solidFill>
                <a:prstClr val="black"/>
              </a:solidFill>
            </a:endParaRPr>
          </a:p>
        </p:txBody>
      </p:sp>
    </p:spTree>
    <p:extLst>
      <p:ext uri="{BB962C8B-B14F-4D97-AF65-F5344CB8AC3E}">
        <p14:creationId xmlns:p14="http://schemas.microsoft.com/office/powerpoint/2010/main" val="69823440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1.</a:t>
            </a:r>
            <a:r>
              <a:rPr lang="es-VE" baseline="0" dirty="0"/>
              <a:t> </a:t>
            </a:r>
            <a:r>
              <a:rPr lang="en-US" dirty="0"/>
              <a:t>(because there will be only 4 different values in </a:t>
            </a:r>
            <a:r>
              <a:rPr lang="en-US" dirty="0" err="1"/>
              <a:t>cyphertext</a:t>
            </a:r>
            <a:r>
              <a:rPr lang="en-US" dirty="0"/>
              <a:t> as well). </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343</a:t>
            </a:fld>
            <a:endParaRPr lang="es-VE" dirty="0">
              <a:solidFill>
                <a:prstClr val="black"/>
              </a:solidFill>
            </a:endParaRPr>
          </a:p>
        </p:txBody>
      </p:sp>
    </p:spTree>
    <p:extLst>
      <p:ext uri="{BB962C8B-B14F-4D97-AF65-F5344CB8AC3E}">
        <p14:creationId xmlns:p14="http://schemas.microsoft.com/office/powerpoint/2010/main" val="7450146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345</a:t>
            </a:fld>
            <a:endParaRPr lang="es-VE" dirty="0">
              <a:solidFill>
                <a:prstClr val="black"/>
              </a:solidFill>
            </a:endParaRPr>
          </a:p>
        </p:txBody>
      </p:sp>
    </p:spTree>
    <p:extLst>
      <p:ext uri="{BB962C8B-B14F-4D97-AF65-F5344CB8AC3E}">
        <p14:creationId xmlns:p14="http://schemas.microsoft.com/office/powerpoint/2010/main" val="67917419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By default, both salt and MAC are used.</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346</a:t>
            </a:fld>
            <a:endParaRPr lang="es-VE" dirty="0">
              <a:solidFill>
                <a:prstClr val="black"/>
              </a:solidFill>
            </a:endParaRPr>
          </a:p>
        </p:txBody>
      </p:sp>
    </p:spTree>
    <p:extLst>
      <p:ext uri="{BB962C8B-B14F-4D97-AF65-F5344CB8AC3E}">
        <p14:creationId xmlns:p14="http://schemas.microsoft.com/office/powerpoint/2010/main" val="12112165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s-VE" sz="1200" b="0" i="0" kern="1200" dirty="0">
                <a:solidFill>
                  <a:schemeClr val="tx1"/>
                </a:solidFill>
                <a:effectLst/>
                <a:latin typeface="+mn-lt"/>
                <a:ea typeface="+mn-ea"/>
                <a:cs typeface="+mn-cs"/>
              </a:rPr>
              <a:t>(</a:t>
            </a:r>
            <a:r>
              <a:rPr lang="es-VE" sz="1200" b="0" i="0" kern="1200" dirty="0" err="1">
                <a:solidFill>
                  <a:schemeClr val="tx1"/>
                </a:solidFill>
                <a:effectLst/>
                <a:latin typeface="+mn-lt"/>
                <a:ea typeface="+mn-ea"/>
                <a:cs typeface="+mn-cs"/>
              </a:rPr>
              <a:t>for</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example</a:t>
            </a:r>
            <a:r>
              <a:rPr lang="es-VE" sz="1200" b="0" i="0" kern="1200" dirty="0">
                <a:solidFill>
                  <a:schemeClr val="tx1"/>
                </a:solidFill>
                <a:effectLst/>
                <a:latin typeface="+mn-lt"/>
                <a:ea typeface="+mn-ea"/>
                <a:cs typeface="+mn-cs"/>
              </a:rPr>
              <a:t>, </a:t>
            </a:r>
            <a:r>
              <a:rPr lang="es-VE" dirty="0" err="1"/>
              <a:t>customer_id</a:t>
            </a:r>
            <a:r>
              <a:rPr lang="es-VE" dirty="0"/>
              <a:t>)</a:t>
            </a:r>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351</a:t>
            </a:fld>
            <a:endParaRPr lang="es-VE" dirty="0">
              <a:solidFill>
                <a:prstClr val="black"/>
              </a:solidFill>
            </a:endParaRPr>
          </a:p>
        </p:txBody>
      </p:sp>
    </p:spTree>
    <p:extLst>
      <p:ext uri="{BB962C8B-B14F-4D97-AF65-F5344CB8AC3E}">
        <p14:creationId xmlns:p14="http://schemas.microsoft.com/office/powerpoint/2010/main" val="264842891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They are less secure than password-based </a:t>
            </a:r>
            <a:r>
              <a:rPr lang="en-US" dirty="0" err="1"/>
              <a:t>keystores</a:t>
            </a:r>
            <a:r>
              <a:rPr lang="en-US" dirty="0"/>
              <a:t>. They are created from password-based software </a:t>
            </a:r>
            <a:r>
              <a:rPr lang="en-US" dirty="0" err="1"/>
              <a:t>keystores</a:t>
            </a:r>
            <a:r>
              <a:rPr lang="en-US" dirty="0"/>
              <a:t>.</a:t>
            </a:r>
            <a:endParaRPr lang="es-VE"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354</a:t>
            </a:fld>
            <a:endParaRPr lang="es-VE" dirty="0">
              <a:solidFill>
                <a:prstClr val="black"/>
              </a:solidFill>
            </a:endParaRPr>
          </a:p>
        </p:txBody>
      </p:sp>
    </p:spTree>
    <p:extLst>
      <p:ext uri="{BB962C8B-B14F-4D97-AF65-F5344CB8AC3E}">
        <p14:creationId xmlns:p14="http://schemas.microsoft.com/office/powerpoint/2010/main" val="42413927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1. </a:t>
            </a:r>
            <a:r>
              <a:rPr lang="en-US" dirty="0"/>
              <a:t>(stored in the external </a:t>
            </a:r>
            <a:r>
              <a:rPr lang="en-US" dirty="0" err="1"/>
              <a:t>keystore</a:t>
            </a:r>
            <a:r>
              <a:rPr lang="en-US" dirty="0"/>
              <a:t>).</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363</a:t>
            </a:fld>
            <a:endParaRPr lang="es-VE" dirty="0">
              <a:solidFill>
                <a:prstClr val="black"/>
              </a:solidFill>
            </a:endParaRPr>
          </a:p>
        </p:txBody>
      </p:sp>
    </p:spTree>
    <p:extLst>
      <p:ext uri="{BB962C8B-B14F-4D97-AF65-F5344CB8AC3E}">
        <p14:creationId xmlns:p14="http://schemas.microsoft.com/office/powerpoint/2010/main" val="362428710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B16BB8-5F0B-4AE8-B7C4-0765A4981364}" type="slidenum">
              <a:rPr lang="es-VE" smtClean="0"/>
              <a:t>365</a:t>
            </a:fld>
            <a:endParaRPr lang="es-VE" dirty="0"/>
          </a:p>
        </p:txBody>
      </p:sp>
    </p:spTree>
    <p:extLst>
      <p:ext uri="{BB962C8B-B14F-4D97-AF65-F5344CB8AC3E}">
        <p14:creationId xmlns:p14="http://schemas.microsoft.com/office/powerpoint/2010/main" val="162934293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Figure 1 depicts that in </a:t>
            </a:r>
            <a:r>
              <a:rPr lang="en-US" dirty="0" err="1"/>
              <a:t>preunified</a:t>
            </a:r>
            <a:r>
              <a:rPr lang="en-US" dirty="0"/>
              <a:t> auditing architecture, there were many audit trails. Now, there is one consolidated unified audit trail, which simplifies management, and auditors can more easily find audited data they are looking for.</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367</a:t>
            </a:fld>
            <a:endParaRPr lang="es-VE">
              <a:solidFill>
                <a:prstClr val="black"/>
              </a:solidFill>
            </a:endParaRPr>
          </a:p>
        </p:txBody>
      </p:sp>
    </p:spTree>
    <p:extLst>
      <p:ext uri="{BB962C8B-B14F-4D97-AF65-F5344CB8AC3E}">
        <p14:creationId xmlns:p14="http://schemas.microsoft.com/office/powerpoint/2010/main" val="12098509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368</a:t>
            </a:fld>
            <a:endParaRPr lang="es-VE">
              <a:solidFill>
                <a:prstClr val="black"/>
              </a:solidFill>
            </a:endParaRPr>
          </a:p>
        </p:txBody>
      </p:sp>
    </p:spTree>
    <p:extLst>
      <p:ext uri="{BB962C8B-B14F-4D97-AF65-F5344CB8AC3E}">
        <p14:creationId xmlns:p14="http://schemas.microsoft.com/office/powerpoint/2010/main" val="792820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(you may use the OS-authenticated user who has the DBA role).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22</a:t>
            </a:fld>
            <a:endParaRPr lang="es-VE"/>
          </a:p>
        </p:txBody>
      </p:sp>
    </p:spTree>
    <p:extLst>
      <p:ext uri="{BB962C8B-B14F-4D97-AF65-F5344CB8AC3E}">
        <p14:creationId xmlns:p14="http://schemas.microsoft.com/office/powerpoint/2010/main" val="40835489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1. </a:t>
            </a:r>
            <a:r>
              <a:rPr lang="en-US" dirty="0"/>
              <a:t>(everything like it was in previous versions)</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370</a:t>
            </a:fld>
            <a:endParaRPr lang="es-VE">
              <a:solidFill>
                <a:prstClr val="black"/>
              </a:solidFill>
            </a:endParaRPr>
          </a:p>
        </p:txBody>
      </p:sp>
    </p:spTree>
    <p:extLst>
      <p:ext uri="{BB962C8B-B14F-4D97-AF65-F5344CB8AC3E}">
        <p14:creationId xmlns:p14="http://schemas.microsoft.com/office/powerpoint/2010/main" val="67492736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r>
              <a:rPr lang="en-US" dirty="0"/>
              <a:t>Also, using syslog and writing audit records to OS are not supported. </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371</a:t>
            </a:fld>
            <a:endParaRPr lang="es-VE">
              <a:solidFill>
                <a:prstClr val="black"/>
              </a:solidFill>
            </a:endParaRPr>
          </a:p>
        </p:txBody>
      </p:sp>
    </p:spTree>
    <p:extLst>
      <p:ext uri="{BB962C8B-B14F-4D97-AF65-F5344CB8AC3E}">
        <p14:creationId xmlns:p14="http://schemas.microsoft.com/office/powerpoint/2010/main" val="385219689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 predefined unified audit policy is a named set of commonly used and recommended audit settings, which already exists in Oracle Database 19c. In Oracle Database 12.1.0.1, there are five predefined unified audit policies, whereas there are eight predefined audit policies in Oracle Database 12.1.0.2. Table 1 lists predefined audit policies.</a:t>
            </a:r>
          </a:p>
          <a:p>
            <a:endParaRPr lang="en-US" dirty="0"/>
          </a:p>
          <a:p>
            <a:r>
              <a:rPr lang="en-US" dirty="0"/>
              <a:t>Even though predefined audit policies have the same name in different versions of Oracle Database, it doesn't necessarily mean that they are always identical.</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372</a:t>
            </a:fld>
            <a:endParaRPr lang="es-VE">
              <a:solidFill>
                <a:prstClr val="black"/>
              </a:solidFill>
            </a:endParaRPr>
          </a:p>
        </p:txBody>
      </p:sp>
    </p:spTree>
    <p:extLst>
      <p:ext uri="{BB962C8B-B14F-4D97-AF65-F5344CB8AC3E}">
        <p14:creationId xmlns:p14="http://schemas.microsoft.com/office/powerpoint/2010/main" val="132641795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You will note that the </a:t>
            </a:r>
            <a:r>
              <a:rPr lang="en-US" dirty="0"/>
              <a:t>ORA_SECURECONFIG</a:t>
            </a:r>
            <a:r>
              <a:rPr lang="en-US" sz="1200" b="0" i="0" kern="1200" dirty="0">
                <a:solidFill>
                  <a:schemeClr val="tx1"/>
                </a:solidFill>
                <a:effectLst/>
                <a:latin typeface="+mn-lt"/>
                <a:ea typeface="+mn-ea"/>
                <a:cs typeface="+mn-cs"/>
              </a:rPr>
              <a:t> predefined unified audit policy is slightly different (for example, </a:t>
            </a:r>
            <a:r>
              <a:rPr lang="en-US" dirty="0" err="1"/>
              <a:t>audit_options</a:t>
            </a:r>
            <a:r>
              <a:rPr lang="en-US" dirty="0"/>
              <a:t>: LOGON, LOGOFF</a:t>
            </a:r>
            <a:r>
              <a:rPr lang="en-US" sz="1200" b="0" i="0" kern="1200" dirty="0">
                <a:solidFill>
                  <a:schemeClr val="tx1"/>
                </a:solidFill>
                <a:effectLst/>
                <a:latin typeface="+mn-lt"/>
                <a:ea typeface="+mn-ea"/>
                <a:cs typeface="+mn-cs"/>
              </a:rPr>
              <a:t> that exist in 12.1.0.1 are removed from the policy in 12.1.0.2 and </a:t>
            </a:r>
            <a:r>
              <a:rPr lang="en-US" dirty="0"/>
              <a:t>LOGON</a:t>
            </a:r>
            <a:r>
              <a:rPr lang="en-US" sz="1200" b="0" i="0" kern="1200" dirty="0">
                <a:solidFill>
                  <a:schemeClr val="tx1"/>
                </a:solidFill>
                <a:effectLst/>
                <a:latin typeface="+mn-lt"/>
                <a:ea typeface="+mn-ea"/>
                <a:cs typeface="+mn-cs"/>
              </a:rPr>
              <a:t> is part of </a:t>
            </a:r>
            <a:r>
              <a:rPr lang="en-US" dirty="0"/>
              <a:t>ORA_LOGON_FAILURES</a:t>
            </a:r>
            <a:r>
              <a:rPr lang="en-US" sz="1200" b="0" i="0" kern="1200" dirty="0">
                <a:solidFill>
                  <a:schemeClr val="tx1"/>
                </a:solidFill>
                <a:effectLst/>
                <a:latin typeface="+mn-lt"/>
                <a:ea typeface="+mn-ea"/>
                <a:cs typeface="+mn-cs"/>
              </a:rPr>
              <a:t> policy; also some audit options are added in </a:t>
            </a:r>
            <a:r>
              <a:rPr lang="en-US" dirty="0"/>
              <a:t>ORA_SECURECONFIG</a:t>
            </a:r>
            <a:r>
              <a:rPr lang="en-US" sz="1200" b="0" i="0" kern="1200" dirty="0">
                <a:solidFill>
                  <a:schemeClr val="tx1"/>
                </a:solidFill>
                <a:effectLst/>
                <a:latin typeface="+mn-lt"/>
                <a:ea typeface="+mn-ea"/>
                <a:cs typeface="+mn-cs"/>
              </a:rPr>
              <a:t> in 12.1.0.2 such as </a:t>
            </a:r>
            <a:r>
              <a:rPr lang="en-US" dirty="0"/>
              <a:t>ALTER PLUGGABLE DATABASE</a:t>
            </a:r>
            <a:r>
              <a:rPr lang="en-US" sz="1200" b="0" i="0" kern="1200" dirty="0">
                <a:solidFill>
                  <a:schemeClr val="tx1"/>
                </a:solidFill>
                <a:effectLst/>
                <a:latin typeface="+mn-lt"/>
                <a:ea typeface="+mn-ea"/>
                <a:cs typeface="+mn-cs"/>
              </a:rPr>
              <a:t>).</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373</a:t>
            </a:fld>
            <a:endParaRPr lang="es-VE">
              <a:solidFill>
                <a:prstClr val="black"/>
              </a:solidFill>
            </a:endParaRPr>
          </a:p>
        </p:txBody>
      </p:sp>
    </p:spTree>
    <p:extLst>
      <p:ext uri="{BB962C8B-B14F-4D97-AF65-F5344CB8AC3E}">
        <p14:creationId xmlns:p14="http://schemas.microsoft.com/office/powerpoint/2010/main" val="153347732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This bug has been reported in My Oracle Support (17466854) and patch has been released.</a:t>
            </a:r>
          </a:p>
          <a:p>
            <a:br>
              <a:rPr lang="en-US" sz="1200" b="0" i="0" kern="1200" dirty="0">
                <a:solidFill>
                  <a:schemeClr val="tx1"/>
                </a:solidFill>
                <a:effectLst/>
                <a:latin typeface="+mn-lt"/>
                <a:ea typeface="+mn-ea"/>
                <a:cs typeface="+mn-cs"/>
              </a:rPr>
            </a:b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374</a:t>
            </a:fld>
            <a:endParaRPr lang="es-VE">
              <a:solidFill>
                <a:prstClr val="black"/>
              </a:solidFill>
            </a:endParaRPr>
          </a:p>
        </p:txBody>
      </p:sp>
    </p:spTree>
    <p:extLst>
      <p:ext uri="{BB962C8B-B14F-4D97-AF65-F5344CB8AC3E}">
        <p14:creationId xmlns:p14="http://schemas.microsoft.com/office/powerpoint/2010/main" val="370645755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You'll achieve better performance by using the queued-write mode, but in an event of instance crash, you may lose some audit records.</a:t>
            </a:r>
          </a:p>
          <a:p>
            <a:endParaRPr lang="en-US" dirty="0"/>
          </a:p>
          <a:p>
            <a:r>
              <a:rPr lang="en-US" dirty="0"/>
              <a:t>It is recommended that you use the queued-write mode in case that possibility of some audit data loss is acceptable.</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376</a:t>
            </a:fld>
            <a:endParaRPr lang="es-VE">
              <a:solidFill>
                <a:prstClr val="black"/>
              </a:solidFill>
            </a:endParaRPr>
          </a:p>
        </p:txBody>
      </p:sp>
    </p:spTree>
    <p:extLst>
      <p:ext uri="{BB962C8B-B14F-4D97-AF65-F5344CB8AC3E}">
        <p14:creationId xmlns:p14="http://schemas.microsoft.com/office/powerpoint/2010/main" val="111290899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Oracle Database 19c, there are two new roles: AUDIT_ADMIN and AUDIT_VIEWER (Figure 4).</a:t>
            </a:r>
          </a:p>
          <a:p>
            <a:endParaRPr lang="en-US" dirty="0"/>
          </a:p>
          <a:p>
            <a:r>
              <a:rPr lang="en-US" dirty="0"/>
              <a:t>They enable the separation of duties in the auditing process. To configure auditing, you no longer need to have the </a:t>
            </a:r>
            <a:r>
              <a:rPr lang="en-US" dirty="0" err="1"/>
              <a:t>dba</a:t>
            </a:r>
            <a:r>
              <a:rPr lang="en-US" dirty="0"/>
              <a:t> role or connect as </a:t>
            </a:r>
            <a:r>
              <a:rPr lang="en-US" dirty="0" err="1"/>
              <a:t>sysdba</a:t>
            </a:r>
            <a:r>
              <a:rPr lang="en-US" dirty="0"/>
              <a:t>. From the security perspective, this is a significant improvement.</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378</a:t>
            </a:fld>
            <a:endParaRPr lang="es-VE">
              <a:solidFill>
                <a:prstClr val="black"/>
              </a:solidFill>
            </a:endParaRPr>
          </a:p>
        </p:txBody>
      </p:sp>
    </p:spTree>
    <p:extLst>
      <p:ext uri="{BB962C8B-B14F-4D97-AF65-F5344CB8AC3E}">
        <p14:creationId xmlns:p14="http://schemas.microsoft.com/office/powerpoint/2010/main" val="261646195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may wonder why the AUDIT_ADMIN role is designed in such a way that it enables a user to view audit data. One of the reasons could be that when you configure auditing (for example, create and enable audit policies), you have to be able to verify that audit records are generated in a way you have expected they would.</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379</a:t>
            </a:fld>
            <a:endParaRPr lang="es-VE">
              <a:solidFill>
                <a:prstClr val="black"/>
              </a:solidFill>
            </a:endParaRPr>
          </a:p>
        </p:txBody>
      </p:sp>
    </p:spTree>
    <p:extLst>
      <p:ext uri="{BB962C8B-B14F-4D97-AF65-F5344CB8AC3E}">
        <p14:creationId xmlns:p14="http://schemas.microsoft.com/office/powerpoint/2010/main" val="147156521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383</a:t>
            </a:fld>
            <a:endParaRPr lang="es-VE">
              <a:solidFill>
                <a:prstClr val="black"/>
              </a:solidFill>
            </a:endParaRPr>
          </a:p>
        </p:txBody>
      </p:sp>
    </p:spTree>
    <p:extLst>
      <p:ext uri="{BB962C8B-B14F-4D97-AF65-F5344CB8AC3E}">
        <p14:creationId xmlns:p14="http://schemas.microsoft.com/office/powerpoint/2010/main" val="32482633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1. </a:t>
            </a:r>
            <a:r>
              <a:rPr lang="en-US" dirty="0"/>
              <a:t>This means that you don't create audit policies, but you view and manage audit data in the same way as for other components.</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389</a:t>
            </a:fld>
            <a:endParaRPr lang="es-VE">
              <a:solidFill>
                <a:prstClr val="black"/>
              </a:solidFill>
            </a:endParaRPr>
          </a:p>
        </p:txBody>
      </p:sp>
    </p:spTree>
    <p:extLst>
      <p:ext uri="{BB962C8B-B14F-4D97-AF65-F5344CB8AC3E}">
        <p14:creationId xmlns:p14="http://schemas.microsoft.com/office/powerpoint/2010/main" val="3676364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a:solidFill>
                  <a:srgbClr val="F7941D"/>
                </a:solidFill>
              </a:rPr>
              <a:t>quota</a:t>
            </a:r>
            <a:r>
              <a:rPr lang="en-US" dirty="0"/>
              <a:t> clause lets you define the maximum amount of space the user can allocate in the </a:t>
            </a:r>
            <a:r>
              <a:rPr lang="en-US" dirty="0" err="1"/>
              <a:t>tablespace</a:t>
            </a:r>
            <a:r>
              <a:rPr lang="en-US" dirty="0"/>
              <a:t>. You can have multiple </a:t>
            </a:r>
            <a:r>
              <a:rPr lang="en-US" dirty="0">
                <a:solidFill>
                  <a:srgbClr val="F7941D"/>
                </a:solidFill>
              </a:rPr>
              <a:t>quota</a:t>
            </a:r>
            <a:r>
              <a:rPr lang="en-US" dirty="0"/>
              <a:t> clauses for multiple </a:t>
            </a:r>
            <a:r>
              <a:rPr lang="en-US" dirty="0" err="1"/>
              <a:t>tablespaces</a:t>
            </a:r>
            <a:r>
              <a:rPr lang="en-US" dirty="0"/>
              <a:t> within one  </a:t>
            </a:r>
            <a:r>
              <a:rPr lang="en-US" dirty="0">
                <a:solidFill>
                  <a:srgbClr val="F7941D"/>
                </a:solidFill>
              </a:rPr>
              <a:t>create user </a:t>
            </a:r>
            <a:r>
              <a:rPr lang="en-US" dirty="0"/>
              <a:t>statement. The </a:t>
            </a:r>
            <a:r>
              <a:rPr lang="en-US" dirty="0">
                <a:solidFill>
                  <a:srgbClr val="F7941D"/>
                </a:solidFill>
              </a:rPr>
              <a:t>unlimited </a:t>
            </a:r>
            <a:r>
              <a:rPr lang="en-US" dirty="0" err="1">
                <a:solidFill>
                  <a:srgbClr val="F7941D"/>
                </a:solidFill>
              </a:rPr>
              <a:t>tablespace</a:t>
            </a:r>
            <a:r>
              <a:rPr lang="en-US" dirty="0">
                <a:solidFill>
                  <a:srgbClr val="F7941D"/>
                </a:solidFill>
              </a:rPr>
              <a:t> </a:t>
            </a:r>
            <a:r>
              <a:rPr lang="en-US" dirty="0"/>
              <a:t>system privilege enables users to have an </a:t>
            </a:r>
            <a:r>
              <a:rPr lang="en-US" dirty="0">
                <a:solidFill>
                  <a:srgbClr val="F7941D"/>
                </a:solidFill>
              </a:rPr>
              <a:t>unlimited quota</a:t>
            </a:r>
            <a:r>
              <a:rPr lang="en-US" dirty="0"/>
              <a:t> on all </a:t>
            </a:r>
            <a:r>
              <a:rPr lang="en-US" dirty="0" err="1"/>
              <a:t>tablespaces</a:t>
            </a:r>
            <a:r>
              <a:rPr lang="en-US" dirty="0"/>
              <a:t> in the database.</a:t>
            </a:r>
            <a:endParaRPr lang="es-VE"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24</a:t>
            </a:fld>
            <a:endParaRPr lang="es-VE"/>
          </a:p>
        </p:txBody>
      </p:sp>
    </p:spTree>
    <p:extLst>
      <p:ext uri="{BB962C8B-B14F-4D97-AF65-F5344CB8AC3E}">
        <p14:creationId xmlns:p14="http://schemas.microsoft.com/office/powerpoint/2010/main" val="1346020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dirty="0"/>
              <a:t>for example, the realm HR realm and rule set Working Hours</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394</a:t>
            </a:fld>
            <a:endParaRPr lang="es-VE">
              <a:solidFill>
                <a:prstClr val="black"/>
              </a:solidFill>
            </a:endParaRPr>
          </a:p>
        </p:txBody>
      </p:sp>
    </p:spTree>
    <p:extLst>
      <p:ext uri="{BB962C8B-B14F-4D97-AF65-F5344CB8AC3E}">
        <p14:creationId xmlns:p14="http://schemas.microsoft.com/office/powerpoint/2010/main" val="48233899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2. rules: </a:t>
            </a:r>
            <a:r>
              <a:rPr lang="en-US" dirty="0"/>
              <a:t>audit records should be generated when somebody tries to access protected objects during nonworking hours or when unauthorized person tries to access objects secured by HR Realm.</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395</a:t>
            </a:fld>
            <a:endParaRPr lang="es-VE">
              <a:solidFill>
                <a:prstClr val="black"/>
              </a:solidFill>
            </a:endParaRPr>
          </a:p>
        </p:txBody>
      </p:sp>
    </p:spTree>
    <p:extLst>
      <p:ext uri="{BB962C8B-B14F-4D97-AF65-F5344CB8AC3E}">
        <p14:creationId xmlns:p14="http://schemas.microsoft.com/office/powerpoint/2010/main" val="130003970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a:t>According to the official Oracle documentation, Oracle Database Security Guide 19c, E48135-09, p.22-4</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Audit records generation, as defined in a unified audit policy, starts after you </a:t>
            </a:r>
            <a:r>
              <a:rPr lang="en-US" sz="1200" b="1" i="0" kern="1200" dirty="0">
                <a:solidFill>
                  <a:schemeClr val="tx1"/>
                </a:solidFill>
                <a:effectLst/>
                <a:latin typeface="+mn-lt"/>
                <a:ea typeface="+mn-ea"/>
                <a:cs typeface="+mn-cs"/>
              </a:rPr>
              <a:t>enable </a:t>
            </a:r>
            <a:r>
              <a:rPr lang="en-US" sz="1200" b="0" i="0" kern="1200" dirty="0">
                <a:solidFill>
                  <a:schemeClr val="tx1"/>
                </a:solidFill>
                <a:effectLst/>
                <a:latin typeface="+mn-lt"/>
                <a:ea typeface="+mn-ea"/>
                <a:cs typeface="+mn-cs"/>
              </a:rPr>
              <a:t>the policy.</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3. </a:t>
            </a:r>
            <a:r>
              <a:rPr lang="en-US" dirty="0"/>
              <a:t>which defines that audit records will be generated when a user is connected to the database from the specified host (dbhost.orapassion.com) and system privileges that are directly granted to  HR_ROLE are used. </a:t>
            </a:r>
          </a:p>
          <a:p>
            <a:endParaRPr lang="en-US" sz="1200" b="0" i="0" kern="1200" dirty="0">
              <a:solidFill>
                <a:schemeClr val="tx1"/>
              </a:solidFill>
              <a:effectLst/>
              <a:latin typeface="+mn-lt"/>
              <a:ea typeface="+mn-ea"/>
              <a:cs typeface="+mn-cs"/>
            </a:endParaRPr>
          </a:p>
          <a:p>
            <a:br>
              <a:rPr lang="en-US" dirty="0"/>
            </a:b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399</a:t>
            </a:fld>
            <a:endParaRPr lang="es-VE">
              <a:solidFill>
                <a:prstClr val="black"/>
              </a:solidFill>
            </a:endParaRPr>
          </a:p>
        </p:txBody>
      </p:sp>
    </p:spTree>
    <p:extLst>
      <p:ext uri="{BB962C8B-B14F-4D97-AF65-F5344CB8AC3E}">
        <p14:creationId xmlns:p14="http://schemas.microsoft.com/office/powerpoint/2010/main" val="128943438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 common pitfall: People often define object-wise audit policies, </a:t>
            </a:r>
            <a:r>
              <a:rPr lang="en-US" baseline="0" dirty="0"/>
              <a:t> </a:t>
            </a:r>
            <a:r>
              <a:rPr lang="en-US" dirty="0"/>
              <a:t>(&lt;object_action_1&gt;, &lt;object_action_2&gt;, ...,&lt;</a:t>
            </a:r>
            <a:r>
              <a:rPr lang="en-US" dirty="0" err="1"/>
              <a:t>object_action_n</a:t>
            </a:r>
            <a:r>
              <a:rPr lang="en-US" dirty="0"/>
              <a:t>&gt; ON &lt;object&gt;). However, in most cases, the behavior they really want to get should be defined by writing &lt;object_action_1&gt; ON &lt;object&gt;, &lt;object_action_2&gt; ON &lt;object&gt;,...,&lt;</a:t>
            </a:r>
            <a:r>
              <a:rPr lang="en-US" dirty="0" err="1"/>
              <a:t>object_action_n</a:t>
            </a:r>
            <a:r>
              <a:rPr lang="en-US" dirty="0"/>
              <a:t>&gt; ON &lt;object&gt;.</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400</a:t>
            </a:fld>
            <a:endParaRPr lang="es-VE">
              <a:solidFill>
                <a:prstClr val="black"/>
              </a:solidFill>
            </a:endParaRPr>
          </a:p>
        </p:txBody>
      </p:sp>
    </p:spTree>
    <p:extLst>
      <p:ext uri="{BB962C8B-B14F-4D97-AF65-F5344CB8AC3E}">
        <p14:creationId xmlns:p14="http://schemas.microsoft.com/office/powerpoint/2010/main" val="172764595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dirty="0"/>
              <a:t>(16714031- Audit policy using actions all does not record audit trails (MOS))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3. The bug is fixed in Oracle Database 12.1.0.2.</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401</a:t>
            </a:fld>
            <a:endParaRPr lang="es-VE">
              <a:solidFill>
                <a:prstClr val="black"/>
              </a:solidFill>
            </a:endParaRPr>
          </a:p>
        </p:txBody>
      </p:sp>
    </p:spTree>
    <p:extLst>
      <p:ext uri="{BB962C8B-B14F-4D97-AF65-F5344CB8AC3E}">
        <p14:creationId xmlns:p14="http://schemas.microsoft.com/office/powerpoint/2010/main" val="133401718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3. </a:t>
            </a:r>
            <a:r>
              <a:rPr lang="es-VE" dirty="0" err="1"/>
              <a:t>Except</a:t>
            </a:r>
            <a:r>
              <a:rPr lang="es-VE" baseline="0" dirty="0"/>
              <a:t> </a:t>
            </a:r>
            <a:r>
              <a:rPr lang="es-VE" baseline="0" dirty="0" err="1"/>
              <a:t>list</a:t>
            </a:r>
            <a:r>
              <a:rPr lang="es-VE" baseline="0" dirty="0"/>
              <a:t>:</a:t>
            </a:r>
            <a:r>
              <a:rPr lang="es-VE" dirty="0"/>
              <a:t> </a:t>
            </a:r>
            <a:r>
              <a:rPr lang="en-US" dirty="0"/>
              <a:t>which means that listed users will not be affected by audit policy. Also, audit records will be generated only for the failed operations.</a:t>
            </a:r>
            <a:endParaRPr lang="es-VE"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403</a:t>
            </a:fld>
            <a:endParaRPr lang="es-VE">
              <a:solidFill>
                <a:prstClr val="black"/>
              </a:solidFill>
            </a:endParaRPr>
          </a:p>
        </p:txBody>
      </p:sp>
    </p:spTree>
    <p:extLst>
      <p:ext uri="{BB962C8B-B14F-4D97-AF65-F5344CB8AC3E}">
        <p14:creationId xmlns:p14="http://schemas.microsoft.com/office/powerpoint/2010/main" val="149056449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You can audit custom application contexts (for example, the ones you created) in the same way.</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408</a:t>
            </a:fld>
            <a:endParaRPr lang="es-VE">
              <a:solidFill>
                <a:prstClr val="black"/>
              </a:solidFill>
            </a:endParaRPr>
          </a:p>
        </p:txBody>
      </p:sp>
    </p:spTree>
    <p:extLst>
      <p:ext uri="{BB962C8B-B14F-4D97-AF65-F5344CB8AC3E}">
        <p14:creationId xmlns:p14="http://schemas.microsoft.com/office/powerpoint/2010/main" val="38117592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2. </a:t>
            </a:r>
            <a:r>
              <a:rPr lang="en-US" dirty="0"/>
              <a:t>It is recommended to use the default value.</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413</a:t>
            </a:fld>
            <a:endParaRPr lang="es-VE">
              <a:solidFill>
                <a:prstClr val="black"/>
              </a:solidFill>
            </a:endParaRPr>
          </a:p>
        </p:txBody>
      </p:sp>
    </p:spTree>
    <p:extLst>
      <p:ext uri="{BB962C8B-B14F-4D97-AF65-F5344CB8AC3E}">
        <p14:creationId xmlns:p14="http://schemas.microsoft.com/office/powerpoint/2010/main" val="18232902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When you disable audit policy, make sure that in the NOAUDIT statement, a list of users (BY or EXCEPT) is the same as it was in the AUDIT statement. If when</a:t>
            </a:r>
            <a:r>
              <a:rPr lang="en-US" baseline="0" dirty="0"/>
              <a:t> you disable it</a:t>
            </a:r>
            <a:r>
              <a:rPr lang="en-US" dirty="0"/>
              <a:t>, you omit BY JOHN, audit records will continue to be generated.</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416</a:t>
            </a:fld>
            <a:endParaRPr lang="es-VE">
              <a:solidFill>
                <a:prstClr val="black"/>
              </a:solidFill>
            </a:endParaRPr>
          </a:p>
        </p:txBody>
      </p:sp>
    </p:spTree>
    <p:extLst>
      <p:ext uri="{BB962C8B-B14F-4D97-AF65-F5344CB8AC3E}">
        <p14:creationId xmlns:p14="http://schemas.microsoft.com/office/powerpoint/2010/main" val="2950120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process of exporting and importing data in Oracle Database 19c is a bit different than in Oracle Database 11g. The default rule set Allow Oracle Data Pump Operation is deprecated.</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421</a:t>
            </a:fld>
            <a:endParaRPr lang="es-VE">
              <a:solidFill>
                <a:prstClr val="black"/>
              </a:solidFill>
            </a:endParaRPr>
          </a:p>
        </p:txBody>
      </p:sp>
    </p:spTree>
    <p:extLst>
      <p:ext uri="{BB962C8B-B14F-4D97-AF65-F5344CB8AC3E}">
        <p14:creationId xmlns:p14="http://schemas.microsoft.com/office/powerpoint/2010/main" val="2891553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25</a:t>
            </a:fld>
            <a:endParaRPr lang="es-VE"/>
          </a:p>
        </p:txBody>
      </p:sp>
    </p:spTree>
    <p:extLst>
      <p:ext uri="{BB962C8B-B14F-4D97-AF65-F5344CB8AC3E}">
        <p14:creationId xmlns:p14="http://schemas.microsoft.com/office/powerpoint/2010/main" val="320046728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parameter </a:t>
            </a:r>
            <a:r>
              <a:rPr lang="en-US" dirty="0" err="1"/>
              <a:t>realm_type</a:t>
            </a:r>
            <a:r>
              <a:rPr lang="en-US" dirty="0"/>
              <a:t> specifies whether realm is a mandatory realm or not. Allowed values, for the parameter, are 0 (realm) and 1 (mandatory realm).</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423</a:t>
            </a:fld>
            <a:endParaRPr lang="es-VE">
              <a:solidFill>
                <a:prstClr val="black"/>
              </a:solidFill>
            </a:endParaRPr>
          </a:p>
        </p:txBody>
      </p:sp>
    </p:spTree>
    <p:extLst>
      <p:ext uri="{BB962C8B-B14F-4D97-AF65-F5344CB8AC3E}">
        <p14:creationId xmlns:p14="http://schemas.microsoft.com/office/powerpoint/2010/main" val="154057056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(besides having appropriate privileges to perform Data Pump operations, for example, the  role)</a:t>
            </a:r>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1. For example, it authorizes the user </a:t>
            </a:r>
            <a:r>
              <a:rPr lang="en-US" dirty="0" err="1"/>
              <a:t>amy</a:t>
            </a:r>
            <a:r>
              <a:rPr lang="en-US" dirty="0"/>
              <a:t> to export the table HR.EMPLOYEES:</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427</a:t>
            </a:fld>
            <a:endParaRPr lang="es-VE">
              <a:solidFill>
                <a:prstClr val="black"/>
              </a:solidFill>
            </a:endParaRPr>
          </a:p>
        </p:txBody>
      </p:sp>
    </p:spTree>
    <p:extLst>
      <p:ext uri="{BB962C8B-B14F-4D97-AF65-F5344CB8AC3E}">
        <p14:creationId xmlns:p14="http://schemas.microsoft.com/office/powerpoint/2010/main" val="255064887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dirty="0"/>
              <a:t>(you authorized the user </a:t>
            </a:r>
            <a:r>
              <a:rPr lang="en-US" dirty="0" err="1"/>
              <a:t>piter</a:t>
            </a:r>
            <a:r>
              <a:rPr lang="en-US" dirty="0"/>
              <a:t> to perform export and import operations on HR schema).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 For example, it authorizes the user </a:t>
            </a:r>
            <a:r>
              <a:rPr lang="en-US" dirty="0" err="1"/>
              <a:t>kim</a:t>
            </a:r>
            <a:r>
              <a:rPr lang="en-US" dirty="0"/>
              <a:t> to export and import database object for the entire database:</a:t>
            </a:r>
            <a:endParaRPr lang="es-VE"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428</a:t>
            </a:fld>
            <a:endParaRPr lang="es-VE">
              <a:solidFill>
                <a:prstClr val="black"/>
              </a:solidFill>
            </a:endParaRPr>
          </a:p>
        </p:txBody>
      </p:sp>
    </p:spTree>
    <p:extLst>
      <p:ext uri="{BB962C8B-B14F-4D97-AF65-F5344CB8AC3E}">
        <p14:creationId xmlns:p14="http://schemas.microsoft.com/office/powerpoint/2010/main" val="70628970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a:t>According to Oracle Database Licensing Information, 19c Release 1 (12.1),</a:t>
            </a:r>
          </a:p>
          <a:p>
            <a:pPr marL="228600" indent="-228600">
              <a:buAutoNum type="arabicPeriod"/>
            </a:pPr>
            <a:r>
              <a:rPr lang="en-US" dirty="0"/>
              <a:t>(instead of NONE which was shown in step 6 in the How to do it section)</a:t>
            </a:r>
          </a:p>
          <a:p>
            <a:pPr marL="228600" indent="-228600">
              <a:buAutoNum type="arabicPeriod"/>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Also, before starting an export operation, make sure that the </a:t>
            </a:r>
            <a:r>
              <a:rPr lang="en-US" dirty="0" err="1"/>
              <a:t>keystore</a:t>
            </a:r>
            <a:r>
              <a:rPr lang="en-US" dirty="0"/>
              <a:t> is open.</a:t>
            </a:r>
            <a:endParaRPr lang="es-VE" dirty="0"/>
          </a:p>
          <a:p>
            <a:pPr marL="228600" indent="-228600">
              <a:buAutoNum type="arabicPeriod"/>
            </a:pP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429</a:t>
            </a:fld>
            <a:endParaRPr lang="es-VE">
              <a:solidFill>
                <a:prstClr val="black"/>
              </a:solidFill>
            </a:endParaRPr>
          </a:p>
        </p:txBody>
      </p:sp>
    </p:spTree>
    <p:extLst>
      <p:ext uri="{BB962C8B-B14F-4D97-AF65-F5344CB8AC3E}">
        <p14:creationId xmlns:p14="http://schemas.microsoft.com/office/powerpoint/2010/main" val="108161199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factor Holiday will return TRUE if it is a company nonworking holiday (for example, 1-JAN, 4-JUL, and 15-NOV) and FALSE otherwise. The factor </a:t>
            </a:r>
            <a:r>
              <a:rPr lang="en-US" dirty="0" err="1"/>
              <a:t>NonWorkingDay</a:t>
            </a:r>
            <a:r>
              <a:rPr lang="en-US" dirty="0"/>
              <a:t> will return whether it's a nonworking day (NO, WEEKEND, and COMPANY_HOLIDAY). We'll assume that a day is a nonworking day if it is a weekend or a company nonworking holiday (in case it is both weekend and holiday, it should resolve it to COMPANY_HOLIDAY).</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430</a:t>
            </a:fld>
            <a:endParaRPr lang="es-VE">
              <a:solidFill>
                <a:prstClr val="black"/>
              </a:solidFill>
            </a:endParaRPr>
          </a:p>
        </p:txBody>
      </p:sp>
    </p:spTree>
    <p:extLst>
      <p:ext uri="{BB962C8B-B14F-4D97-AF65-F5344CB8AC3E}">
        <p14:creationId xmlns:p14="http://schemas.microsoft.com/office/powerpoint/2010/main" val="134959278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Results in this recipe are shown for the situation that, at the same time, it is SUNDAY and it is a holiday.</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432</a:t>
            </a:fld>
            <a:endParaRPr lang="es-VE">
              <a:solidFill>
                <a:prstClr val="black"/>
              </a:solidFill>
            </a:endParaRPr>
          </a:p>
        </p:txBody>
      </p:sp>
    </p:spTree>
    <p:extLst>
      <p:ext uri="{BB962C8B-B14F-4D97-AF65-F5344CB8AC3E}">
        <p14:creationId xmlns:p14="http://schemas.microsoft.com/office/powerpoint/2010/main" val="35098153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433</a:t>
            </a:fld>
            <a:endParaRPr lang="es-VE">
              <a:solidFill>
                <a:prstClr val="black"/>
              </a:solidFill>
            </a:endParaRPr>
          </a:p>
        </p:txBody>
      </p:sp>
    </p:spTree>
    <p:extLst>
      <p:ext uri="{BB962C8B-B14F-4D97-AF65-F5344CB8AC3E}">
        <p14:creationId xmlns:p14="http://schemas.microsoft.com/office/powerpoint/2010/main" val="22921321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dirty="0"/>
              <a:t>when database session is created (By Session), each time factor is accessed (By Access), and when a database session starts (On Startup). </a:t>
            </a:r>
            <a:endParaRPr lang="es-VE" dirty="0"/>
          </a:p>
          <a:p>
            <a:endParaRPr lang="es-VE"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Factor labeling is relevant for integration with Oracle Label Security.</a:t>
            </a:r>
            <a:endParaRPr lang="es-VE"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434</a:t>
            </a:fld>
            <a:endParaRPr lang="es-VE">
              <a:solidFill>
                <a:prstClr val="black"/>
              </a:solidFill>
            </a:endParaRPr>
          </a:p>
        </p:txBody>
      </p:sp>
    </p:spTree>
    <p:extLst>
      <p:ext uri="{BB962C8B-B14F-4D97-AF65-F5344CB8AC3E}">
        <p14:creationId xmlns:p14="http://schemas.microsoft.com/office/powerpoint/2010/main" val="67053082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a:t>(in case when it is SUNDAY and a holiday at the same time)</a:t>
            </a:r>
          </a:p>
          <a:p>
            <a:pPr marL="0" indent="0">
              <a:buNone/>
            </a:pPr>
            <a:endParaRPr lang="en-US" dirty="0"/>
          </a:p>
          <a:p>
            <a:pPr marL="0" indent="0">
              <a:buNone/>
            </a:pPr>
            <a:r>
              <a:rPr lang="en-US" dirty="0"/>
              <a:t>That </a:t>
            </a:r>
            <a:r>
              <a:rPr lang="en-US" dirty="0" err="1"/>
              <a:t>happenes</a:t>
            </a:r>
            <a:r>
              <a:rPr lang="en-US" dirty="0"/>
              <a:t> because factors that are based on other factors get actual value by evaluating identities in the order of their sorted ASCII identity values and first one that matches is assigned (evaluation stops). </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435</a:t>
            </a:fld>
            <a:endParaRPr lang="es-VE">
              <a:solidFill>
                <a:prstClr val="black"/>
              </a:solidFill>
            </a:endParaRPr>
          </a:p>
        </p:txBody>
      </p:sp>
    </p:spTree>
    <p:extLst>
      <p:ext uri="{BB962C8B-B14F-4D97-AF65-F5344CB8AC3E}">
        <p14:creationId xmlns:p14="http://schemas.microsoft.com/office/powerpoint/2010/main" val="30468209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(error ORA-47030: Factor Holiday is referred by one or more factor links).</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436</a:t>
            </a:fld>
            <a:endParaRPr lang="es-VE">
              <a:solidFill>
                <a:prstClr val="black"/>
              </a:solidFill>
            </a:endParaRPr>
          </a:p>
        </p:txBody>
      </p:sp>
    </p:spTree>
    <p:extLst>
      <p:ext uri="{BB962C8B-B14F-4D97-AF65-F5344CB8AC3E}">
        <p14:creationId xmlns:p14="http://schemas.microsoft.com/office/powerpoint/2010/main" val="4093424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26</a:t>
            </a:fld>
            <a:endParaRPr lang="es-VE"/>
          </a:p>
        </p:txBody>
      </p:sp>
    </p:spTree>
    <p:extLst>
      <p:ext uri="{BB962C8B-B14F-4D97-AF65-F5344CB8AC3E}">
        <p14:creationId xmlns:p14="http://schemas.microsoft.com/office/powerpoint/2010/main" val="72144940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When you create the factor PL/SQL, a function is created in schema DVF with the name F$&lt;</a:t>
            </a:r>
            <a:r>
              <a:rPr lang="en-US" dirty="0" err="1"/>
              <a:t>factor_name</a:t>
            </a:r>
            <a:r>
              <a:rPr lang="en-US" dirty="0"/>
              <a:t>&gt;.</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437</a:t>
            </a:fld>
            <a:endParaRPr lang="es-VE">
              <a:solidFill>
                <a:prstClr val="black"/>
              </a:solidFill>
            </a:endParaRPr>
          </a:p>
        </p:txBody>
      </p:sp>
    </p:spTree>
    <p:extLst>
      <p:ext uri="{BB962C8B-B14F-4D97-AF65-F5344CB8AC3E}">
        <p14:creationId xmlns:p14="http://schemas.microsoft.com/office/powerpoint/2010/main" val="349971700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dirty="0"/>
              <a:t>There is only one </a:t>
            </a:r>
            <a:r>
              <a:rPr lang="en-US" dirty="0" err="1"/>
              <a:t>keystore</a:t>
            </a:r>
            <a:r>
              <a:rPr lang="en-US" dirty="0"/>
              <a:t> per entire container database, but that </a:t>
            </a:r>
            <a:r>
              <a:rPr lang="en-US" dirty="0" err="1"/>
              <a:t>keystore</a:t>
            </a:r>
            <a:r>
              <a:rPr lang="en-US" dirty="0"/>
              <a:t> contains multiple master keys (root container has its own master key, as well as every pluggable database in which transparent data encryption is used). </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439</a:t>
            </a:fld>
            <a:endParaRPr lang="es-VE">
              <a:solidFill>
                <a:prstClr val="black"/>
              </a:solidFill>
            </a:endParaRPr>
          </a:p>
        </p:txBody>
      </p:sp>
    </p:spTree>
    <p:extLst>
      <p:ext uri="{BB962C8B-B14F-4D97-AF65-F5344CB8AC3E}">
        <p14:creationId xmlns:p14="http://schemas.microsoft.com/office/powerpoint/2010/main" val="14900890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1. </a:t>
            </a:r>
            <a:r>
              <a:rPr lang="en-US" dirty="0"/>
              <a:t>This way, we are opening a </a:t>
            </a:r>
            <a:r>
              <a:rPr lang="en-US" dirty="0" err="1"/>
              <a:t>keystore</a:t>
            </a:r>
            <a:r>
              <a:rPr lang="en-US" dirty="0"/>
              <a:t> and creating master keys in all pluggable databases.</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440</a:t>
            </a:fld>
            <a:endParaRPr lang="es-VE">
              <a:solidFill>
                <a:prstClr val="black"/>
              </a:solidFill>
            </a:endParaRPr>
          </a:p>
        </p:txBody>
      </p:sp>
    </p:spTree>
    <p:extLst>
      <p:ext uri="{BB962C8B-B14F-4D97-AF65-F5344CB8AC3E}">
        <p14:creationId xmlns:p14="http://schemas.microsoft.com/office/powerpoint/2010/main" val="19848205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dirty="0"/>
              <a:t>When we try to open the pluggable database in step 20, we get an error (because the master key is missing). The pluggable database is opened but in restricted mode. We can ignore this error for now and connect to that pluggable database as SYS user, but if we try to select from table that has encrypted columns, we get an error because the master key is missing.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4. (now we can see that it can be opened without errors). And when we try to select from table that has encrypted columns, everything works perfectly.</a:t>
            </a:r>
            <a:endParaRPr lang="es-VE"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441</a:t>
            </a:fld>
            <a:endParaRPr lang="es-VE">
              <a:solidFill>
                <a:prstClr val="black"/>
              </a:solidFill>
            </a:endParaRPr>
          </a:p>
        </p:txBody>
      </p:sp>
    </p:spTree>
    <p:extLst>
      <p:ext uri="{BB962C8B-B14F-4D97-AF65-F5344CB8AC3E}">
        <p14:creationId xmlns:p14="http://schemas.microsoft.com/office/powerpoint/2010/main" val="404200096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You can think of an application context as an array of attributes where every attribute has a name (key) and value. </a:t>
            </a:r>
          </a:p>
          <a:p>
            <a:endParaRPr lang="es-VE" dirty="0"/>
          </a:p>
          <a:p>
            <a:r>
              <a:rPr lang="es-VE" dirty="0"/>
              <a:t>2. </a:t>
            </a:r>
            <a:r>
              <a:rPr lang="en-US" dirty="0"/>
              <a:t>(and there is no correlation between those attributes; they can store the same or different value).</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444</a:t>
            </a:fld>
            <a:endParaRPr lang="es-VE">
              <a:solidFill>
                <a:prstClr val="black"/>
              </a:solidFill>
            </a:endParaRPr>
          </a:p>
        </p:txBody>
      </p:sp>
    </p:spTree>
    <p:extLst>
      <p:ext uri="{BB962C8B-B14F-4D97-AF65-F5344CB8AC3E}">
        <p14:creationId xmlns:p14="http://schemas.microsoft.com/office/powerpoint/2010/main" val="103651931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Note that in mixed auditing mode, the UNIFIED_AUDIT_SESSIONID value in the USERENV context is different from the SESSIONID value.</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449</a:t>
            </a:fld>
            <a:endParaRPr lang="es-VE">
              <a:solidFill>
                <a:prstClr val="black"/>
              </a:solidFill>
            </a:endParaRPr>
          </a:p>
        </p:txBody>
      </p:sp>
    </p:spTree>
    <p:extLst>
      <p:ext uri="{BB962C8B-B14F-4D97-AF65-F5344CB8AC3E}">
        <p14:creationId xmlns:p14="http://schemas.microsoft.com/office/powerpoint/2010/main" val="210258028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dirty="0"/>
              <a:t>For example, you'll create the </a:t>
            </a:r>
            <a:r>
              <a:rPr lang="en-US" dirty="0" err="1"/>
              <a:t>test_role</a:t>
            </a:r>
            <a:r>
              <a:rPr lang="en-US" dirty="0"/>
              <a:t> role, grant select privilege on </a:t>
            </a:r>
            <a:r>
              <a:rPr lang="en-US" dirty="0" err="1"/>
              <a:t>hr.employees</a:t>
            </a:r>
            <a:r>
              <a:rPr lang="en-US" dirty="0"/>
              <a:t> table, and grant the role to an existing user (for example, </a:t>
            </a:r>
            <a:r>
              <a:rPr lang="en-US" dirty="0" err="1"/>
              <a:t>zoran</a:t>
            </a:r>
            <a:r>
              <a:rPr lang="en-US" dirty="0"/>
              <a:t>). </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450</a:t>
            </a:fld>
            <a:endParaRPr lang="es-VE">
              <a:solidFill>
                <a:prstClr val="black"/>
              </a:solidFill>
            </a:endParaRPr>
          </a:p>
        </p:txBody>
      </p:sp>
    </p:spTree>
    <p:extLst>
      <p:ext uri="{BB962C8B-B14F-4D97-AF65-F5344CB8AC3E}">
        <p14:creationId xmlns:p14="http://schemas.microsoft.com/office/powerpoint/2010/main" val="263702125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err="1"/>
              <a:t>Using</a:t>
            </a:r>
            <a:r>
              <a:rPr lang="es-VE" dirty="0"/>
              <a:t> </a:t>
            </a:r>
            <a:r>
              <a:rPr lang="es-VE" dirty="0" err="1"/>
              <a:t>the</a:t>
            </a:r>
            <a:r>
              <a:rPr lang="es-VE" dirty="0"/>
              <a:t> SYS_SESSION_ROLES </a:t>
            </a:r>
            <a:r>
              <a:rPr lang="es-VE" dirty="0" err="1"/>
              <a:t>namespace</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451</a:t>
            </a:fld>
            <a:endParaRPr lang="es-VE">
              <a:solidFill>
                <a:prstClr val="black"/>
              </a:solidFill>
            </a:endParaRPr>
          </a:p>
        </p:txBody>
      </p:sp>
    </p:spTree>
    <p:extLst>
      <p:ext uri="{BB962C8B-B14F-4D97-AF65-F5344CB8AC3E}">
        <p14:creationId xmlns:p14="http://schemas.microsoft.com/office/powerpoint/2010/main" val="420140466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Context names must be unique within the database.</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453</a:t>
            </a:fld>
            <a:endParaRPr lang="es-VE">
              <a:solidFill>
                <a:prstClr val="black"/>
              </a:solidFill>
            </a:endParaRPr>
          </a:p>
        </p:txBody>
      </p:sp>
    </p:spTree>
    <p:extLst>
      <p:ext uri="{BB962C8B-B14F-4D97-AF65-F5344CB8AC3E}">
        <p14:creationId xmlns:p14="http://schemas.microsoft.com/office/powerpoint/2010/main" val="193972616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2. so that you don't receive this message in SQL*Plus: Warning: Package Body created with compilation errors. or error Table or view doesn't exist in SQL Developer</a:t>
            </a:r>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455</a:t>
            </a:fld>
            <a:endParaRPr lang="es-VE">
              <a:solidFill>
                <a:prstClr val="black"/>
              </a:solidFill>
            </a:endParaRPr>
          </a:p>
        </p:txBody>
      </p:sp>
    </p:spTree>
    <p:extLst>
      <p:ext uri="{BB962C8B-B14F-4D97-AF65-F5344CB8AC3E}">
        <p14:creationId xmlns:p14="http://schemas.microsoft.com/office/powerpoint/2010/main" val="1242748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Settings and Quotas</a:t>
            </a:r>
          </a:p>
          <a:p>
            <a:r>
              <a:rPr lang="en-US" dirty="0"/>
              <a:t>You can direct and limit the use of disk space allocated to the database for each user, including default and temporary tablespaces and tablespace quotas.</a:t>
            </a:r>
          </a:p>
          <a:p>
            <a:endParaRPr lang="en-US" dirty="0"/>
          </a:p>
          <a:p>
            <a:r>
              <a:rPr lang="en-US" dirty="0"/>
              <a:t>Default Tablespace</a:t>
            </a:r>
          </a:p>
          <a:p>
            <a:r>
              <a:rPr lang="en-US" dirty="0"/>
              <a:t>Each user is associated with a default tablespace. When a user creates a table, index, or cluster and no tablespace is specified to physically contain the schema object, the user's default tablespace is used if the user has the privilege to create the schema object and a quota in the specified default tablespace. The default tablespace provides Oracle with information to direct space use in situations where schema object's location is not specified.</a:t>
            </a:r>
          </a:p>
          <a:p>
            <a:endParaRPr lang="en-US" dirty="0"/>
          </a:p>
          <a:p>
            <a:r>
              <a:rPr lang="en-US" dirty="0"/>
              <a:t>Temporary Tablespace</a:t>
            </a:r>
          </a:p>
          <a:p>
            <a:r>
              <a:rPr lang="en-US" dirty="0"/>
              <a:t>Each user has a temporary tablespace. When a user runs a SQL statement that requires the creation of temporary segments (such as the creation of an index), the user's temporary tablespace is used. By directing all users' temporary segments to a separate tablespace, the temporary tablespace can reduce I/O contention among temporary segments and other types of segments.</a:t>
            </a:r>
          </a:p>
          <a:p>
            <a:endParaRPr lang="en-US" dirty="0"/>
          </a:p>
          <a:p>
            <a:r>
              <a:rPr lang="en-US" dirty="0"/>
              <a:t>Tablespace Quotas</a:t>
            </a:r>
          </a:p>
          <a:p>
            <a:r>
              <a:rPr lang="en-US" dirty="0"/>
              <a:t>Oracle can limit the collective amount of disk space available to the objects in a schema. Quotas (space limits) can be set for each tablespace available to a user. This permits selective control over the amount of disk space that can be consumed by the objects of specific schemas.</a:t>
            </a:r>
          </a:p>
          <a:p>
            <a:endParaRPr lang="en-US" dirty="0"/>
          </a:p>
          <a:p>
            <a:r>
              <a:rPr lang="en-US" dirty="0"/>
              <a:t>Profiles and Resource Limits</a:t>
            </a:r>
          </a:p>
          <a:p>
            <a:r>
              <a:rPr lang="en-US" dirty="0"/>
              <a:t>Each user is assigned a profile that specifies limitations on several system resources available to the user, including the following:</a:t>
            </a:r>
          </a:p>
          <a:p>
            <a:endParaRPr lang="en-US" dirty="0"/>
          </a:p>
          <a:p>
            <a:r>
              <a:rPr lang="en-US" dirty="0"/>
              <a:t>Number of concurrent sessions the user can establish</a:t>
            </a:r>
          </a:p>
          <a:p>
            <a:endParaRPr lang="en-US" dirty="0"/>
          </a:p>
          <a:p>
            <a:r>
              <a:rPr lang="en-US" dirty="0"/>
              <a:t>CPU processing time available for the user's session and a single call to Oracle made by a SQL statement</a:t>
            </a:r>
          </a:p>
          <a:p>
            <a:endParaRPr lang="en-US" dirty="0"/>
          </a:p>
          <a:p>
            <a:r>
              <a:rPr lang="en-US" dirty="0"/>
              <a:t>Amount of logical I/O available for the user's session and a single call to Oracle made by a SQL statement</a:t>
            </a:r>
          </a:p>
          <a:p>
            <a:endParaRPr lang="en-US" dirty="0"/>
          </a:p>
          <a:p>
            <a:r>
              <a:rPr lang="en-US" dirty="0"/>
              <a:t>Amount of idle time available for the user's session</a:t>
            </a:r>
          </a:p>
          <a:p>
            <a:endParaRPr lang="en-US" dirty="0"/>
          </a:p>
          <a:p>
            <a:r>
              <a:rPr lang="en-US" dirty="0"/>
              <a:t>Amount of connect time available for the user's session</a:t>
            </a:r>
          </a:p>
          <a:p>
            <a:endParaRPr lang="en-US" dirty="0"/>
          </a:p>
          <a:p>
            <a:r>
              <a:rPr lang="en-US" dirty="0"/>
              <a:t>Password restrictions:</a:t>
            </a:r>
          </a:p>
          <a:p>
            <a:endParaRPr lang="en-US" dirty="0"/>
          </a:p>
          <a:p>
            <a:r>
              <a:rPr lang="en-US" dirty="0"/>
              <a:t>Account locking after multiple unsuccessful login attempts</a:t>
            </a:r>
          </a:p>
          <a:p>
            <a:endParaRPr lang="en-US" dirty="0"/>
          </a:p>
          <a:p>
            <a:r>
              <a:rPr lang="en-US" dirty="0"/>
              <a:t>Password expiration and grace period</a:t>
            </a:r>
          </a:p>
          <a:p>
            <a:endParaRPr lang="en-US" dirty="0"/>
          </a:p>
          <a:p>
            <a:r>
              <a:rPr lang="en-US" dirty="0"/>
              <a:t>Password reuse and complexity restrictions</a:t>
            </a:r>
          </a:p>
        </p:txBody>
      </p:sp>
      <p:sp>
        <p:nvSpPr>
          <p:cNvPr id="4" name="Slide Number Placeholder 3"/>
          <p:cNvSpPr>
            <a:spLocks noGrp="1"/>
          </p:cNvSpPr>
          <p:nvPr>
            <p:ph type="sldNum" sz="quarter" idx="5"/>
          </p:nvPr>
        </p:nvSpPr>
        <p:spPr/>
        <p:txBody>
          <a:bodyPr/>
          <a:lstStyle/>
          <a:p>
            <a:fld id="{ACB16BB8-5F0B-4AE8-B7C4-0765A4981364}" type="slidenum">
              <a:rPr lang="es-VE" smtClean="0"/>
              <a:t>5</a:t>
            </a:fld>
            <a:endParaRPr lang="es-VE" dirty="0"/>
          </a:p>
        </p:txBody>
      </p:sp>
    </p:spTree>
    <p:extLst>
      <p:ext uri="{BB962C8B-B14F-4D97-AF65-F5344CB8AC3E}">
        <p14:creationId xmlns:p14="http://schemas.microsoft.com/office/powerpoint/2010/main" val="316587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(step 6)</a:t>
            </a:r>
            <a:r>
              <a:rPr lang="en-US" baseline="0" dirty="0"/>
              <a:t> </a:t>
            </a:r>
            <a:r>
              <a:rPr lang="en-US" dirty="0"/>
              <a:t>If you want to revoke privileges, do the opposite. When you are satisfied with the list of privileges in the right panel, click on the OK button </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27</a:t>
            </a:fld>
            <a:endParaRPr lang="es-VE"/>
          </a:p>
        </p:txBody>
      </p:sp>
    </p:spTree>
    <p:extLst>
      <p:ext uri="{BB962C8B-B14F-4D97-AF65-F5344CB8AC3E}">
        <p14:creationId xmlns:p14="http://schemas.microsoft.com/office/powerpoint/2010/main" val="33084939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1. </a:t>
            </a:r>
            <a:r>
              <a:rPr lang="en-US" dirty="0"/>
              <a:t>This step is optional because your application can set the application context by calling the same procedure.</a:t>
            </a:r>
          </a:p>
          <a:p>
            <a:endParaRPr lang="es-VE" dirty="0"/>
          </a:p>
        </p:txBody>
      </p:sp>
      <p:sp>
        <p:nvSpPr>
          <p:cNvPr id="4" name="Marcador de número de diapositiva 3"/>
          <p:cNvSpPr>
            <a:spLocks noGrp="1"/>
          </p:cNvSpPr>
          <p:nvPr>
            <p:ph type="sldNum" sz="quarter" idx="10"/>
          </p:nvPr>
        </p:nvSpPr>
        <p:spPr/>
        <p:txBody>
          <a:bodyPr/>
          <a:lstStyle/>
          <a:p>
            <a:fld id="{0BF0348A-FFB9-4DAA-AC3C-05969C825BB6}" type="slidenum">
              <a:rPr lang="es-VE" smtClean="0">
                <a:solidFill>
                  <a:prstClr val="black"/>
                </a:solidFill>
              </a:rPr>
              <a:pPr/>
              <a:t>456</a:t>
            </a:fld>
            <a:endParaRPr lang="es-VE">
              <a:solidFill>
                <a:prstClr val="black"/>
              </a:solidFill>
            </a:endParaRPr>
          </a:p>
        </p:txBody>
      </p:sp>
    </p:spTree>
    <p:extLst>
      <p:ext uri="{BB962C8B-B14F-4D97-AF65-F5344CB8AC3E}">
        <p14:creationId xmlns:p14="http://schemas.microsoft.com/office/powerpoint/2010/main" val="3218761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2. </a:t>
            </a:r>
            <a:r>
              <a:rPr lang="en-US" sz="1200" dirty="0"/>
              <a:t>(</a:t>
            </a:r>
            <a:r>
              <a:rPr lang="en-US" sz="1200" i="1" dirty="0"/>
              <a:t>if you haven't explicitly assigned these </a:t>
            </a:r>
            <a:r>
              <a:rPr lang="en-US" sz="1200" i="1" dirty="0" err="1"/>
              <a:t>tablespaces</a:t>
            </a:r>
            <a:r>
              <a:rPr lang="en-US" sz="1200" i="1" dirty="0"/>
              <a:t> during user creation, the system will assign them implicitly using default values for the database</a:t>
            </a:r>
            <a:r>
              <a:rPr lang="en-US" sz="1200" dirty="0"/>
              <a:t>). </a:t>
            </a:r>
          </a:p>
          <a:p>
            <a:r>
              <a:rPr lang="es-VE" dirty="0"/>
              <a:t>3. </a:t>
            </a:r>
            <a:r>
              <a:rPr lang="en-US" sz="1200" dirty="0"/>
              <a:t>(and let the database decide about default </a:t>
            </a:r>
            <a:r>
              <a:rPr lang="en-US" sz="1200" dirty="0" err="1"/>
              <a:t>tablespaces</a:t>
            </a:r>
            <a:r>
              <a:rPr lang="en-US" sz="1200" dirty="0"/>
              <a:t>).</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32</a:t>
            </a:fld>
            <a:endParaRPr lang="es-VE"/>
          </a:p>
        </p:txBody>
      </p:sp>
    </p:spTree>
    <p:extLst>
      <p:ext uri="{BB962C8B-B14F-4D97-AF65-F5344CB8AC3E}">
        <p14:creationId xmlns:p14="http://schemas.microsoft.com/office/powerpoint/2010/main" val="2661607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sz="1200" dirty="0"/>
              <a:t>This means that user </a:t>
            </a:r>
            <a:r>
              <a:rPr lang="en-US" sz="1200" dirty="0" err="1">
                <a:solidFill>
                  <a:srgbClr val="F7941D"/>
                </a:solidFill>
              </a:rPr>
              <a:t>steve</a:t>
            </a:r>
            <a:r>
              <a:rPr lang="en-US" sz="1200" dirty="0"/>
              <a:t> cannot connect to the database</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36</a:t>
            </a:fld>
            <a:endParaRPr lang="es-VE"/>
          </a:p>
        </p:txBody>
      </p:sp>
    </p:spTree>
    <p:extLst>
      <p:ext uri="{BB962C8B-B14F-4D97-AF65-F5344CB8AC3E}">
        <p14:creationId xmlns:p14="http://schemas.microsoft.com/office/powerpoint/2010/main" val="4194607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dirty="0"/>
              <a:t>This means that the password is no longer valid and user </a:t>
            </a:r>
            <a:r>
              <a:rPr lang="en-US" dirty="0" err="1">
                <a:solidFill>
                  <a:srgbClr val="F7941D"/>
                </a:solidFill>
              </a:rPr>
              <a:t>steve</a:t>
            </a:r>
            <a:r>
              <a:rPr lang="en-US" dirty="0"/>
              <a:t> must change his password after the next login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39</a:t>
            </a:fld>
            <a:endParaRPr lang="es-VE"/>
          </a:p>
        </p:txBody>
      </p:sp>
    </p:spTree>
    <p:extLst>
      <p:ext uri="{BB962C8B-B14F-4D97-AF65-F5344CB8AC3E}">
        <p14:creationId xmlns:p14="http://schemas.microsoft.com/office/powerpoint/2010/main" val="405521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dirty="0"/>
              <a:t>(or you can leave it blank if you want OS-authenticated database users to have the same name as OS users).</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43</a:t>
            </a:fld>
            <a:endParaRPr lang="es-VE"/>
          </a:p>
        </p:txBody>
      </p:sp>
    </p:spTree>
    <p:extLst>
      <p:ext uri="{BB962C8B-B14F-4D97-AF65-F5344CB8AC3E}">
        <p14:creationId xmlns:p14="http://schemas.microsoft.com/office/powerpoint/2010/main" val="310401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It is recommended that you grant only the create session privilege to proxy users.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45</a:t>
            </a:fld>
            <a:endParaRPr lang="es-VE"/>
          </a:p>
        </p:txBody>
      </p:sp>
    </p:spTree>
    <p:extLst>
      <p:ext uri="{BB962C8B-B14F-4D97-AF65-F5344CB8AC3E}">
        <p14:creationId xmlns:p14="http://schemas.microsoft.com/office/powerpoint/2010/main" val="2678001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By default, all user roles are activated. </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48</a:t>
            </a:fld>
            <a:endParaRPr lang="es-VE"/>
          </a:p>
        </p:txBody>
      </p:sp>
    </p:spTree>
    <p:extLst>
      <p:ext uri="{BB962C8B-B14F-4D97-AF65-F5344CB8AC3E}">
        <p14:creationId xmlns:p14="http://schemas.microsoft.com/office/powerpoint/2010/main" val="1486605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This means that during proxy authentication, a user's password must be provided. </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50</a:t>
            </a:fld>
            <a:endParaRPr lang="es-VE"/>
          </a:p>
        </p:txBody>
      </p:sp>
    </p:spTree>
    <p:extLst>
      <p:ext uri="{BB962C8B-B14F-4D97-AF65-F5344CB8AC3E}">
        <p14:creationId xmlns:p14="http://schemas.microsoft.com/office/powerpoint/2010/main" val="2297546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Circular granting of roles is not allowed.</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53</a:t>
            </a:fld>
            <a:endParaRPr lang="es-VE"/>
          </a:p>
        </p:txBody>
      </p:sp>
    </p:spTree>
    <p:extLst>
      <p:ext uri="{BB962C8B-B14F-4D97-AF65-F5344CB8AC3E}">
        <p14:creationId xmlns:p14="http://schemas.microsoft.com/office/powerpoint/2010/main" val="3431782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You should be careful about granting privileges to the PUBLIC role because then every database user can use these privileges.</a:t>
            </a:r>
          </a:p>
          <a:p>
            <a:endParaRPr lang="es-VE" dirty="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Revoking a system privilege will not cascade.</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54</a:t>
            </a:fld>
            <a:endParaRPr lang="es-VE"/>
          </a:p>
        </p:txBody>
      </p:sp>
    </p:spTree>
    <p:extLst>
      <p:ext uri="{BB962C8B-B14F-4D97-AF65-F5344CB8AC3E}">
        <p14:creationId xmlns:p14="http://schemas.microsoft.com/office/powerpoint/2010/main" val="3436455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Transparent Data Encryption</a:t>
            </a:r>
          </a:p>
          <a:p>
            <a:r>
              <a:rPr lang="en-US" dirty="0"/>
              <a:t>The Oracle database provides security in the form of authentication, authorization, and auditing. Authentication ensures that only legitimate users gain access to the system. Authorization ensures that those users only have access to resources they are permitted to access. Auditing ensures accountability when users access protected resources. Although these security mechanisms effectively protect data in the database, they do not prevent access to the operating system files where the data is stored. Transparent data encryption enables encryption of sensitive data in database columns as it is stored in the operating system files. In addition, it provides for secure storage and management of encryption keys in a security module external to the database.</a:t>
            </a:r>
          </a:p>
          <a:p>
            <a:endParaRPr lang="en-US" dirty="0"/>
          </a:p>
          <a:p>
            <a:r>
              <a:rPr lang="en-US" dirty="0"/>
              <a:t>Using an external security module separates ordinary program functions from those that pertain to security, such as encryption. Consequently, it is possible to divide administration duties between DBAs and security administrators, a strategy that enhances security because no administrator is granted comprehensive access to data. External security modules generate encryption keys, perform encryption and decryption, and securely store keys outside of the database.</a:t>
            </a:r>
          </a:p>
          <a:p>
            <a:endParaRPr lang="en-US" dirty="0"/>
          </a:p>
          <a:p>
            <a:r>
              <a:rPr lang="en-US" dirty="0"/>
              <a:t>Transparent data encryption is a key-based access control system that enforces authorization by encrypting data with a key that is kept secret. There can be only one key for each database table that contains encrypted columns regardless of the number of encrypted columns in a given table. Each table's column encryption key is, in turn, encrypted with the database server's master key. No keys are stored in the database. Instead, they are stored in an Oracle wallet, which is part of the external security module.</a:t>
            </a:r>
          </a:p>
          <a:p>
            <a:endParaRPr lang="en-US" dirty="0"/>
          </a:p>
          <a:p>
            <a:r>
              <a:rPr lang="en-US" dirty="0"/>
              <a:t>Before you can encrypt any database columns, you must generate or set a master key. This master key is used to encrypt the column encryption key which is generated automatically when you issue a SQL command with the ENCRYPT clause on a database column.</a:t>
            </a:r>
          </a:p>
        </p:txBody>
      </p:sp>
      <p:sp>
        <p:nvSpPr>
          <p:cNvPr id="4" name="Slide Number Placeholder 3"/>
          <p:cNvSpPr>
            <a:spLocks noGrp="1"/>
          </p:cNvSpPr>
          <p:nvPr>
            <p:ph type="sldNum" sz="quarter" idx="5"/>
          </p:nvPr>
        </p:nvSpPr>
        <p:spPr/>
        <p:txBody>
          <a:bodyPr/>
          <a:lstStyle/>
          <a:p>
            <a:fld id="{ACB16BB8-5F0B-4AE8-B7C4-0765A4981364}" type="slidenum">
              <a:rPr lang="es-VE" smtClean="0"/>
              <a:t>6</a:t>
            </a:fld>
            <a:endParaRPr lang="es-VE" dirty="0"/>
          </a:p>
        </p:txBody>
      </p:sp>
    </p:spTree>
    <p:extLst>
      <p:ext uri="{BB962C8B-B14F-4D97-AF65-F5344CB8AC3E}">
        <p14:creationId xmlns:p14="http://schemas.microsoft.com/office/powerpoint/2010/main" val="1527283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recommended that you use the </a:t>
            </a:r>
            <a:r>
              <a:rPr lang="en-US" dirty="0" err="1"/>
              <a:t>sysbackup</a:t>
            </a:r>
            <a:r>
              <a:rPr lang="en-US" dirty="0"/>
              <a:t> administrative privilege instead of the </a:t>
            </a:r>
            <a:r>
              <a:rPr lang="en-US" dirty="0" err="1"/>
              <a:t>sysdba</a:t>
            </a:r>
            <a:r>
              <a:rPr lang="en-US" dirty="0"/>
              <a:t> administrative privilege to perform operations related to backup and recovery tasks.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56</a:t>
            </a:fld>
            <a:endParaRPr lang="es-VE"/>
          </a:p>
        </p:txBody>
      </p:sp>
    </p:spTree>
    <p:extLst>
      <p:ext uri="{BB962C8B-B14F-4D97-AF65-F5344CB8AC3E}">
        <p14:creationId xmlns:p14="http://schemas.microsoft.com/office/powerpoint/2010/main" val="2086414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From a security perspective, it is recommended that you implement the least privilege principle. The least privilege principle is an important security concept that requires that users are given only those privileges they need to perform their job.</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59</a:t>
            </a:fld>
            <a:endParaRPr lang="es-VE"/>
          </a:p>
        </p:txBody>
      </p:sp>
    </p:spTree>
    <p:extLst>
      <p:ext uri="{BB962C8B-B14F-4D97-AF65-F5344CB8AC3E}">
        <p14:creationId xmlns:p14="http://schemas.microsoft.com/office/powerpoint/2010/main" val="938957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recommended that you use the </a:t>
            </a:r>
            <a:r>
              <a:rPr lang="en-US" dirty="0" err="1"/>
              <a:t>syskm</a:t>
            </a:r>
            <a:r>
              <a:rPr lang="en-US" dirty="0"/>
              <a:t> administrative privilege instead of the </a:t>
            </a:r>
            <a:r>
              <a:rPr lang="en-US" dirty="0" err="1"/>
              <a:t>sysdba</a:t>
            </a:r>
            <a:r>
              <a:rPr lang="en-US" dirty="0"/>
              <a:t> administrative privilege to perform operations related to managing the transparent data encryption (TDE) </a:t>
            </a:r>
            <a:r>
              <a:rPr lang="en-US" dirty="0" err="1"/>
              <a:t>keystore</a:t>
            </a:r>
            <a:r>
              <a:rPr lang="en-US" dirty="0"/>
              <a:t>.</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65</a:t>
            </a:fld>
            <a:endParaRPr lang="es-VE"/>
          </a:p>
        </p:txBody>
      </p:sp>
    </p:spTree>
    <p:extLst>
      <p:ext uri="{BB962C8B-B14F-4D97-AF65-F5344CB8AC3E}">
        <p14:creationId xmlns:p14="http://schemas.microsoft.com/office/powerpoint/2010/main" val="773688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1. </a:t>
            </a:r>
            <a:r>
              <a:rPr lang="en-US" dirty="0"/>
              <a:t>Using the </a:t>
            </a:r>
            <a:r>
              <a:rPr lang="en-US" dirty="0" err="1">
                <a:solidFill>
                  <a:srgbClr val="F7941D"/>
                </a:solidFill>
              </a:rPr>
              <a:t>syskm</a:t>
            </a:r>
            <a:r>
              <a:rPr lang="en-US" dirty="0">
                <a:solidFill>
                  <a:srgbClr val="F7941D"/>
                </a:solidFill>
              </a:rPr>
              <a:t> </a:t>
            </a:r>
            <a:r>
              <a:rPr lang="en-US" dirty="0"/>
              <a:t>privilege, you can connect to the database even when it is not open.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66</a:t>
            </a:fld>
            <a:endParaRPr lang="es-VE"/>
          </a:p>
        </p:txBody>
      </p:sp>
    </p:spTree>
    <p:extLst>
      <p:ext uri="{BB962C8B-B14F-4D97-AF65-F5344CB8AC3E}">
        <p14:creationId xmlns:p14="http://schemas.microsoft.com/office/powerpoint/2010/main" val="3386668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important for you to remember that: When using </a:t>
            </a:r>
            <a:r>
              <a:rPr lang="en-US" dirty="0" err="1"/>
              <a:t>syskm</a:t>
            </a:r>
            <a:r>
              <a:rPr lang="en-US" dirty="0"/>
              <a:t> privilege, you can't view the application data.</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67</a:t>
            </a:fld>
            <a:endParaRPr lang="es-VE"/>
          </a:p>
        </p:txBody>
      </p:sp>
    </p:spTree>
    <p:extLst>
      <p:ext uri="{BB962C8B-B14F-4D97-AF65-F5344CB8AC3E}">
        <p14:creationId xmlns:p14="http://schemas.microsoft.com/office/powerpoint/2010/main" val="2960362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recommended that you use the </a:t>
            </a:r>
            <a:r>
              <a:rPr lang="en-US" dirty="0" err="1"/>
              <a:t>sysdg</a:t>
            </a:r>
            <a:r>
              <a:rPr lang="en-US" dirty="0"/>
              <a:t> administrative privilege instead of </a:t>
            </a:r>
            <a:r>
              <a:rPr lang="en-US" dirty="0" err="1"/>
              <a:t>sysdba</a:t>
            </a:r>
            <a:r>
              <a:rPr lang="en-US" dirty="0"/>
              <a:t> administrative privilege to perform operations related to data guard tasks.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69</a:t>
            </a:fld>
            <a:endParaRPr lang="es-VE"/>
          </a:p>
        </p:txBody>
      </p:sp>
    </p:spTree>
    <p:extLst>
      <p:ext uri="{BB962C8B-B14F-4D97-AF65-F5344CB8AC3E}">
        <p14:creationId xmlns:p14="http://schemas.microsoft.com/office/powerpoint/2010/main" val="2934283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 Using the </a:t>
            </a:r>
            <a:r>
              <a:rPr lang="en-US" dirty="0" err="1">
                <a:solidFill>
                  <a:srgbClr val="F7941D"/>
                </a:solidFill>
              </a:rPr>
              <a:t>sysdg</a:t>
            </a:r>
            <a:r>
              <a:rPr lang="en-US" dirty="0">
                <a:solidFill>
                  <a:srgbClr val="F7941D"/>
                </a:solidFill>
              </a:rPr>
              <a:t> </a:t>
            </a:r>
            <a:r>
              <a:rPr lang="en-US" dirty="0"/>
              <a:t>privilege, you can connect to the database even when it is not open.</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70</a:t>
            </a:fld>
            <a:endParaRPr lang="es-VE"/>
          </a:p>
        </p:txBody>
      </p:sp>
    </p:spTree>
    <p:extLst>
      <p:ext uri="{BB962C8B-B14F-4D97-AF65-F5344CB8AC3E}">
        <p14:creationId xmlns:p14="http://schemas.microsoft.com/office/powerpoint/2010/main" val="1948000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brings major changes to the way Oracle Database administrators think about the concept of databases and how they work (in a multitenant environment). </a:t>
            </a:r>
            <a:r>
              <a:rPr lang="en-US" baseline="0" dirty="0"/>
              <a:t> </a:t>
            </a:r>
            <a:r>
              <a:rPr lang="en-US" dirty="0"/>
              <a:t>One of the most significant changes is that many databases (up to 252) can share one database instance.</a:t>
            </a:r>
          </a:p>
          <a:p>
            <a:endParaRPr lang="es-VE"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prerequisite for understanding recipes in this chapter is to have at least basic knowledge of fundamental multitenant concepts, such as what is a container database (CDB), pluggable database (PDB), root container, and seed.</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75</a:t>
            </a:fld>
            <a:endParaRPr lang="es-VE"/>
          </a:p>
        </p:txBody>
      </p:sp>
    </p:spTree>
    <p:extLst>
      <p:ext uri="{BB962C8B-B14F-4D97-AF65-F5344CB8AC3E}">
        <p14:creationId xmlns:p14="http://schemas.microsoft.com/office/powerpoint/2010/main" val="879849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Administrative</a:t>
            </a:r>
            <a:r>
              <a:rPr lang="en-US" baseline="0" dirty="0"/>
              <a:t> tasks: </a:t>
            </a:r>
            <a:r>
              <a:rPr lang="en-US" dirty="0"/>
              <a:t>such as starting up a CDB, plugging and unplugging PDBs, and opening PDBs</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79</a:t>
            </a:fld>
            <a:endParaRPr lang="es-VE"/>
          </a:p>
        </p:txBody>
      </p:sp>
    </p:spTree>
    <p:extLst>
      <p:ext uri="{BB962C8B-B14F-4D97-AF65-F5344CB8AC3E}">
        <p14:creationId xmlns:p14="http://schemas.microsoft.com/office/powerpoint/2010/main" val="2362475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(which you shouldn't do on a production system without approval from Oracle Support) and, in version 12.1.0.2, it is best practice to use a prefix (default value c## or C##).</a:t>
            </a:r>
            <a:r>
              <a:rPr lang="en-US" baseline="0" dirty="0"/>
              <a:t> </a:t>
            </a:r>
            <a:r>
              <a:rPr lang="en-US" b="1" dirty="0"/>
              <a:t>However, you can choose it by changing the value of the </a:t>
            </a:r>
            <a:r>
              <a:rPr lang="en-US" b="1" dirty="0" err="1"/>
              <a:t>common_user_prefix</a:t>
            </a:r>
            <a:r>
              <a:rPr lang="en-US" b="1" dirty="0"/>
              <a:t> parameter (this naming convention doesn't apply to Oracle-supplied users in either version).</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81</a:t>
            </a:fld>
            <a:endParaRPr lang="es-VE"/>
          </a:p>
        </p:txBody>
      </p:sp>
    </p:spTree>
    <p:extLst>
      <p:ext uri="{BB962C8B-B14F-4D97-AF65-F5344CB8AC3E}">
        <p14:creationId xmlns:p14="http://schemas.microsoft.com/office/powerpoint/2010/main" val="631841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Overview of Authentication Methods</a:t>
            </a:r>
          </a:p>
          <a:p>
            <a:r>
              <a:rPr lang="en-US" sz="1200" b="0" i="0" kern="1200" dirty="0">
                <a:solidFill>
                  <a:schemeClr val="tx1"/>
                </a:solidFill>
                <a:effectLst/>
                <a:latin typeface="+mn-lt"/>
                <a:ea typeface="+mn-ea"/>
                <a:cs typeface="+mn-cs"/>
              </a:rPr>
              <a:t>Authentication means verifying the identity of someone (a user, device, or other entity) who wants to use data, resources, or applications. Validating that identity establishes a trust relationship for further interactions. Authentication also enables accountability by making it possible to link access and actions to specific identities. After authentication, authorization processes can allow or limit the levels of access and action permitted to that entity.</a:t>
            </a:r>
          </a:p>
          <a:p>
            <a:r>
              <a:rPr lang="en-US" sz="1200" b="0" i="0" kern="1200" dirty="0">
                <a:solidFill>
                  <a:schemeClr val="tx1"/>
                </a:solidFill>
                <a:effectLst/>
                <a:latin typeface="+mn-lt"/>
                <a:ea typeface="+mn-ea"/>
                <a:cs typeface="+mn-cs"/>
              </a:rPr>
              <a:t>For simplicity, the same authentication method is generally used for all database users, but Oracle allows a single database instance to use any or all methods. Oracle requires special authentication procedures for database administrators, because they perform special database operations. Oracle also encrypts passwords during transmission to ensure the security of network authentication.</a:t>
            </a:r>
          </a:p>
          <a:p>
            <a:r>
              <a:rPr lang="en-US" sz="1200" b="0" i="0" kern="1200" dirty="0">
                <a:solidFill>
                  <a:schemeClr val="tx1"/>
                </a:solidFill>
                <a:effectLst/>
                <a:latin typeface="+mn-lt"/>
                <a:ea typeface="+mn-ea"/>
                <a:cs typeface="+mn-cs"/>
              </a:rPr>
              <a:t>To validate the identity of database users and prevent unauthorized use of a database user name, you can authenticate using any combination of the methods described in the following sections:</a:t>
            </a:r>
          </a:p>
          <a:p>
            <a:endParaRPr lang="en-US" dirty="0"/>
          </a:p>
        </p:txBody>
      </p:sp>
      <p:sp>
        <p:nvSpPr>
          <p:cNvPr id="4" name="Slide Number Placeholder 3"/>
          <p:cNvSpPr>
            <a:spLocks noGrp="1"/>
          </p:cNvSpPr>
          <p:nvPr>
            <p:ph type="sldNum" sz="quarter" idx="5"/>
          </p:nvPr>
        </p:nvSpPr>
        <p:spPr/>
        <p:txBody>
          <a:bodyPr/>
          <a:lstStyle/>
          <a:p>
            <a:fld id="{ACB16BB8-5F0B-4AE8-B7C4-0765A4981364}" type="slidenum">
              <a:rPr lang="es-VE" smtClean="0"/>
              <a:t>7</a:t>
            </a:fld>
            <a:endParaRPr lang="es-VE" dirty="0"/>
          </a:p>
        </p:txBody>
      </p:sp>
    </p:spTree>
    <p:extLst>
      <p:ext uri="{BB962C8B-B14F-4D97-AF65-F5344CB8AC3E}">
        <p14:creationId xmlns:p14="http://schemas.microsoft.com/office/powerpoint/2010/main" val="15242484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83</a:t>
            </a:fld>
            <a:endParaRPr lang="es-VE"/>
          </a:p>
        </p:txBody>
      </p:sp>
    </p:spTree>
    <p:extLst>
      <p:ext uri="{BB962C8B-B14F-4D97-AF65-F5344CB8AC3E}">
        <p14:creationId xmlns:p14="http://schemas.microsoft.com/office/powerpoint/2010/main" val="3084317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4. </a:t>
            </a:r>
            <a:r>
              <a:rPr lang="es-VE" sz="1200" b="0" i="0" kern="1200" dirty="0" err="1">
                <a:solidFill>
                  <a:schemeClr val="tx1"/>
                </a:solidFill>
                <a:effectLst/>
                <a:latin typeface="+mn-lt"/>
                <a:ea typeface="+mn-ea"/>
                <a:cs typeface="+mn-cs"/>
              </a:rPr>
              <a:t>for</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example</a:t>
            </a:r>
            <a:r>
              <a:rPr lang="es-VE" sz="1200" b="0" i="0" kern="1200" dirty="0">
                <a:solidFill>
                  <a:schemeClr val="tx1"/>
                </a:solidFill>
                <a:effectLst/>
                <a:latin typeface="+mn-lt"/>
                <a:ea typeface="+mn-ea"/>
                <a:cs typeface="+mn-cs"/>
              </a:rPr>
              <a:t>, </a:t>
            </a:r>
            <a:r>
              <a:rPr lang="es-VE" dirty="0"/>
              <a:t>c##</a:t>
            </a:r>
            <a:r>
              <a:rPr lang="es-VE" dirty="0" err="1"/>
              <a:t>ernesto</a:t>
            </a:r>
            <a:endParaRPr lang="es-VE"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84</a:t>
            </a:fld>
            <a:endParaRPr lang="es-VE"/>
          </a:p>
        </p:txBody>
      </p:sp>
    </p:spTree>
    <p:extLst>
      <p:ext uri="{BB962C8B-B14F-4D97-AF65-F5344CB8AC3E}">
        <p14:creationId xmlns:p14="http://schemas.microsoft.com/office/powerpoint/2010/main" val="3908119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85</a:t>
            </a:fld>
            <a:endParaRPr lang="es-VE"/>
          </a:p>
        </p:txBody>
      </p:sp>
    </p:spTree>
    <p:extLst>
      <p:ext uri="{BB962C8B-B14F-4D97-AF65-F5344CB8AC3E}">
        <p14:creationId xmlns:p14="http://schemas.microsoft.com/office/powerpoint/2010/main" val="3700594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Also, you can connect to PDB as a local user who has a local create user privilege. </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solidFill>
                  <a:prstClr val="black"/>
                </a:solidFill>
              </a:rPr>
              <a:pPr/>
              <a:t>89</a:t>
            </a:fld>
            <a:endParaRPr lang="es-VE">
              <a:solidFill>
                <a:prstClr val="black"/>
              </a:solidFill>
            </a:endParaRPr>
          </a:p>
        </p:txBody>
      </p:sp>
    </p:spTree>
    <p:extLst>
      <p:ext uri="{BB962C8B-B14F-4D97-AF65-F5344CB8AC3E}">
        <p14:creationId xmlns:p14="http://schemas.microsoft.com/office/powerpoint/2010/main" val="3779366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shown that the common user you created in the previous recipe is created in the pluggable database (for example, c##john is created in pdb1; the common user is created in all pluggable databases that reside in the CDB and will be created in all future PDBs). By clicking on the Create button shown in Figure 11, you can create (only) a local user:</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90</a:t>
            </a:fld>
            <a:endParaRPr lang="es-VE"/>
          </a:p>
        </p:txBody>
      </p:sp>
    </p:spTree>
    <p:extLst>
      <p:ext uri="{BB962C8B-B14F-4D97-AF65-F5344CB8AC3E}">
        <p14:creationId xmlns:p14="http://schemas.microsoft.com/office/powerpoint/2010/main" val="27204175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including a root container and existing and future pluggable databases</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92</a:t>
            </a:fld>
            <a:endParaRPr lang="es-VE"/>
          </a:p>
        </p:txBody>
      </p:sp>
    </p:spTree>
    <p:extLst>
      <p:ext uri="{BB962C8B-B14F-4D97-AF65-F5344CB8AC3E}">
        <p14:creationId xmlns:p14="http://schemas.microsoft.com/office/powerpoint/2010/main" val="1747497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3. On the Create Role page, you name the role on the General tab (for example, c##role2). Also, you may grant other roles and privileges to c##role2 (using the tabs Roles, System Privileges, and Object Privileges). After choosing the options and granting privileges to the role, click on the OK button to create it.</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95</a:t>
            </a:fld>
            <a:endParaRPr lang="es-VE"/>
          </a:p>
        </p:txBody>
      </p:sp>
    </p:spTree>
    <p:extLst>
      <p:ext uri="{BB962C8B-B14F-4D97-AF65-F5344CB8AC3E}">
        <p14:creationId xmlns:p14="http://schemas.microsoft.com/office/powerpoint/2010/main" val="3504635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Local roles cannot be created in the root container. These roles are traditional roles.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97</a:t>
            </a:fld>
            <a:endParaRPr lang="es-VE"/>
          </a:p>
        </p:txBody>
      </p:sp>
    </p:spTree>
    <p:extLst>
      <p:ext uri="{BB962C8B-B14F-4D97-AF65-F5344CB8AC3E}">
        <p14:creationId xmlns:p14="http://schemas.microsoft.com/office/powerpoint/2010/main" val="1308798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Only common users or roles can have common privileges. Only common role can be granted commonly.</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100</a:t>
            </a:fld>
            <a:endParaRPr lang="es-VE"/>
          </a:p>
        </p:txBody>
      </p:sp>
    </p:spTree>
    <p:extLst>
      <p:ext uri="{BB962C8B-B14F-4D97-AF65-F5344CB8AC3E}">
        <p14:creationId xmlns:p14="http://schemas.microsoft.com/office/powerpoint/2010/main" val="37651946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2.</a:t>
            </a:r>
            <a:r>
              <a:rPr lang="en-US" baseline="0" dirty="0"/>
              <a:t> </a:t>
            </a:r>
            <a:r>
              <a:rPr lang="en-US" dirty="0"/>
              <a:t>This means that the user c##john can connect (create session) to the root or any pluggable database in this container database (including all pluggable databases that will be plugged in in the future).</a:t>
            </a:r>
          </a:p>
          <a:p>
            <a:endParaRPr lang="es-VE" dirty="0"/>
          </a:p>
          <a:p>
            <a:r>
              <a:rPr lang="en-US" dirty="0"/>
              <a:t>Note that the container = all clause is NOT optional even though you are connected to the root. Unlike during the creation of common users and roles (if you omit container=all, the user or role will be created in all containers commonly), if you omit this clause during the privilege or role grant, the privilege or role will be granted locally and it can be exercised only in root container.</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103</a:t>
            </a:fld>
            <a:endParaRPr lang="es-VE"/>
          </a:p>
        </p:txBody>
      </p:sp>
    </p:spTree>
    <p:extLst>
      <p:ext uri="{BB962C8B-B14F-4D97-AF65-F5344CB8AC3E}">
        <p14:creationId xmlns:p14="http://schemas.microsoft.com/office/powerpoint/2010/main" val="2093223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 by the Operating System</a:t>
            </a:r>
          </a:p>
          <a:p>
            <a:r>
              <a:rPr lang="en-US" dirty="0"/>
              <a:t>Some operating systems let Oracle use information they maintain to authenticate users, with the following benefits:</a:t>
            </a:r>
          </a:p>
          <a:p>
            <a:endParaRPr lang="en-US" dirty="0"/>
          </a:p>
          <a:p>
            <a:r>
              <a:rPr lang="en-US" dirty="0"/>
              <a:t>Once authenticated by the operating system, users can connect to Oracle more conveniently, without specifying a user name or password. For example, an operating-system-authenticated user can invoke SQL*Plus and skip the user name and password prompts by entering the following:</a:t>
            </a:r>
          </a:p>
          <a:p>
            <a:endParaRPr lang="en-US" dirty="0"/>
          </a:p>
          <a:p>
            <a:r>
              <a:rPr lang="en-US" dirty="0"/>
              <a:t>SQLPLUS / </a:t>
            </a:r>
          </a:p>
          <a:p>
            <a:endParaRPr lang="en-US" dirty="0"/>
          </a:p>
          <a:p>
            <a:r>
              <a:rPr lang="en-US" dirty="0"/>
              <a:t>With control over user authentication centralized in the operating system, Oracle need not store or manage user passwords, though it still maintains user names in the database.</a:t>
            </a:r>
          </a:p>
          <a:p>
            <a:endParaRPr lang="en-US" dirty="0"/>
          </a:p>
          <a:p>
            <a:r>
              <a:rPr lang="en-US" dirty="0"/>
              <a:t>Audit trails in the database and operating system use the same user names.</a:t>
            </a:r>
          </a:p>
          <a:p>
            <a:endParaRPr lang="en-US" dirty="0"/>
          </a:p>
          <a:p>
            <a:r>
              <a:rPr lang="en-US" dirty="0"/>
              <a:t>When an operating system is used to authenticate database users, managing distributed database environments and database links requires special care.</a:t>
            </a:r>
          </a:p>
        </p:txBody>
      </p:sp>
      <p:sp>
        <p:nvSpPr>
          <p:cNvPr id="4" name="Slide Number Placeholder 3"/>
          <p:cNvSpPr>
            <a:spLocks noGrp="1"/>
          </p:cNvSpPr>
          <p:nvPr>
            <p:ph type="sldNum" sz="quarter" idx="5"/>
          </p:nvPr>
        </p:nvSpPr>
        <p:spPr/>
        <p:txBody>
          <a:bodyPr/>
          <a:lstStyle/>
          <a:p>
            <a:fld id="{ACB16BB8-5F0B-4AE8-B7C4-0765A4981364}" type="slidenum">
              <a:rPr lang="es-VE" smtClean="0"/>
              <a:t>8</a:t>
            </a:fld>
            <a:endParaRPr lang="es-VE" dirty="0"/>
          </a:p>
        </p:txBody>
      </p:sp>
    </p:spTree>
    <p:extLst>
      <p:ext uri="{BB962C8B-B14F-4D97-AF65-F5344CB8AC3E}">
        <p14:creationId xmlns:p14="http://schemas.microsoft.com/office/powerpoint/2010/main" val="599397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This means that the role c##role1 contains the select any table privilege in all containers (root and pluggable databases):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104</a:t>
            </a:fld>
            <a:endParaRPr lang="es-VE"/>
          </a:p>
        </p:txBody>
      </p:sp>
    </p:spTree>
    <p:extLst>
      <p:ext uri="{BB962C8B-B14F-4D97-AF65-F5344CB8AC3E}">
        <p14:creationId xmlns:p14="http://schemas.microsoft.com/office/powerpoint/2010/main" val="2132465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This means that the role c##role2 has granted the role c##role1 in all containers: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105</a:t>
            </a:fld>
            <a:endParaRPr lang="es-VE"/>
          </a:p>
        </p:txBody>
      </p:sp>
    </p:spTree>
    <p:extLst>
      <p:ext uri="{BB962C8B-B14F-4D97-AF65-F5344CB8AC3E}">
        <p14:creationId xmlns:p14="http://schemas.microsoft.com/office/powerpoint/2010/main" val="3108654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5. </a:t>
            </a:r>
            <a:r>
              <a:rPr lang="en-US" dirty="0"/>
              <a:t>This means that the user c##john has c##role2 in all containers.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106</a:t>
            </a:fld>
            <a:endParaRPr lang="es-VE"/>
          </a:p>
        </p:txBody>
      </p:sp>
    </p:spTree>
    <p:extLst>
      <p:ext uri="{BB962C8B-B14F-4D97-AF65-F5344CB8AC3E}">
        <p14:creationId xmlns:p14="http://schemas.microsoft.com/office/powerpoint/2010/main" val="2580770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Both common and local users or roles can have local privileges.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107</a:t>
            </a:fld>
            <a:endParaRPr lang="es-VE"/>
          </a:p>
        </p:txBody>
      </p:sp>
    </p:spTree>
    <p:extLst>
      <p:ext uri="{BB962C8B-B14F-4D97-AF65-F5344CB8AC3E}">
        <p14:creationId xmlns:p14="http://schemas.microsoft.com/office/powerpoint/2010/main" val="3373251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1. </a:t>
            </a:r>
            <a:r>
              <a:rPr lang="en-US" dirty="0"/>
              <a:t>After this operation, all local users and roles (in pdb1) are migrated with the pdb1 database.</a:t>
            </a:r>
            <a:endParaRPr lang="es-VE"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110</a:t>
            </a:fld>
            <a:endParaRPr lang="es-VE"/>
          </a:p>
        </p:txBody>
      </p:sp>
    </p:spTree>
    <p:extLst>
      <p:ext uri="{BB962C8B-B14F-4D97-AF65-F5344CB8AC3E}">
        <p14:creationId xmlns:p14="http://schemas.microsoft.com/office/powerpoint/2010/main" val="36325949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5. </a:t>
            </a:r>
            <a:r>
              <a:rPr lang="en-US" sz="1200" i="1" dirty="0"/>
              <a:t>This is because common privileges are not migrated!</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112</a:t>
            </a:fld>
            <a:endParaRPr lang="es-VE"/>
          </a:p>
        </p:txBody>
      </p:sp>
    </p:spTree>
    <p:extLst>
      <p:ext uri="{BB962C8B-B14F-4D97-AF65-F5344CB8AC3E}">
        <p14:creationId xmlns:p14="http://schemas.microsoft.com/office/powerpoint/2010/main" val="38696832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B16BB8-5F0B-4AE8-B7C4-0765A4981364}" type="slidenum">
              <a:rPr lang="es-VE" smtClean="0"/>
              <a:t>131</a:t>
            </a:fld>
            <a:endParaRPr lang="es-VE" dirty="0"/>
          </a:p>
        </p:txBody>
      </p:sp>
    </p:spTree>
    <p:extLst>
      <p:ext uri="{BB962C8B-B14F-4D97-AF65-F5344CB8AC3E}">
        <p14:creationId xmlns:p14="http://schemas.microsoft.com/office/powerpoint/2010/main" val="10679768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Another difference between definer's and invoker's rights procedures is that invoker's rights procedures are not bound to the schema in which they are located.</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134</a:t>
            </a:fld>
            <a:endParaRPr lang="es-VE"/>
          </a:p>
        </p:txBody>
      </p:sp>
    </p:spTree>
    <p:extLst>
      <p:ext uri="{BB962C8B-B14F-4D97-AF65-F5344CB8AC3E}">
        <p14:creationId xmlns:p14="http://schemas.microsoft.com/office/powerpoint/2010/main" val="636077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You can use it with definer's and invoker's rights procedures.</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135</a:t>
            </a:fld>
            <a:endParaRPr lang="es-VE"/>
          </a:p>
        </p:txBody>
      </p:sp>
    </p:spTree>
    <p:extLst>
      <p:ext uri="{BB962C8B-B14F-4D97-AF65-F5344CB8AC3E}">
        <p14:creationId xmlns:p14="http://schemas.microsoft.com/office/powerpoint/2010/main" val="7910592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4. </a:t>
            </a:r>
            <a:r>
              <a:rPr lang="en-US" dirty="0"/>
              <a:t>(we can omit the AUTHID DEFINER clause)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137</a:t>
            </a:fld>
            <a:endParaRPr lang="es-VE"/>
          </a:p>
        </p:txBody>
      </p:sp>
    </p:spTree>
    <p:extLst>
      <p:ext uri="{BB962C8B-B14F-4D97-AF65-F5344CB8AC3E}">
        <p14:creationId xmlns:p14="http://schemas.microsoft.com/office/powerpoint/2010/main" val="2937852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Party-Based Authentication Technologies</a:t>
            </a:r>
          </a:p>
          <a:p>
            <a:r>
              <a:rPr lang="en-US" dirty="0"/>
              <a:t>If network authentication services are available to you (such as DCE, Kerberos, or SESAME), then Oracle can accept authentication from the network service. If you use a network authentication service, then some special considerations arise for network roles and database links.</a:t>
            </a:r>
          </a:p>
          <a:p>
            <a:endParaRPr lang="en-US" dirty="0"/>
          </a:p>
          <a:p>
            <a:r>
              <a:rPr lang="en-US" dirty="0"/>
              <a:t>Public-Key-Infrastructure-Based Authentication</a:t>
            </a:r>
          </a:p>
          <a:p>
            <a:r>
              <a:rPr lang="en-US" dirty="0"/>
              <a:t>Authentication systems based on public key cryptography issue digital certificates to user clients, which use them to authenticate directly to servers in the enterprise without directly involving an authentication server. Oracle provides a public key infrastructure (PKI) for using public keys and certificates, consisting of the following components:</a:t>
            </a:r>
          </a:p>
          <a:p>
            <a:endParaRPr lang="en-US" dirty="0"/>
          </a:p>
          <a:p>
            <a:r>
              <a:rPr lang="en-US" dirty="0"/>
              <a:t>Authentication and secure session key management using Secure Sockets Layer (SSL).</a:t>
            </a:r>
          </a:p>
          <a:p>
            <a:endParaRPr lang="en-US" dirty="0"/>
          </a:p>
          <a:p>
            <a:r>
              <a:rPr lang="en-US" dirty="0"/>
              <a:t>Oracle Call Interface (OCI) and PL/SQL functions to sign user-specified data using a private key and certificate, and verify the signature on data using a trusted certificate.</a:t>
            </a:r>
          </a:p>
          <a:p>
            <a:endParaRPr lang="en-US" dirty="0"/>
          </a:p>
          <a:p>
            <a:r>
              <a:rPr lang="en-US" dirty="0"/>
              <a:t>Trusted certificates, identifying third-party entities that are trusted as signers of user certificates when an identity is being validated as the entity it claims to be.</a:t>
            </a:r>
          </a:p>
          <a:p>
            <a:endParaRPr lang="en-US" dirty="0"/>
          </a:p>
          <a:p>
            <a:r>
              <a:rPr lang="en-US" dirty="0"/>
              <a:t>Oracle wallets, which are data structures that contain a user private key, a user certificate, and the user's set of trust points (trusted certificate authorities).</a:t>
            </a:r>
          </a:p>
          <a:p>
            <a:endParaRPr lang="en-US" dirty="0"/>
          </a:p>
          <a:p>
            <a:r>
              <a:rPr lang="en-US" dirty="0"/>
              <a:t>Oracle Wallet Manager, a standalone Java application used to manage and edit the security credentials in Oracle wallets.</a:t>
            </a:r>
          </a:p>
          <a:p>
            <a:endParaRPr lang="en-US" dirty="0"/>
          </a:p>
          <a:p>
            <a:r>
              <a:rPr lang="en-US" dirty="0"/>
              <a:t>X.509v3 certificates obtained from (and signed by) a trusted entity, a certificate authority outside of Oracle.</a:t>
            </a:r>
          </a:p>
          <a:p>
            <a:endParaRPr lang="en-US" dirty="0"/>
          </a:p>
          <a:p>
            <a:r>
              <a:rPr lang="en-US" dirty="0"/>
              <a:t>Oracle Internet Directory to manage security attributes and privileges for users, including users authenticated by X.509 certificates. It enforces attribute-level access control and enables read, write, or update privileges on specific attributes to be restricted to specific named users, such as administrators.</a:t>
            </a:r>
          </a:p>
          <a:p>
            <a:endParaRPr lang="en-US" dirty="0"/>
          </a:p>
          <a:p>
            <a:r>
              <a:rPr lang="en-US" dirty="0"/>
              <a:t>Oracle Enterprise Security Manager, provides centralized privilege management to make administration easier and increase your level of security. This lets you store and retrieve roles from Oracle Internet Directory.</a:t>
            </a:r>
          </a:p>
          <a:p>
            <a:endParaRPr lang="en-US" dirty="0"/>
          </a:p>
          <a:p>
            <a:r>
              <a:rPr lang="en-US" dirty="0"/>
              <a:t>Oracle Enterprise Login Assistant, a Java-based tool to open and close a user wallet to enable or disable secure SSL-based communications for an application.</a:t>
            </a:r>
          </a:p>
          <a:p>
            <a:endParaRPr lang="en-US" dirty="0"/>
          </a:p>
          <a:p>
            <a:r>
              <a:rPr lang="en-US" dirty="0"/>
              <a:t>Remote Authentication</a:t>
            </a:r>
          </a:p>
          <a:p>
            <a:r>
              <a:rPr lang="en-US" dirty="0"/>
              <a:t>Oracle supports remote authentication of users through Remote Dial-In User Service (RADIUS), a standard lightweight protocol used for user authentication, authorization, and accounting.</a:t>
            </a:r>
          </a:p>
        </p:txBody>
      </p:sp>
      <p:sp>
        <p:nvSpPr>
          <p:cNvPr id="4" name="Slide Number Placeholder 3"/>
          <p:cNvSpPr>
            <a:spLocks noGrp="1"/>
          </p:cNvSpPr>
          <p:nvPr>
            <p:ph type="sldNum" sz="quarter" idx="5"/>
          </p:nvPr>
        </p:nvSpPr>
        <p:spPr/>
        <p:txBody>
          <a:bodyPr/>
          <a:lstStyle/>
          <a:p>
            <a:fld id="{ACB16BB8-5F0B-4AE8-B7C4-0765A4981364}" type="slidenum">
              <a:rPr lang="es-VE" smtClean="0"/>
              <a:t>9</a:t>
            </a:fld>
            <a:endParaRPr lang="es-VE" dirty="0"/>
          </a:p>
        </p:txBody>
      </p:sp>
    </p:spTree>
    <p:extLst>
      <p:ext uri="{BB962C8B-B14F-4D97-AF65-F5344CB8AC3E}">
        <p14:creationId xmlns:p14="http://schemas.microsoft.com/office/powerpoint/2010/main" val="12935719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2. (because in this case, it is more secure to grant specific privileges to the invoker).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4. (these changes are not necessary because without SQL in PL/SQL code, privilege checking is not performed).</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139</a:t>
            </a:fld>
            <a:endParaRPr lang="es-VE"/>
          </a:p>
        </p:txBody>
      </p:sp>
    </p:spTree>
    <p:extLst>
      <p:ext uri="{BB962C8B-B14F-4D97-AF65-F5344CB8AC3E}">
        <p14:creationId xmlns:p14="http://schemas.microsoft.com/office/powerpoint/2010/main" val="4342760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Remember that this privilege is granted by default to public user, meaning that </a:t>
            </a:r>
            <a:r>
              <a:rPr lang="en-US" dirty="0" err="1"/>
              <a:t>ernesto</a:t>
            </a:r>
            <a:r>
              <a:rPr lang="en-US" dirty="0"/>
              <a:t> can execute procedures from all users in the database. The first thing </a:t>
            </a:r>
            <a:r>
              <a:rPr lang="en-US" dirty="0" err="1"/>
              <a:t>ernesto</a:t>
            </a:r>
            <a:r>
              <a:rPr lang="en-US" dirty="0"/>
              <a:t> can do is to revoke this privilege from the public user and then grant it only to users whose invoker's rights procedures he wants to execute. </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144</a:t>
            </a:fld>
            <a:endParaRPr lang="es-VE"/>
          </a:p>
        </p:txBody>
      </p:sp>
    </p:spTree>
    <p:extLst>
      <p:ext uri="{BB962C8B-B14F-4D97-AF65-F5344CB8AC3E}">
        <p14:creationId xmlns:p14="http://schemas.microsoft.com/office/powerpoint/2010/main" val="415342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meaning that procedures from these users can be executed by all the users in the database.</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149</a:t>
            </a:fld>
            <a:endParaRPr lang="es-VE"/>
          </a:p>
        </p:txBody>
      </p:sp>
    </p:spTree>
    <p:extLst>
      <p:ext uri="{BB962C8B-B14F-4D97-AF65-F5344CB8AC3E}">
        <p14:creationId xmlns:p14="http://schemas.microsoft.com/office/powerpoint/2010/main" val="1930695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151</a:t>
            </a:fld>
            <a:endParaRPr lang="es-VE"/>
          </a:p>
        </p:txBody>
      </p:sp>
    </p:spTree>
    <p:extLst>
      <p:ext uri="{BB962C8B-B14F-4D97-AF65-F5344CB8AC3E}">
        <p14:creationId xmlns:p14="http://schemas.microsoft.com/office/powerpoint/2010/main" val="3069507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5. </a:t>
            </a:r>
            <a:r>
              <a:rPr lang="en-US" dirty="0"/>
              <a:t>(observe an error because </a:t>
            </a:r>
            <a:r>
              <a:rPr lang="en-US" dirty="0" err="1"/>
              <a:t>regular_user</a:t>
            </a:r>
            <a:r>
              <a:rPr lang="en-US" dirty="0"/>
              <a:t> doesn't have the inherit privileges privilege on user </a:t>
            </a:r>
            <a:r>
              <a:rPr lang="en-US" dirty="0" err="1"/>
              <a:t>ernesto</a:t>
            </a:r>
            <a:r>
              <a:rPr lang="en-US" dirty="0"/>
              <a:t>)</a:t>
            </a:r>
            <a:endParaRPr lang="es-VE" dirty="0"/>
          </a:p>
          <a:p>
            <a:endParaRPr lang="en-US" dirty="0"/>
          </a:p>
          <a:p>
            <a:r>
              <a:rPr lang="en-US" dirty="0"/>
              <a:t>6. (this succeeds because, even though </a:t>
            </a:r>
            <a:r>
              <a:rPr lang="en-US" dirty="0" err="1"/>
              <a:t>super_user</a:t>
            </a:r>
            <a:r>
              <a:rPr lang="en-US" dirty="0"/>
              <a:t> doesn't have inherit privileges privilege on the user </a:t>
            </a:r>
            <a:r>
              <a:rPr lang="en-US" dirty="0" err="1"/>
              <a:t>ernesto</a:t>
            </a:r>
            <a:r>
              <a:rPr lang="en-US" dirty="0"/>
              <a:t>, he has inherited any privileges system privilege, which can be interpreted as inherit privileges on all users of the database):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152</a:t>
            </a:fld>
            <a:endParaRPr lang="es-VE"/>
          </a:p>
        </p:txBody>
      </p:sp>
    </p:spTree>
    <p:extLst>
      <p:ext uri="{BB962C8B-B14F-4D97-AF65-F5344CB8AC3E}">
        <p14:creationId xmlns:p14="http://schemas.microsoft.com/office/powerpoint/2010/main" val="7922477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2. </a:t>
            </a:r>
            <a:r>
              <a:rPr lang="en-US" dirty="0"/>
              <a:t>The scenario in this example shows one use of this feature.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 Execute on this procedure is granted to the user </a:t>
            </a:r>
            <a:r>
              <a:rPr lang="en-US" dirty="0" err="1"/>
              <a:t>proc_user</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154</a:t>
            </a:fld>
            <a:endParaRPr lang="es-VE"/>
          </a:p>
        </p:txBody>
      </p:sp>
    </p:spTree>
    <p:extLst>
      <p:ext uri="{BB962C8B-B14F-4D97-AF65-F5344CB8AC3E}">
        <p14:creationId xmlns:p14="http://schemas.microsoft.com/office/powerpoint/2010/main" val="23365938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6, </a:t>
            </a:r>
            <a:r>
              <a:rPr lang="en-US" dirty="0"/>
              <a:t>Even though the user </a:t>
            </a:r>
            <a:r>
              <a:rPr lang="en-US" dirty="0" err="1"/>
              <a:t>plsusr</a:t>
            </a:r>
            <a:r>
              <a:rPr lang="en-US" dirty="0"/>
              <a:t> has a create table privilege, that privilege is granted via role and roles are not active during this PL/SQL call resulting in the insufficient privileges error.</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157</a:t>
            </a:fld>
            <a:endParaRPr lang="es-VE"/>
          </a:p>
        </p:txBody>
      </p:sp>
    </p:spTree>
    <p:extLst>
      <p:ext uri="{BB962C8B-B14F-4D97-AF65-F5344CB8AC3E}">
        <p14:creationId xmlns:p14="http://schemas.microsoft.com/office/powerpoint/2010/main" val="30620093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8. This time, the create table privilege is granted directly; thus, it is active during the PL/SQL call, resulting in successful completion:</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158</a:t>
            </a:fld>
            <a:endParaRPr lang="es-VE"/>
          </a:p>
        </p:txBody>
      </p:sp>
    </p:spTree>
    <p:extLst>
      <p:ext uri="{BB962C8B-B14F-4D97-AF65-F5344CB8AC3E}">
        <p14:creationId xmlns:p14="http://schemas.microsoft.com/office/powerpoint/2010/main" val="17634343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a:t>It is available only in Enterprise Edition of Oracle Database. </a:t>
            </a:r>
          </a:p>
          <a:p>
            <a:pPr marL="228600" indent="-228600">
              <a:buAutoNum type="arabicPeriod"/>
            </a:pPr>
            <a:r>
              <a:rPr lang="en-US" dirty="0"/>
              <a:t>This means that a user can access either the entire data in a table or no data.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Using VPD, you can restrict access to data at row level or column level.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VPD doesn't replace DAC, but it is complimentary to DAC. VPD can further restrict access to users who have been given access to data by DAC.</a:t>
            </a:r>
            <a:endParaRPr lang="es-VE" dirty="0"/>
          </a:p>
          <a:p>
            <a:pPr marL="228600" indent="-228600">
              <a:buAutoNum type="arabicPeriod"/>
            </a:pPr>
            <a:endParaRPr lang="en-US" dirty="0"/>
          </a:p>
          <a:p>
            <a:pPr marL="228600" indent="-228600">
              <a:buAutoNum type="arabicPeriod"/>
            </a:pP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164</a:t>
            </a:fld>
            <a:endParaRPr lang="es-VE"/>
          </a:p>
        </p:txBody>
      </p:sp>
    </p:spTree>
    <p:extLst>
      <p:ext uri="{BB962C8B-B14F-4D97-AF65-F5344CB8AC3E}">
        <p14:creationId xmlns:p14="http://schemas.microsoft.com/office/powerpoint/2010/main" val="29841832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DBMS_RLS.DYNAMIC </a:t>
            </a:r>
            <a:r>
              <a:rPr lang="es-VE" dirty="0" err="1"/>
              <a:t>is</a:t>
            </a:r>
            <a:r>
              <a:rPr lang="es-VE" dirty="0"/>
              <a:t> default.</a:t>
            </a:r>
          </a:p>
          <a:p>
            <a:endParaRPr lang="es-VE"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165</a:t>
            </a:fld>
            <a:endParaRPr lang="es-VE"/>
          </a:p>
        </p:txBody>
      </p:sp>
    </p:spTree>
    <p:extLst>
      <p:ext uri="{BB962C8B-B14F-4D97-AF65-F5344CB8AC3E}">
        <p14:creationId xmlns:p14="http://schemas.microsoft.com/office/powerpoint/2010/main" val="3473129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 by the Oracle Database</a:t>
            </a:r>
          </a:p>
          <a:p>
            <a:r>
              <a:rPr lang="en-US" dirty="0"/>
              <a:t>Oracle can authenticate users attempting to connect to a database by using information stored in that database.</a:t>
            </a:r>
          </a:p>
          <a:p>
            <a:endParaRPr lang="en-US" dirty="0"/>
          </a:p>
          <a:p>
            <a:r>
              <a:rPr lang="en-US" dirty="0"/>
              <a:t>To set up Oracle to use database authentication, create each user with an associated password that must be supplied when the user attempts to establish a connection. This prevents unauthorized use of the database, since the connection will be denied if the user provides an incorrect password. Oracle stores a user's password in the data dictionary in an encrypted format to prevent unauthorized alteration, but a user can change the password at any time.</a:t>
            </a:r>
          </a:p>
          <a:p>
            <a:endParaRPr lang="en-US" dirty="0"/>
          </a:p>
          <a:p>
            <a:r>
              <a:rPr lang="en-US" dirty="0"/>
              <a:t>Database authentication includes the following facilities:</a:t>
            </a:r>
          </a:p>
          <a:p>
            <a:endParaRPr lang="en-US" dirty="0"/>
          </a:p>
          <a:p>
            <a:r>
              <a:rPr lang="en-US" dirty="0"/>
              <a:t>Password Encryption</a:t>
            </a:r>
          </a:p>
          <a:p>
            <a:endParaRPr lang="en-US" dirty="0"/>
          </a:p>
          <a:p>
            <a:r>
              <a:rPr lang="en-US" dirty="0"/>
              <a:t>Account Locking</a:t>
            </a:r>
          </a:p>
          <a:p>
            <a:endParaRPr lang="en-US" dirty="0"/>
          </a:p>
          <a:p>
            <a:r>
              <a:rPr lang="en-US" dirty="0"/>
              <a:t>Password Lifetime and Expiration</a:t>
            </a:r>
          </a:p>
          <a:p>
            <a:endParaRPr lang="en-US" dirty="0"/>
          </a:p>
          <a:p>
            <a:r>
              <a:rPr lang="en-US" dirty="0"/>
              <a:t>Password Complexity Verification</a:t>
            </a:r>
          </a:p>
          <a:p>
            <a:endParaRPr lang="en-US" dirty="0"/>
          </a:p>
          <a:p>
            <a:r>
              <a:rPr lang="en-US" dirty="0"/>
              <a:t>Password Encryption</a:t>
            </a:r>
          </a:p>
          <a:p>
            <a:r>
              <a:rPr lang="en-US" dirty="0"/>
              <a:t>To protect password confidentiality, Oracle always encrypts passwords before sending them over the network. Oracle encrypts the passwords using a modified AES (Advanced Encryption Standard) algorithm.</a:t>
            </a:r>
          </a:p>
          <a:p>
            <a:endParaRPr lang="en-US" dirty="0"/>
          </a:p>
          <a:p>
            <a:r>
              <a:rPr lang="en-US" dirty="0"/>
              <a:t>Account Locking</a:t>
            </a:r>
          </a:p>
          <a:p>
            <a:r>
              <a:rPr lang="en-US" dirty="0"/>
              <a:t>Oracle can lock a user's account after a specified number of consecutive failed log-in attempts. You can configure the account to unlock automatically after a specified time interval or to require database administrator intervention to be unlocked. The database administrator can also lock accounts manually, so that they must be unlocked explicitly by the database administrator.</a:t>
            </a:r>
          </a:p>
          <a:p>
            <a:endParaRPr lang="en-US" dirty="0"/>
          </a:p>
          <a:p>
            <a:r>
              <a:rPr lang="en-US" dirty="0"/>
              <a:t>Password Lifetime and Expiration</a:t>
            </a:r>
          </a:p>
          <a:p>
            <a:r>
              <a:rPr lang="en-US" dirty="0"/>
              <a:t>The database administrator can specify a lifetime for passwords, after which they expire and must be changed before account login is again permitted. A grace period can be established, during which each attempt to login to the database account receives a warning message to change the password. If it is not changed by the end of that period, then the account is locked. No further logins to that account are allowed without assistance by the database administrator.</a:t>
            </a:r>
          </a:p>
          <a:p>
            <a:endParaRPr lang="en-US" dirty="0"/>
          </a:p>
          <a:p>
            <a:r>
              <a:rPr lang="en-US" dirty="0"/>
              <a:t>The database administrator can also set the password state to expired, causing the user's account status to change to expired. The user or the database administrator must then change the password before the user can log in to the database.</a:t>
            </a:r>
          </a:p>
          <a:p>
            <a:endParaRPr lang="en-US" dirty="0"/>
          </a:p>
          <a:p>
            <a:r>
              <a:rPr lang="en-US" dirty="0"/>
              <a:t>The password history option checks each newly specified password to ensure that a password is not reused for a specified amount of time or for a specified number of password changes.</a:t>
            </a:r>
          </a:p>
          <a:p>
            <a:endParaRPr lang="en-US" dirty="0"/>
          </a:p>
          <a:p>
            <a:r>
              <a:rPr lang="en-US" dirty="0"/>
              <a:t>Password Complexity Verification</a:t>
            </a:r>
          </a:p>
          <a:p>
            <a:r>
              <a:rPr lang="en-US" dirty="0"/>
              <a:t>Complexity verification checks that each password is complex enough to provide reasonable protection against intruders who try to break into the system by guessing passwords.</a:t>
            </a:r>
          </a:p>
          <a:p>
            <a:endParaRPr lang="en-US" dirty="0"/>
          </a:p>
          <a:p>
            <a:r>
              <a:rPr lang="en-US" dirty="0"/>
              <a:t>The Oracle default password complexity verification routine checks that each password meet the following requirements:</a:t>
            </a:r>
          </a:p>
          <a:p>
            <a:endParaRPr lang="en-US" dirty="0"/>
          </a:p>
          <a:p>
            <a:r>
              <a:rPr lang="en-US" dirty="0"/>
              <a:t>Be a minimum of four characters in length</a:t>
            </a:r>
          </a:p>
          <a:p>
            <a:endParaRPr lang="en-US" dirty="0"/>
          </a:p>
          <a:p>
            <a:r>
              <a:rPr lang="en-US" dirty="0"/>
              <a:t>Not equal the </a:t>
            </a:r>
            <a:r>
              <a:rPr lang="en-US" dirty="0" err="1"/>
              <a:t>userid</a:t>
            </a:r>
            <a:endParaRPr lang="en-US" dirty="0"/>
          </a:p>
          <a:p>
            <a:endParaRPr lang="en-US" dirty="0"/>
          </a:p>
          <a:p>
            <a:r>
              <a:rPr lang="en-US" dirty="0"/>
              <a:t>Include at least one alphabet character, one numeric character, and one punctuation mark</a:t>
            </a:r>
          </a:p>
          <a:p>
            <a:endParaRPr lang="en-US" dirty="0"/>
          </a:p>
          <a:p>
            <a:r>
              <a:rPr lang="en-US" dirty="0"/>
              <a:t>Not match any word on an internal list of simple words like welcome, account, database, user, and so on</a:t>
            </a:r>
          </a:p>
          <a:p>
            <a:endParaRPr lang="en-US" dirty="0"/>
          </a:p>
          <a:p>
            <a:r>
              <a:rPr lang="en-US" dirty="0"/>
              <a:t>Differ from the previous password by at least three characters</a:t>
            </a:r>
          </a:p>
        </p:txBody>
      </p:sp>
      <p:sp>
        <p:nvSpPr>
          <p:cNvPr id="4" name="Slide Number Placeholder 3"/>
          <p:cNvSpPr>
            <a:spLocks noGrp="1"/>
          </p:cNvSpPr>
          <p:nvPr>
            <p:ph type="sldNum" sz="quarter" idx="5"/>
          </p:nvPr>
        </p:nvSpPr>
        <p:spPr/>
        <p:txBody>
          <a:bodyPr/>
          <a:lstStyle/>
          <a:p>
            <a:fld id="{ACB16BB8-5F0B-4AE8-B7C4-0765A4981364}" type="slidenum">
              <a:rPr lang="es-VE" smtClean="0"/>
              <a:t>10</a:t>
            </a:fld>
            <a:endParaRPr lang="es-VE" dirty="0"/>
          </a:p>
        </p:txBody>
      </p:sp>
    </p:spTree>
    <p:extLst>
      <p:ext uri="{BB962C8B-B14F-4D97-AF65-F5344CB8AC3E}">
        <p14:creationId xmlns:p14="http://schemas.microsoft.com/office/powerpoint/2010/main" val="21601043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Although it is not necessary to use application contexts when implementing VPD policies, it is a common practice. Figure 1 shows usual steps that you will need to complete to implement the VPD policy on protected objects, such as table or view:</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166</a:t>
            </a:fld>
            <a:endParaRPr lang="es-VE"/>
          </a:p>
        </p:txBody>
      </p:sp>
    </p:spTree>
    <p:extLst>
      <p:ext uri="{BB962C8B-B14F-4D97-AF65-F5344CB8AC3E}">
        <p14:creationId xmlns:p14="http://schemas.microsoft.com/office/powerpoint/2010/main" val="35903522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driving context is set by an application that is trying to access the data.</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167</a:t>
            </a:fld>
            <a:endParaRPr lang="es-VE"/>
          </a:p>
        </p:txBody>
      </p:sp>
    </p:spTree>
    <p:extLst>
      <p:ext uri="{BB962C8B-B14F-4D97-AF65-F5344CB8AC3E}">
        <p14:creationId xmlns:p14="http://schemas.microsoft.com/office/powerpoint/2010/main" val="12207491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default VPD behavior is that all policies defined on a table or a view are enforced for all SQL statements regardless of the application that executes them. If multiple applications share a table or a view, it is highly likely that you will either need to establish more complex logic to handle security requirements (to determine in which case, which predicate should be returned) or change the default VPD behavior by creating and using policy groups. If policies are already defined, you should identify which policies should be in effect when each application accesses the table or view. Each object has a predefined default policy group (SYS_DEFAULT), and the policies defined in this group are always applied for that particular object. A driving context determines which other policy group will also be applied at that time.</a:t>
            </a:r>
          </a:p>
          <a:p>
            <a:endParaRPr lang="en-US" dirty="0"/>
          </a:p>
          <a:p>
            <a:r>
              <a:rPr lang="en-US" sz="1200" b="0" i="0" kern="1200" dirty="0">
                <a:solidFill>
                  <a:schemeClr val="tx1"/>
                </a:solidFill>
                <a:effectLst/>
                <a:latin typeface="+mn-lt"/>
                <a:ea typeface="+mn-ea"/>
                <a:cs typeface="+mn-cs"/>
              </a:rPr>
              <a:t>Suppose that there are two applications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that access data in table </a:t>
            </a:r>
            <a:r>
              <a:rPr lang="en-US" dirty="0"/>
              <a:t>HR.EMP_VPD_TEST</a:t>
            </a:r>
            <a:r>
              <a:rPr lang="en-US" sz="1200" b="0" i="0" kern="1200" dirty="0">
                <a:solidFill>
                  <a:schemeClr val="tx1"/>
                </a:solidFill>
                <a:effectLst/>
                <a:latin typeface="+mn-lt"/>
                <a:ea typeface="+mn-ea"/>
                <a:cs typeface="+mn-cs"/>
              </a:rPr>
              <a:t>. Their specific policies are defined in two policy groups (</a:t>
            </a:r>
            <a:r>
              <a:rPr lang="en-US" dirty="0"/>
              <a:t>HR_GRP_A</a:t>
            </a:r>
            <a:r>
              <a:rPr lang="en-US" sz="1200" b="0" i="0" kern="1200" dirty="0">
                <a:solidFill>
                  <a:schemeClr val="tx1"/>
                </a:solidFill>
                <a:effectLst/>
                <a:latin typeface="+mn-lt"/>
                <a:ea typeface="+mn-ea"/>
                <a:cs typeface="+mn-cs"/>
              </a:rPr>
              <a:t> and </a:t>
            </a:r>
            <a:r>
              <a:rPr lang="en-US" dirty="0"/>
              <a:t>HR_GRP_B</a:t>
            </a:r>
            <a:r>
              <a:rPr lang="en-US" sz="1200" b="0" i="0" kern="1200" dirty="0">
                <a:solidFill>
                  <a:schemeClr val="tx1"/>
                </a:solidFill>
                <a:effectLst/>
                <a:latin typeface="+mn-lt"/>
                <a:ea typeface="+mn-ea"/>
                <a:cs typeface="+mn-cs"/>
              </a:rPr>
              <a:t>), and policies that should be enforced in any case are defined in the default group (</a:t>
            </a:r>
            <a:r>
              <a:rPr lang="en-US" dirty="0"/>
              <a:t>SYS_DEFAULT</a:t>
            </a:r>
            <a:r>
              <a:rPr lang="en-US" sz="1200" b="0" i="0" kern="1200" dirty="0">
                <a:solidFill>
                  <a:schemeClr val="tx1"/>
                </a:solidFill>
                <a:effectLst/>
                <a:latin typeface="+mn-lt"/>
                <a:ea typeface="+mn-ea"/>
                <a:cs typeface="+mn-cs"/>
              </a:rPr>
              <a:t>). When application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accesses the data, policies that belong to </a:t>
            </a:r>
            <a:r>
              <a:rPr lang="en-US" dirty="0"/>
              <a:t>HR_GRP_A</a:t>
            </a:r>
            <a:r>
              <a:rPr lang="en-US" sz="1200" b="0" i="0" kern="1200" dirty="0">
                <a:solidFill>
                  <a:schemeClr val="tx1"/>
                </a:solidFill>
                <a:effectLst/>
                <a:latin typeface="+mn-lt"/>
                <a:ea typeface="+mn-ea"/>
                <a:cs typeface="+mn-cs"/>
              </a:rPr>
              <a:t> and </a:t>
            </a:r>
            <a:r>
              <a:rPr lang="en-US" dirty="0"/>
              <a:t>SYS_DEFAULT</a:t>
            </a:r>
            <a:r>
              <a:rPr lang="en-US" sz="1200" b="0" i="0" kern="1200" dirty="0">
                <a:solidFill>
                  <a:schemeClr val="tx1"/>
                </a:solidFill>
                <a:effectLst/>
                <a:latin typeface="+mn-lt"/>
                <a:ea typeface="+mn-ea"/>
                <a:cs typeface="+mn-cs"/>
              </a:rPr>
              <a:t> groups are applied, and when application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accesses the data, polices that belong to </a:t>
            </a:r>
            <a:r>
              <a:rPr lang="en-US" dirty="0"/>
              <a:t>HR_GRP_B</a:t>
            </a:r>
            <a:r>
              <a:rPr lang="en-US" sz="1200" b="0" i="0" kern="1200" dirty="0">
                <a:solidFill>
                  <a:schemeClr val="tx1"/>
                </a:solidFill>
                <a:effectLst/>
                <a:latin typeface="+mn-lt"/>
                <a:ea typeface="+mn-ea"/>
                <a:cs typeface="+mn-cs"/>
              </a:rPr>
              <a:t> and </a:t>
            </a:r>
            <a:r>
              <a:rPr lang="en-US" dirty="0"/>
              <a:t>SYS_DEFAULT</a:t>
            </a:r>
            <a:r>
              <a:rPr lang="en-US" sz="1200" b="0" i="0" kern="1200" dirty="0">
                <a:solidFill>
                  <a:schemeClr val="tx1"/>
                </a:solidFill>
                <a:effectLst/>
                <a:latin typeface="+mn-lt"/>
                <a:ea typeface="+mn-ea"/>
                <a:cs typeface="+mn-cs"/>
              </a:rPr>
              <a:t> groups are applied (it is assumed that the driving context is properly set).</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168</a:t>
            </a:fld>
            <a:endParaRPr lang="es-VE"/>
          </a:p>
        </p:txBody>
      </p:sp>
    </p:spTree>
    <p:extLst>
      <p:ext uri="{BB962C8B-B14F-4D97-AF65-F5344CB8AC3E}">
        <p14:creationId xmlns:p14="http://schemas.microsoft.com/office/powerpoint/2010/main" val="38160268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a:solidFill>
                  <a:schemeClr val="tx1"/>
                </a:solidFill>
                <a:effectLst/>
                <a:latin typeface="+mn-lt"/>
                <a:ea typeface="+mn-ea"/>
                <a:cs typeface="+mn-cs"/>
              </a:rPr>
              <a:t>Maja can </a:t>
            </a:r>
            <a:r>
              <a:rPr lang="es-VE" sz="1200" b="0" i="0" kern="1200" dirty="0" err="1">
                <a:solidFill>
                  <a:schemeClr val="tx1"/>
                </a:solidFill>
                <a:effectLst/>
                <a:latin typeface="+mn-lt"/>
                <a:ea typeface="+mn-ea"/>
                <a:cs typeface="+mn-cs"/>
              </a:rPr>
              <a:t>access</a:t>
            </a:r>
            <a:r>
              <a:rPr lang="es-VE" sz="1200" b="0" i="0" kern="1200" dirty="0">
                <a:solidFill>
                  <a:schemeClr val="tx1"/>
                </a:solidFill>
                <a:effectLst/>
                <a:latin typeface="+mn-lt"/>
                <a:ea typeface="+mn-ea"/>
                <a:cs typeface="+mn-cs"/>
              </a:rPr>
              <a:t> data</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172</a:t>
            </a:fld>
            <a:endParaRPr lang="es-VE"/>
          </a:p>
        </p:txBody>
      </p:sp>
    </p:spTree>
    <p:extLst>
      <p:ext uri="{BB962C8B-B14F-4D97-AF65-F5344CB8AC3E}">
        <p14:creationId xmlns:p14="http://schemas.microsoft.com/office/powerpoint/2010/main" val="25808084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2. </a:t>
            </a:r>
            <a:r>
              <a:rPr lang="en-US" sz="1200" b="0" i="0" kern="1200" dirty="0">
                <a:solidFill>
                  <a:schemeClr val="tx1"/>
                </a:solidFill>
                <a:effectLst/>
                <a:latin typeface="+mn-lt"/>
                <a:ea typeface="+mn-ea"/>
                <a:cs typeface="+mn-cs"/>
              </a:rPr>
              <a:t>Temporary grant the </a:t>
            </a:r>
            <a:r>
              <a:rPr lang="en-US" sz="1200" b="0" i="0" kern="1200" dirty="0" err="1">
                <a:solidFill>
                  <a:schemeClr val="tx1"/>
                </a:solidFill>
                <a:effectLst/>
                <a:latin typeface="+mn-lt"/>
                <a:ea typeface="+mn-ea"/>
                <a:cs typeface="+mn-cs"/>
              </a:rPr>
              <a:t>susan</a:t>
            </a:r>
            <a:r>
              <a:rPr lang="en-US" sz="1200" b="0" i="0" kern="1200" dirty="0">
                <a:solidFill>
                  <a:schemeClr val="tx1"/>
                </a:solidFill>
                <a:effectLst/>
                <a:latin typeface="+mn-lt"/>
                <a:ea typeface="+mn-ea"/>
                <a:cs typeface="+mn-cs"/>
              </a:rPr>
              <a:t> privilege</a:t>
            </a:r>
          </a:p>
          <a:p>
            <a:r>
              <a:rPr lang="en-US" sz="1200" b="0" i="0" kern="1200" dirty="0">
                <a:solidFill>
                  <a:schemeClr val="tx1"/>
                </a:solidFill>
                <a:effectLst/>
                <a:latin typeface="+mn-lt"/>
                <a:ea typeface="+mn-ea"/>
                <a:cs typeface="+mn-cs"/>
              </a:rPr>
              <a:t>3.</a:t>
            </a:r>
            <a:r>
              <a:rPr lang="en-US" sz="1200" b="0" i="0" kern="1200" baseline="0" dirty="0">
                <a:solidFill>
                  <a:schemeClr val="tx1"/>
                </a:solidFill>
                <a:effectLst/>
                <a:latin typeface="+mn-lt"/>
                <a:ea typeface="+mn-ea"/>
                <a:cs typeface="+mn-cs"/>
              </a:rPr>
              <a:t> Susan can't access data</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173</a:t>
            </a:fld>
            <a:endParaRPr lang="es-VE"/>
          </a:p>
        </p:txBody>
      </p:sp>
    </p:spTree>
    <p:extLst>
      <p:ext uri="{BB962C8B-B14F-4D97-AF65-F5344CB8AC3E}">
        <p14:creationId xmlns:p14="http://schemas.microsoft.com/office/powerpoint/2010/main" val="5858009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Clean up environment (revoke privilege)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174</a:t>
            </a:fld>
            <a:endParaRPr lang="es-VE"/>
          </a:p>
        </p:txBody>
      </p:sp>
    </p:spTree>
    <p:extLst>
      <p:ext uri="{BB962C8B-B14F-4D97-AF65-F5344CB8AC3E}">
        <p14:creationId xmlns:p14="http://schemas.microsoft.com/office/powerpoint/2010/main" val="36739420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178</a:t>
            </a:fld>
            <a:endParaRPr lang="es-VE"/>
          </a:p>
        </p:txBody>
      </p:sp>
    </p:spTree>
    <p:extLst>
      <p:ext uri="{BB962C8B-B14F-4D97-AF65-F5344CB8AC3E}">
        <p14:creationId xmlns:p14="http://schemas.microsoft.com/office/powerpoint/2010/main" val="23532313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4. </a:t>
            </a:r>
            <a:r>
              <a:rPr lang="en-US" dirty="0"/>
              <a:t>to disable the policy, you set enable parameter to false</a:t>
            </a:r>
            <a:endParaRPr lang="es-VE"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179</a:t>
            </a:fld>
            <a:endParaRPr lang="es-VE"/>
          </a:p>
        </p:txBody>
      </p:sp>
    </p:spTree>
    <p:extLst>
      <p:ext uri="{BB962C8B-B14F-4D97-AF65-F5344CB8AC3E}">
        <p14:creationId xmlns:p14="http://schemas.microsoft.com/office/powerpoint/2010/main" val="42125250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3. </a:t>
            </a:r>
            <a:r>
              <a:rPr lang="en-US" dirty="0"/>
              <a:t>There will be no default policies.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180</a:t>
            </a:fld>
            <a:endParaRPr lang="es-VE"/>
          </a:p>
        </p:txBody>
      </p:sp>
    </p:spTree>
    <p:extLst>
      <p:ext uri="{BB962C8B-B14F-4D97-AF65-F5344CB8AC3E}">
        <p14:creationId xmlns:p14="http://schemas.microsoft.com/office/powerpoint/2010/main" val="39308975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From a licensing viewpoint, it is part of the </a:t>
            </a:r>
            <a:r>
              <a:rPr lang="en-US" sz="1200" b="1" i="0" kern="1200" dirty="0">
                <a:solidFill>
                  <a:schemeClr val="tx1"/>
                </a:solidFill>
                <a:effectLst/>
                <a:latin typeface="+mn-lt"/>
                <a:ea typeface="+mn-ea"/>
                <a:cs typeface="+mn-cs"/>
              </a:rPr>
              <a:t>Advanced Security Option</a:t>
            </a:r>
            <a:r>
              <a:rPr lang="en-US" sz="1200" b="0" i="0" kern="1200" dirty="0">
                <a:solidFill>
                  <a:schemeClr val="tx1"/>
                </a:solidFill>
                <a:effectLst/>
                <a:latin typeface="+mn-lt"/>
                <a:ea typeface="+mn-ea"/>
                <a:cs typeface="+mn-cs"/>
              </a:rPr>
              <a:t> (only available as an option for Oracle Database Enterprise Edition). However, afterwards, Oracle decided to make it available in Oracle Database 11</a:t>
            </a:r>
            <a:r>
              <a:rPr lang="en-US" sz="1200" b="1" i="0" kern="1200" dirty="0">
                <a:solidFill>
                  <a:schemeClr val="tx1"/>
                </a:solidFill>
                <a:effectLst/>
                <a:latin typeface="+mn-lt"/>
                <a:ea typeface="+mn-ea"/>
                <a:cs typeface="+mn-cs"/>
              </a:rPr>
              <a:t>g</a:t>
            </a:r>
            <a:r>
              <a:rPr lang="en-US" sz="1200" b="0" i="0" kern="1200" dirty="0">
                <a:solidFill>
                  <a:schemeClr val="tx1"/>
                </a:solidFill>
                <a:effectLst/>
                <a:latin typeface="+mn-lt"/>
                <a:ea typeface="+mn-ea"/>
                <a:cs typeface="+mn-cs"/>
              </a:rPr>
              <a:t> as well (only in version 11.2.0.4).</a:t>
            </a:r>
          </a:p>
          <a:p>
            <a:endParaRPr lang="en-US" sz="1200" b="0" i="0" kern="1200" dirty="0">
              <a:solidFill>
                <a:schemeClr val="tx1"/>
              </a:solidFill>
              <a:effectLst/>
              <a:latin typeface="+mn-lt"/>
              <a:ea typeface="+mn-ea"/>
              <a:cs typeface="+mn-cs"/>
            </a:endParaRPr>
          </a:p>
          <a:p>
            <a:r>
              <a:rPr lang="en-US" dirty="0"/>
              <a:t>The main idea behind this feature is to mask (hide/redact) some (sensitive) data from </a:t>
            </a:r>
            <a:r>
              <a:rPr lang="en-US" b="1" dirty="0"/>
              <a:t>end-users</a:t>
            </a:r>
            <a:r>
              <a:rPr lang="en-US" dirty="0"/>
              <a:t>. Having this in mind, it is logical that you will primarily use this security solution in a production environment.</a:t>
            </a:r>
            <a:endParaRPr lang="es-VE"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188</a:t>
            </a:fld>
            <a:endParaRPr lang="es-VE"/>
          </a:p>
        </p:txBody>
      </p:sp>
    </p:spTree>
    <p:extLst>
      <p:ext uri="{BB962C8B-B14F-4D97-AF65-F5344CB8AC3E}">
        <p14:creationId xmlns:p14="http://schemas.microsoft.com/office/powerpoint/2010/main" val="356159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multitier environment, Oracle controls the security of middle-tier applications by limiting their privileges, preserving client identities through all tiers, and auditing actions taken on behalf of clients. In applications that use a heavy middle tier, such as a transaction processing monitor, the identity of the client connecting to the middle tier must be preserved. Yet one advantage of a middle tier is </a:t>
            </a:r>
            <a:r>
              <a:rPr lang="en-US" sz="1200" b="1" i="0" kern="1200" dirty="0">
                <a:solidFill>
                  <a:schemeClr val="tx1"/>
                </a:solidFill>
                <a:effectLst/>
                <a:latin typeface="+mn-lt"/>
                <a:ea typeface="+mn-ea"/>
                <a:cs typeface="+mn-cs"/>
              </a:rPr>
              <a:t>connection pooling</a:t>
            </a:r>
            <a:r>
              <a:rPr lang="en-US" sz="1200" b="0" i="0" kern="1200" dirty="0">
                <a:solidFill>
                  <a:schemeClr val="tx1"/>
                </a:solidFill>
                <a:effectLst/>
                <a:latin typeface="+mn-lt"/>
                <a:ea typeface="+mn-ea"/>
                <a:cs typeface="+mn-cs"/>
              </a:rPr>
              <a:t>, which allows multiple users to access a data server without each of them needing a separate connection. In such environments, you must be able to set up and break down connections very quickly.</a:t>
            </a:r>
          </a:p>
          <a:p>
            <a:r>
              <a:rPr lang="en-US" sz="1200" b="0" i="0" kern="1200" dirty="0">
                <a:solidFill>
                  <a:schemeClr val="tx1"/>
                </a:solidFill>
                <a:effectLst/>
                <a:latin typeface="+mn-lt"/>
                <a:ea typeface="+mn-ea"/>
                <a:cs typeface="+mn-cs"/>
              </a:rPr>
              <a:t>For these environments, Oracle database administrators can use the Oracle Call Interface (OCI) to create </a:t>
            </a:r>
            <a:r>
              <a:rPr lang="en-US" sz="1200" b="1" i="0" kern="1200" dirty="0">
                <a:solidFill>
                  <a:schemeClr val="tx1"/>
                </a:solidFill>
                <a:effectLst/>
                <a:latin typeface="+mn-lt"/>
                <a:ea typeface="+mn-ea"/>
                <a:cs typeface="+mn-cs"/>
              </a:rPr>
              <a:t>lightweight sessions</a:t>
            </a:r>
            <a:r>
              <a:rPr lang="en-US" sz="1200" b="0" i="0" kern="1200" dirty="0">
                <a:solidFill>
                  <a:schemeClr val="tx1"/>
                </a:solidFill>
                <a:effectLst/>
                <a:latin typeface="+mn-lt"/>
                <a:ea typeface="+mn-ea"/>
                <a:cs typeface="+mn-cs"/>
              </a:rPr>
              <a:t>, allowing database password authentication for each user. This preserves the identity of the real user through the middle tier without the overhead of a separate database connection for each user.</a:t>
            </a:r>
          </a:p>
          <a:p>
            <a:r>
              <a:rPr lang="en-US" sz="1200" b="0" i="0" kern="1200" dirty="0">
                <a:solidFill>
                  <a:schemeClr val="tx1"/>
                </a:solidFill>
                <a:effectLst/>
                <a:latin typeface="+mn-lt"/>
                <a:ea typeface="+mn-ea"/>
                <a:cs typeface="+mn-cs"/>
              </a:rPr>
              <a:t>You can create lightweight sessions with or without passwords. However, if a middle tier is outside or on a firewall, then security is better when each lightweight session has its own password. For an internal application server, lightweight sessions without passwords might be appropriate.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Authentication by the Secure Socket Layer Protocol</a:t>
            </a:r>
          </a:p>
          <a:p>
            <a:r>
              <a:rPr lang="en-US" sz="1200" b="0" i="0" kern="1200" dirty="0">
                <a:solidFill>
                  <a:schemeClr val="tx1"/>
                </a:solidFill>
                <a:effectLst/>
                <a:latin typeface="+mn-lt"/>
                <a:ea typeface="+mn-ea"/>
                <a:cs typeface="+mn-cs"/>
              </a:rPr>
              <a:t>The Secure Socket Layer (SSL) protocol is an application layer protocol. Users identified either externally or globally (external or global users) can authenticate to a database through SSL.</a:t>
            </a:r>
          </a:p>
          <a:p>
            <a:r>
              <a:rPr lang="en-US" sz="1200" b="0" i="0" kern="1200" dirty="0">
                <a:solidFill>
                  <a:schemeClr val="tx1"/>
                </a:solidFill>
                <a:effectLst/>
                <a:latin typeface="+mn-lt"/>
                <a:ea typeface="+mn-ea"/>
                <a:cs typeface="+mn-cs"/>
              </a:rPr>
              <a:t>Authentication of Database Administrators</a:t>
            </a:r>
          </a:p>
          <a:p>
            <a:r>
              <a:rPr lang="en-US" sz="1200" b="0" i="0" kern="1200" dirty="0">
                <a:solidFill>
                  <a:schemeClr val="tx1"/>
                </a:solidFill>
                <a:effectLst/>
                <a:latin typeface="+mn-lt"/>
                <a:ea typeface="+mn-ea"/>
                <a:cs typeface="+mn-cs"/>
              </a:rPr>
              <a:t>Database administrators perform special operations (such as shutting down or starting up a database) that should not be performed by normal database users. Oracle provides a more secure authentication scheme for database administrator user names.</a:t>
            </a:r>
          </a:p>
          <a:p>
            <a:r>
              <a:rPr lang="en-US" sz="1200" b="0" i="0" kern="1200" dirty="0">
                <a:solidFill>
                  <a:schemeClr val="tx1"/>
                </a:solidFill>
                <a:effectLst/>
                <a:latin typeface="+mn-lt"/>
                <a:ea typeface="+mn-ea"/>
                <a:cs typeface="+mn-cs"/>
              </a:rPr>
              <a:t>You can choose between operating system authentication or password files to authenticate database administrators. </a:t>
            </a:r>
            <a:r>
              <a:rPr lang="en-US" sz="1200" b="0" i="0" u="none" strike="noStrike" kern="1200" dirty="0">
                <a:solidFill>
                  <a:schemeClr val="tx1"/>
                </a:solidFill>
                <a:effectLst/>
                <a:latin typeface="+mn-lt"/>
                <a:ea typeface="+mn-ea"/>
                <a:cs typeface="+mn-cs"/>
                <a:hlinkClick r:id="rId3"/>
              </a:rPr>
              <a:t>Figure 20-1</a:t>
            </a:r>
            <a:r>
              <a:rPr lang="en-US" sz="1200" b="0" i="0" kern="1200" dirty="0">
                <a:solidFill>
                  <a:schemeClr val="tx1"/>
                </a:solidFill>
                <a:effectLst/>
                <a:latin typeface="+mn-lt"/>
                <a:ea typeface="+mn-ea"/>
                <a:cs typeface="+mn-cs"/>
              </a:rPr>
              <a:t> illustrates the choices you have for database administrator authentication schemes. Different choices apply to administering your database locally (on the computer where the database resides) and to administering many different database computers from a single remote client.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Operating system authentication for a database administrator typically involves placing his operating system user name in a special group or giving it a special process right. (On UNIX systems, the group is the </a:t>
            </a:r>
            <a:r>
              <a:rPr lang="en-US" sz="1200" b="1" i="0" kern="1200" dirty="0">
                <a:solidFill>
                  <a:schemeClr val="tx1"/>
                </a:solidFill>
                <a:effectLst/>
                <a:latin typeface="+mn-lt"/>
                <a:ea typeface="+mn-ea"/>
                <a:cs typeface="+mn-cs"/>
              </a:rPr>
              <a:t>dba</a:t>
            </a:r>
            <a:r>
              <a:rPr lang="en-US" sz="1200" b="0" i="0" kern="1200" dirty="0">
                <a:solidFill>
                  <a:schemeClr val="tx1"/>
                </a:solidFill>
                <a:effectLst/>
                <a:latin typeface="+mn-lt"/>
                <a:ea typeface="+mn-ea"/>
                <a:cs typeface="+mn-cs"/>
              </a:rPr>
              <a:t> group.)</a:t>
            </a:r>
          </a:p>
          <a:p>
            <a:r>
              <a:rPr lang="en-US" sz="1200" b="0" i="0" kern="1200" dirty="0">
                <a:solidFill>
                  <a:schemeClr val="tx1"/>
                </a:solidFill>
                <a:effectLst/>
                <a:latin typeface="+mn-lt"/>
                <a:ea typeface="+mn-ea"/>
                <a:cs typeface="+mn-cs"/>
              </a:rPr>
              <a:t>The database uses password files to keep track of database user names that have been granted the SYSDBA and SYSOPER privileges, enabling the following operations:</a:t>
            </a:r>
          </a:p>
          <a:p>
            <a:r>
              <a:rPr lang="en-US" sz="1200" b="0" i="0" kern="1200" dirty="0">
                <a:solidFill>
                  <a:schemeClr val="tx1"/>
                </a:solidFill>
                <a:effectLst/>
                <a:latin typeface="+mn-lt"/>
                <a:ea typeface="+mn-ea"/>
                <a:cs typeface="+mn-cs"/>
              </a:rPr>
              <a:t>SYSOPER lets database administrators perform STARTUP, SHUTDOWN, ALTER DATABASE OPEN/MOUNT, ALTER DATABASE BACKUP, ARCHIVE LOG, and RECOVER, and includes the RESTRICTED SESSION privilege.</a:t>
            </a:r>
          </a:p>
          <a:p>
            <a:r>
              <a:rPr lang="en-US" sz="1200" b="0" i="0" kern="1200" dirty="0">
                <a:solidFill>
                  <a:schemeClr val="tx1"/>
                </a:solidFill>
                <a:effectLst/>
                <a:latin typeface="+mn-lt"/>
                <a:ea typeface="+mn-ea"/>
                <a:cs typeface="+mn-cs"/>
              </a:rPr>
              <a:t>SYSDBA contains all system privileges with ADMIN OPTION, and the SYSOPER system privilege. Permits CREATE DATABASE and time-based recovery.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CB16BB8-5F0B-4AE8-B7C4-0765A4981364}" type="slidenum">
              <a:rPr lang="es-VE" smtClean="0"/>
              <a:t>11</a:t>
            </a:fld>
            <a:endParaRPr lang="es-VE" dirty="0"/>
          </a:p>
        </p:txBody>
      </p:sp>
    </p:spTree>
    <p:extLst>
      <p:ext uri="{BB962C8B-B14F-4D97-AF65-F5344CB8AC3E}">
        <p14:creationId xmlns:p14="http://schemas.microsoft.com/office/powerpoint/2010/main" val="25954247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a:t>—from the way they are designed (how they work) to their target implementation use cases</a:t>
            </a:r>
          </a:p>
          <a:p>
            <a:pPr marL="228600" indent="-228600">
              <a:buAutoNum type="arabicPeriod"/>
            </a:pP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189</a:t>
            </a:fld>
            <a:endParaRPr lang="es-VE"/>
          </a:p>
        </p:txBody>
      </p:sp>
    </p:spTree>
    <p:extLst>
      <p:ext uri="{BB962C8B-B14F-4D97-AF65-F5344CB8AC3E}">
        <p14:creationId xmlns:p14="http://schemas.microsoft.com/office/powerpoint/2010/main" val="25236627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You can define only one redaction policy on a table (or view).</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192</a:t>
            </a:fld>
            <a:endParaRPr lang="es-VE"/>
          </a:p>
        </p:txBody>
      </p:sp>
    </p:spTree>
    <p:extLst>
      <p:ext uri="{BB962C8B-B14F-4D97-AF65-F5344CB8AC3E}">
        <p14:creationId xmlns:p14="http://schemas.microsoft.com/office/powerpoint/2010/main" val="1470104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Note that the names of those two views do not have any prefix (such as DBA_, USER_, or ALL_).</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Although Oracle Data Redaction as a concept is fantastic, you should keep in mind that there are some implementation limitations (for example, unsupported data types) and unexpected behavior (most likely bugs) observed in Oracle Database 12.1.0.2.</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Recipes are tested on Oracle Database 12.1.0.2.</a:t>
            </a:r>
            <a:endParaRPr lang="es-VE"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193</a:t>
            </a:fld>
            <a:endParaRPr lang="es-VE"/>
          </a:p>
        </p:txBody>
      </p:sp>
    </p:spTree>
    <p:extLst>
      <p:ext uri="{BB962C8B-B14F-4D97-AF65-F5344CB8AC3E}">
        <p14:creationId xmlns:p14="http://schemas.microsoft.com/office/powerpoint/2010/main" val="18149701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income_level</a:t>
            </a:r>
            <a:r>
              <a:rPr lang="en-US" dirty="0"/>
              <a:t> column: on the </a:t>
            </a:r>
            <a:r>
              <a:rPr lang="en-US" dirty="0" err="1"/>
              <a:t>income_level</a:t>
            </a:r>
            <a:r>
              <a:rPr lang="en-US" dirty="0"/>
              <a:t> column on the CUSTOMERS table in the sample schema OE</a:t>
            </a:r>
          </a:p>
          <a:p>
            <a:endParaRPr lang="en-US" dirty="0"/>
          </a:p>
          <a:p>
            <a:r>
              <a:rPr lang="en-US" dirty="0"/>
              <a:t>Default values:</a:t>
            </a:r>
            <a:r>
              <a:rPr lang="en-US" baseline="0" dirty="0"/>
              <a:t> </a:t>
            </a:r>
            <a:r>
              <a:rPr lang="en-US" dirty="0"/>
              <a:t>(for full redaction) </a:t>
            </a:r>
          </a:p>
          <a:p>
            <a:endParaRPr lang="en-US" dirty="0"/>
          </a:p>
          <a:p>
            <a:r>
              <a:rPr lang="en-US" dirty="0"/>
              <a:t>You may consider data about customer address to be sensitive. Unfortunately, you can't create a redaction policy on the CUST_ADDRESS column (the table CUSTOMERS in the sample schema OE) because its data type is not supported (its data type is TYPE, which is not a literal value, so it can't be redacted). If you try to create a redaction policy, you will receive the following error: ORA-28073. The column CUST_ADDRESS has an unsupported data type.</a:t>
            </a:r>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194</a:t>
            </a:fld>
            <a:endParaRPr lang="es-VE"/>
          </a:p>
        </p:txBody>
      </p:sp>
    </p:spTree>
    <p:extLst>
      <p:ext uri="{BB962C8B-B14F-4D97-AF65-F5344CB8AC3E}">
        <p14:creationId xmlns:p14="http://schemas.microsoft.com/office/powerpoint/2010/main" val="4911935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3. </a:t>
            </a:r>
            <a:r>
              <a:rPr lang="en-US" dirty="0"/>
              <a:t>A policy consists of several distinct sections</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196</a:t>
            </a:fld>
            <a:endParaRPr lang="es-VE"/>
          </a:p>
        </p:txBody>
      </p:sp>
    </p:spTree>
    <p:extLst>
      <p:ext uri="{BB962C8B-B14F-4D97-AF65-F5344CB8AC3E}">
        <p14:creationId xmlns:p14="http://schemas.microsoft.com/office/powerpoint/2010/main" val="42398066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err="1"/>
              <a:t>When</a:t>
            </a:r>
            <a:r>
              <a:rPr lang="es-VE" dirty="0"/>
              <a:t>: </a:t>
            </a:r>
            <a:r>
              <a:rPr lang="en-US" dirty="0"/>
              <a:t>in situations when the expression is evaluated to TRUE, the data is masked</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197</a:t>
            </a:fld>
            <a:endParaRPr lang="es-VE"/>
          </a:p>
        </p:txBody>
      </p:sp>
    </p:spTree>
    <p:extLst>
      <p:ext uri="{BB962C8B-B14F-4D97-AF65-F5344CB8AC3E}">
        <p14:creationId xmlns:p14="http://schemas.microsoft.com/office/powerpoint/2010/main" val="19184805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Figure 5 - An example of the redaction policy applied on the column whose data type is a number</a:t>
            </a:r>
          </a:p>
          <a:p>
            <a:endParaRPr lang="en-US" dirty="0"/>
          </a:p>
          <a:p>
            <a:r>
              <a:rPr lang="en-US" dirty="0"/>
              <a:t>Figure 5 shows the example of creating a redaction policy (SAL_POLICY) using a full redaction method on a column (SALARY in table EMPLOYEES in schema GLDB) whose data type is a number. As you can see, the masked value is 0.</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198</a:t>
            </a:fld>
            <a:endParaRPr lang="es-VE"/>
          </a:p>
        </p:txBody>
      </p:sp>
    </p:spTree>
    <p:extLst>
      <p:ext uri="{BB962C8B-B14F-4D97-AF65-F5344CB8AC3E}">
        <p14:creationId xmlns:p14="http://schemas.microsoft.com/office/powerpoint/2010/main" val="32753740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Figure 6 - The default value for full redaction</a:t>
            </a:r>
          </a:p>
          <a:p>
            <a:endParaRPr lang="en-US" dirty="0"/>
          </a:p>
          <a:p>
            <a:r>
              <a:rPr lang="en-US" dirty="0"/>
              <a:t>At the time when you define data redaction policy, you can specify redaction for only one column. If you want to redact more than one column in a table, you can later modify the policy</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199</a:t>
            </a:fld>
            <a:endParaRPr lang="es-VE"/>
          </a:p>
        </p:txBody>
      </p:sp>
    </p:spTree>
    <p:extLst>
      <p:ext uri="{BB962C8B-B14F-4D97-AF65-F5344CB8AC3E}">
        <p14:creationId xmlns:p14="http://schemas.microsoft.com/office/powerpoint/2010/main" val="24084419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You will use the </a:t>
            </a:r>
            <a:r>
              <a:rPr lang="en-US" dirty="0" err="1"/>
              <a:t>update_full_redaction_values</a:t>
            </a:r>
            <a:r>
              <a:rPr lang="en-US" sz="1200" b="0" i="0" kern="1200" dirty="0">
                <a:solidFill>
                  <a:schemeClr val="tx1"/>
                </a:solidFill>
                <a:effectLst/>
                <a:latin typeface="+mn-lt"/>
                <a:ea typeface="+mn-ea"/>
                <a:cs typeface="+mn-cs"/>
              </a:rPr>
              <a:t> procedure to change the default value from whitespace to </a:t>
            </a:r>
            <a:r>
              <a:rPr lang="en-US" dirty="0" err="1"/>
              <a:t>T</a:t>
            </a:r>
            <a:r>
              <a:rPr lang="en-US" sz="1200" b="0" i="0" kern="1200" dirty="0" err="1">
                <a:solidFill>
                  <a:schemeClr val="tx1"/>
                </a:solidFill>
                <a:effectLst/>
                <a:latin typeface="+mn-lt"/>
                <a:ea typeface="+mn-ea"/>
                <a:cs typeface="+mn-cs"/>
              </a:rPr>
              <a:t>for</a:t>
            </a:r>
            <a:r>
              <a:rPr lang="en-US" sz="1200" b="0" i="0" kern="1200" dirty="0">
                <a:solidFill>
                  <a:schemeClr val="tx1"/>
                </a:solidFill>
                <a:effectLst/>
                <a:latin typeface="+mn-lt"/>
                <a:ea typeface="+mn-ea"/>
                <a:cs typeface="+mn-cs"/>
              </a:rPr>
              <a:t> the </a:t>
            </a:r>
            <a:r>
              <a:rPr lang="en-US" dirty="0"/>
              <a:t>varchar2</a:t>
            </a:r>
            <a:r>
              <a:rPr lang="en-US" sz="1200" b="0" i="0" kern="1200" dirty="0">
                <a:solidFill>
                  <a:schemeClr val="tx1"/>
                </a:solidFill>
                <a:effectLst/>
                <a:latin typeface="+mn-lt"/>
                <a:ea typeface="+mn-ea"/>
                <a:cs typeface="+mn-cs"/>
              </a:rPr>
              <a:t> data type. Note that you can create a redaction policy, but you can't change the default value even though the user </a:t>
            </a:r>
            <a:r>
              <a:rPr lang="en-US" dirty="0" err="1"/>
              <a:t>secmgr</a:t>
            </a:r>
            <a:r>
              <a:rPr lang="en-US" sz="1200" b="0" i="0" kern="1200" dirty="0">
                <a:solidFill>
                  <a:schemeClr val="tx1"/>
                </a:solidFill>
                <a:effectLst/>
                <a:latin typeface="+mn-lt"/>
                <a:ea typeface="+mn-ea"/>
                <a:cs typeface="+mn-cs"/>
              </a:rPr>
              <a:t> has been granted </a:t>
            </a:r>
            <a:r>
              <a:rPr lang="en-US" dirty="0"/>
              <a:t>EXECUTE</a:t>
            </a:r>
            <a:r>
              <a:rPr lang="en-US" sz="1200" b="0" i="0" kern="1200" dirty="0">
                <a:solidFill>
                  <a:schemeClr val="tx1"/>
                </a:solidFill>
                <a:effectLst/>
                <a:latin typeface="+mn-lt"/>
                <a:ea typeface="+mn-ea"/>
                <a:cs typeface="+mn-cs"/>
              </a:rPr>
              <a:t> on the </a:t>
            </a:r>
            <a:r>
              <a:rPr lang="en-US" dirty="0"/>
              <a:t>DBMS_REDACT</a:t>
            </a:r>
            <a:r>
              <a:rPr lang="en-US" sz="1200" b="0" i="0" kern="1200" dirty="0">
                <a:solidFill>
                  <a:schemeClr val="tx1"/>
                </a:solidFill>
                <a:effectLst/>
                <a:latin typeface="+mn-lt"/>
                <a:ea typeface="+mn-ea"/>
                <a:cs typeface="+mn-cs"/>
              </a:rPr>
              <a:t> package.</a:t>
            </a:r>
          </a:p>
          <a:p>
            <a:pPr marL="228600" indent="-228600">
              <a:buAutoNum type="arabicPeriod"/>
            </a:pPr>
            <a:endParaRPr lang="en-US" sz="1200" b="0" i="0" kern="1200" dirty="0">
              <a:solidFill>
                <a:schemeClr val="tx1"/>
              </a:solidFill>
              <a:effectLst/>
              <a:latin typeface="+mn-lt"/>
              <a:ea typeface="+mn-ea"/>
              <a:cs typeface="+mn-cs"/>
            </a:endParaRPr>
          </a:p>
          <a:p>
            <a:pPr marL="228600" indent="-228600">
              <a:buAutoNum type="arabicPeriod"/>
            </a:pPr>
            <a:r>
              <a:rPr lang="en-US" dirty="0"/>
              <a:t>A successful change of the default value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200</a:t>
            </a:fld>
            <a:endParaRPr lang="es-VE"/>
          </a:p>
        </p:txBody>
      </p:sp>
    </p:spTree>
    <p:extLst>
      <p:ext uri="{BB962C8B-B14F-4D97-AF65-F5344CB8AC3E}">
        <p14:creationId xmlns:p14="http://schemas.microsoft.com/office/powerpoint/2010/main" val="37828047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for instance, the first 12 digits of credit card number will be redacted, whereas other 4 digits will be visible.</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203</a:t>
            </a:fld>
            <a:endParaRPr lang="es-VE"/>
          </a:p>
        </p:txBody>
      </p:sp>
    </p:spTree>
    <p:extLst>
      <p:ext uri="{BB962C8B-B14F-4D97-AF65-F5344CB8AC3E}">
        <p14:creationId xmlns:p14="http://schemas.microsoft.com/office/powerpoint/2010/main" val="189770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Authorization primarily includes two processes:</a:t>
            </a:r>
          </a:p>
          <a:p>
            <a:endParaRPr lang="en-US" dirty="0"/>
          </a:p>
          <a:p>
            <a:r>
              <a:rPr lang="en-US" dirty="0"/>
              <a:t>Permitting only certain users to access, process, or alter data</a:t>
            </a:r>
          </a:p>
          <a:p>
            <a:endParaRPr lang="en-US" dirty="0"/>
          </a:p>
          <a:p>
            <a:r>
              <a:rPr lang="en-US" dirty="0"/>
              <a:t>Applying varying limitations on users' access or actions. The limitations placed on (or removed from) users can apply to objects, such as schemas, tables, or rows; or to resources, such as time (CPU, connect, or idle times).</a:t>
            </a:r>
          </a:p>
          <a:p>
            <a:endParaRPr lang="en-US" dirty="0"/>
          </a:p>
          <a:p>
            <a:r>
              <a:rPr lang="en-US" dirty="0"/>
              <a:t>This section introduces the basic concepts and mechanisms for placing or removing such limitations on users, individually or in groups.</a:t>
            </a:r>
          </a:p>
        </p:txBody>
      </p:sp>
      <p:sp>
        <p:nvSpPr>
          <p:cNvPr id="4" name="Slide Number Placeholder 3"/>
          <p:cNvSpPr>
            <a:spLocks noGrp="1"/>
          </p:cNvSpPr>
          <p:nvPr>
            <p:ph type="sldNum" sz="quarter" idx="5"/>
          </p:nvPr>
        </p:nvSpPr>
        <p:spPr/>
        <p:txBody>
          <a:bodyPr/>
          <a:lstStyle/>
          <a:p>
            <a:fld id="{ACB16BB8-5F0B-4AE8-B7C4-0765A4981364}" type="slidenum">
              <a:rPr lang="es-VE" smtClean="0"/>
              <a:t>12</a:t>
            </a:fld>
            <a:endParaRPr lang="es-VE" dirty="0"/>
          </a:p>
        </p:txBody>
      </p:sp>
    </p:spTree>
    <p:extLst>
      <p:ext uri="{BB962C8B-B14F-4D97-AF65-F5344CB8AC3E}">
        <p14:creationId xmlns:p14="http://schemas.microsoft.com/office/powerpoint/2010/main" val="8104807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err="1"/>
              <a:t>Function</a:t>
            </a:r>
            <a:r>
              <a:rPr lang="es-VE" baseline="0" dirty="0"/>
              <a:t> </a:t>
            </a:r>
            <a:r>
              <a:rPr lang="es-VE" baseline="0" dirty="0" err="1"/>
              <a:t>parameters</a:t>
            </a:r>
            <a:r>
              <a:rPr lang="es-VE" baseline="0" dirty="0"/>
              <a:t>: </a:t>
            </a:r>
            <a:r>
              <a:rPr lang="en-US" dirty="0"/>
              <a:t>in our case, it Is defined that first four digits will be redacted to 0</a:t>
            </a:r>
          </a:p>
          <a:p>
            <a:endParaRPr lang="en-US" dirty="0"/>
          </a:p>
          <a:p>
            <a:r>
              <a:rPr lang="en-US" dirty="0"/>
              <a:t>4. </a:t>
            </a:r>
            <a:r>
              <a:rPr lang="en-US" sz="1200" b="0" i="0" kern="1200" dirty="0">
                <a:solidFill>
                  <a:schemeClr val="tx1"/>
                </a:solidFill>
                <a:effectLst/>
                <a:latin typeface="+mn-lt"/>
                <a:ea typeface="+mn-ea"/>
                <a:cs typeface="+mn-cs"/>
              </a:rPr>
              <a:t>In this case, expression is true only if user doesn't have role </a:t>
            </a:r>
            <a:r>
              <a:rPr lang="en-US" dirty="0" err="1"/>
              <a:t>myrole</a:t>
            </a:r>
            <a:r>
              <a:rPr lang="en-US" sz="1200" b="0" i="0" kern="1200" dirty="0">
                <a:solidFill>
                  <a:schemeClr val="tx1"/>
                </a:solidFill>
                <a:effectLst/>
                <a:latin typeface="+mn-lt"/>
                <a:ea typeface="+mn-ea"/>
                <a:cs typeface="+mn-cs"/>
              </a:rPr>
              <a:t>, and in this case, data in column a will be redacted (which is a case with the user </a:t>
            </a:r>
            <a:r>
              <a:rPr lang="en-US" dirty="0"/>
              <a:t>usr2</a:t>
            </a:r>
            <a:r>
              <a:rPr lang="en-US" sz="1200" b="0" i="0" kern="1200" dirty="0">
                <a:solidFill>
                  <a:schemeClr val="tx1"/>
                </a:solidFill>
                <a:effectLst/>
                <a:latin typeface="+mn-lt"/>
                <a:ea typeface="+mn-ea"/>
                <a:cs typeface="+mn-cs"/>
              </a:rPr>
              <a:t>, whereas the user </a:t>
            </a:r>
            <a:r>
              <a:rPr lang="en-US" dirty="0"/>
              <a:t>usr1</a:t>
            </a:r>
            <a:r>
              <a:rPr lang="en-US" sz="1200" b="0" i="0" kern="1200" dirty="0">
                <a:solidFill>
                  <a:schemeClr val="tx1"/>
                </a:solidFill>
                <a:effectLst/>
                <a:latin typeface="+mn-lt"/>
                <a:ea typeface="+mn-ea"/>
                <a:cs typeface="+mn-cs"/>
              </a:rPr>
              <a:t>, who has the role </a:t>
            </a:r>
            <a:r>
              <a:rPr lang="en-US" dirty="0" err="1"/>
              <a:t>myrole</a:t>
            </a:r>
            <a:r>
              <a:rPr lang="en-US" sz="1200" b="0" i="0" kern="1200" dirty="0">
                <a:solidFill>
                  <a:schemeClr val="tx1"/>
                </a:solidFill>
                <a:effectLst/>
                <a:latin typeface="+mn-lt"/>
                <a:ea typeface="+mn-ea"/>
                <a:cs typeface="+mn-cs"/>
              </a:rPr>
              <a:t>, can see the unmasked data).</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205</a:t>
            </a:fld>
            <a:endParaRPr lang="es-VE"/>
          </a:p>
        </p:txBody>
      </p:sp>
    </p:spTree>
    <p:extLst>
      <p:ext uri="{BB962C8B-B14F-4D97-AF65-F5344CB8AC3E}">
        <p14:creationId xmlns:p14="http://schemas.microsoft.com/office/powerpoint/2010/main" val="30932435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sz="1200" b="0" i="0" kern="1200" dirty="0" err="1">
                <a:solidFill>
                  <a:schemeClr val="tx1"/>
                </a:solidFill>
                <a:effectLst/>
                <a:latin typeface="+mn-lt"/>
                <a:ea typeface="+mn-ea"/>
                <a:cs typeface="+mn-cs"/>
              </a:rPr>
              <a:t>Partial</a:t>
            </a:r>
            <a:r>
              <a:rPr lang="es-VE" sz="1200" b="0" i="0" kern="1200" dirty="0">
                <a:solidFill>
                  <a:schemeClr val="tx1"/>
                </a:solidFill>
                <a:effectLst/>
                <a:latin typeface="+mn-lt"/>
                <a:ea typeface="+mn-ea"/>
                <a:cs typeface="+mn-cs"/>
              </a:rPr>
              <a:t> </a:t>
            </a:r>
            <a:r>
              <a:rPr lang="es-VE" sz="1200" b="0" i="0" kern="1200" dirty="0" err="1">
                <a:solidFill>
                  <a:schemeClr val="tx1"/>
                </a:solidFill>
                <a:effectLst/>
                <a:latin typeface="+mn-lt"/>
                <a:ea typeface="+mn-ea"/>
                <a:cs typeface="+mn-cs"/>
              </a:rPr>
              <a:t>redaction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207</a:t>
            </a:fld>
            <a:endParaRPr lang="es-VE"/>
          </a:p>
        </p:txBody>
      </p:sp>
    </p:spTree>
    <p:extLst>
      <p:ext uri="{BB962C8B-B14F-4D97-AF65-F5344CB8AC3E}">
        <p14:creationId xmlns:p14="http://schemas.microsoft.com/office/powerpoint/2010/main" val="1475020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VE" dirty="0"/>
              <a:t>3. </a:t>
            </a:r>
            <a:r>
              <a:rPr lang="en-US" dirty="0"/>
              <a:t>This means only the </a:t>
            </a:r>
            <a:r>
              <a:rPr lang="en-US" dirty="0" err="1"/>
              <a:t>hr</a:t>
            </a:r>
            <a:r>
              <a:rPr lang="en-US" dirty="0"/>
              <a:t> user is not allowed to view data in the column salary. </a:t>
            </a:r>
          </a:p>
          <a:p>
            <a:endParaRPr lang="en-US" dirty="0"/>
          </a:p>
          <a:p>
            <a:r>
              <a:rPr lang="en-US" dirty="0"/>
              <a:t>4. (for example, list only users who are allowed to view data, range of only those IP addresses from which access is allowed, and so on)</a:t>
            </a:r>
          </a:p>
          <a:p>
            <a:endParaRPr lang="en-US" dirty="0"/>
          </a:p>
          <a:p>
            <a:r>
              <a:rPr lang="en-US" sz="1200" b="0" i="0" kern="1200" dirty="0">
                <a:solidFill>
                  <a:schemeClr val="tx1"/>
                </a:solidFill>
                <a:effectLst/>
                <a:latin typeface="+mn-lt"/>
                <a:ea typeface="+mn-ea"/>
                <a:cs typeface="+mn-cs"/>
              </a:rPr>
              <a:t>When defining security policies, it is a good practice to create whitelists.</a:t>
            </a:r>
          </a:p>
          <a:p>
            <a:br>
              <a:rPr lang="en-US" dirty="0"/>
            </a:b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211</a:t>
            </a:fld>
            <a:endParaRPr lang="es-VE" dirty="0"/>
          </a:p>
        </p:txBody>
      </p:sp>
    </p:spTree>
    <p:extLst>
      <p:ext uri="{BB962C8B-B14F-4D97-AF65-F5344CB8AC3E}">
        <p14:creationId xmlns:p14="http://schemas.microsoft.com/office/powerpoint/2010/main" val="15319567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redaction shortcuts : they exist for commonly redacted data, such as e-mail address, social security number, and postal code</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215</a:t>
            </a:fld>
            <a:endParaRPr lang="es-VE" dirty="0"/>
          </a:p>
        </p:txBody>
      </p:sp>
    </p:spTree>
    <p:extLst>
      <p:ext uri="{BB962C8B-B14F-4D97-AF65-F5344CB8AC3E}">
        <p14:creationId xmlns:p14="http://schemas.microsoft.com/office/powerpoint/2010/main" val="35378374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dirty="0"/>
              <a:t>3. </a:t>
            </a:r>
            <a:r>
              <a:rPr lang="en-US" dirty="0"/>
              <a:t>You want all digits to be displayed and to have them redacted with some value (for example, 9).</a:t>
            </a:r>
            <a:endParaRPr lang="es-VE"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218</a:t>
            </a:fld>
            <a:endParaRPr lang="es-VE" dirty="0"/>
          </a:p>
        </p:txBody>
      </p:sp>
    </p:spTree>
    <p:extLst>
      <p:ext uri="{BB962C8B-B14F-4D97-AF65-F5344CB8AC3E}">
        <p14:creationId xmlns:p14="http://schemas.microsoft.com/office/powerpoint/2010/main" val="13722795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Note that in the same redaction policy (in this case, EMP_POL) the different "protected" columns can use different redaction types (in this case, random and full redaction).</a:t>
            </a:r>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220</a:t>
            </a:fld>
            <a:endParaRPr lang="es-VE" dirty="0"/>
          </a:p>
        </p:txBody>
      </p:sp>
    </p:spTree>
    <p:extLst>
      <p:ext uri="{BB962C8B-B14F-4D97-AF65-F5344CB8AC3E}">
        <p14:creationId xmlns:p14="http://schemas.microsoft.com/office/powerpoint/2010/main" val="29213118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To minimize dependence on the previous recipes in this chapter, a result shown after querying data dictionary view is equivalent to the one you would get if you completed only the Creating a redaction policy when using full redaction recipe before starting to do this recipe. The only difference you may see in the result is the number of existing redaction policies in the database.</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223</a:t>
            </a:fld>
            <a:endParaRPr lang="es-VE" dirty="0"/>
          </a:p>
        </p:txBody>
      </p:sp>
    </p:spTree>
    <p:extLst>
      <p:ext uri="{BB962C8B-B14F-4D97-AF65-F5344CB8AC3E}">
        <p14:creationId xmlns:p14="http://schemas.microsoft.com/office/powerpoint/2010/main" val="37816880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means that all redaction policies in the database will not be applied to these users. The </a:t>
            </a:r>
            <a:r>
              <a:rPr lang="en-US" dirty="0" err="1"/>
              <a:t>DBAand</a:t>
            </a:r>
            <a:r>
              <a:rPr lang="en-US" dirty="0"/>
              <a:t> EXP_FULL_DATABASE roles both contain this privilege, so any user that has either of these roles is exempt from data redaction.</a:t>
            </a:r>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227</a:t>
            </a:fld>
            <a:endParaRPr lang="es-VE" dirty="0"/>
          </a:p>
        </p:txBody>
      </p:sp>
    </p:spTree>
    <p:extLst>
      <p:ext uri="{BB962C8B-B14F-4D97-AF65-F5344CB8AC3E}">
        <p14:creationId xmlns:p14="http://schemas.microsoft.com/office/powerpoint/2010/main" val="26768633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230</a:t>
            </a:fld>
            <a:endParaRPr lang="es-VE" dirty="0"/>
          </a:p>
        </p:txBody>
      </p:sp>
    </p:spTree>
    <p:extLst>
      <p:ext uri="{BB962C8B-B14F-4D97-AF65-F5344CB8AC3E}">
        <p14:creationId xmlns:p14="http://schemas.microsoft.com/office/powerpoint/2010/main" val="22340914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(available only in Enterprise Edition)</a:t>
            </a:r>
          </a:p>
          <a:p>
            <a:endParaRPr lang="en-US" dirty="0"/>
          </a:p>
          <a:p>
            <a:endParaRPr lang="es-VE" dirty="0"/>
          </a:p>
        </p:txBody>
      </p:sp>
      <p:sp>
        <p:nvSpPr>
          <p:cNvPr id="4" name="Marcador de número de diapositiva 3"/>
          <p:cNvSpPr>
            <a:spLocks noGrp="1"/>
          </p:cNvSpPr>
          <p:nvPr>
            <p:ph type="sldNum" sz="quarter" idx="10"/>
          </p:nvPr>
        </p:nvSpPr>
        <p:spPr/>
        <p:txBody>
          <a:bodyPr/>
          <a:lstStyle/>
          <a:p>
            <a:fld id="{ACB16BB8-5F0B-4AE8-B7C4-0765A4981364}" type="slidenum">
              <a:rPr lang="es-VE" smtClean="0"/>
              <a:t>231</a:t>
            </a:fld>
            <a:endParaRPr lang="es-VE" dirty="0"/>
          </a:p>
        </p:txBody>
      </p:sp>
    </p:spTree>
    <p:extLst>
      <p:ext uri="{BB962C8B-B14F-4D97-AF65-F5344CB8AC3E}">
        <p14:creationId xmlns:p14="http://schemas.microsoft.com/office/powerpoint/2010/main" val="3083974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gradFill flip="none" rotWithShape="1">
          <a:gsLst>
            <a:gs pos="0">
              <a:schemeClr val="bg1">
                <a:lumMod val="85000"/>
              </a:scheme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7" name="Triángulo rectángulo 6"/>
          <p:cNvSpPr/>
          <p:nvPr userDrawn="1"/>
        </p:nvSpPr>
        <p:spPr>
          <a:xfrm flipH="1">
            <a:off x="5239657" y="3585029"/>
            <a:ext cx="3211818" cy="203200"/>
          </a:xfrm>
          <a:prstGeom prst="rtTriangle">
            <a:avLst/>
          </a:prstGeom>
          <a:gradFill>
            <a:gsLst>
              <a:gs pos="0">
                <a:srgbClr val="F7941D"/>
              </a:gs>
              <a:gs pos="50000">
                <a:srgbClr val="F7941D"/>
              </a:gs>
              <a:gs pos="100000">
                <a:srgbClr val="F7941D"/>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s-VE" dirty="0"/>
          </a:p>
        </p:txBody>
      </p:sp>
      <p:sp>
        <p:nvSpPr>
          <p:cNvPr id="8" name="Triángulo rectángulo 7"/>
          <p:cNvSpPr/>
          <p:nvPr userDrawn="1"/>
        </p:nvSpPr>
        <p:spPr>
          <a:xfrm flipH="1">
            <a:off x="3671047" y="1"/>
            <a:ext cx="8520952" cy="6858000"/>
          </a:xfrm>
          <a:prstGeom prst="rtTriangle">
            <a:avLst/>
          </a:prstGeom>
          <a:solidFill>
            <a:srgbClr val="F7941D"/>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9" name="Rectángulo 8"/>
          <p:cNvSpPr/>
          <p:nvPr userDrawn="1"/>
        </p:nvSpPr>
        <p:spPr>
          <a:xfrm>
            <a:off x="5229024" y="3788229"/>
            <a:ext cx="6962976" cy="1254418"/>
          </a:xfrm>
          <a:prstGeom prst="rect">
            <a:avLst/>
          </a:prstGeom>
          <a:ln>
            <a:noFill/>
          </a:ln>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endParaRPr lang="es-VE" sz="3600" b="1" dirty="0">
              <a:solidFill>
                <a:srgbClr val="F7941D"/>
              </a:solidFill>
              <a:latin typeface="Times New Roman" panose="02020603050405020304" pitchFamily="18" charset="0"/>
              <a:cs typeface="Times New Roman" panose="02020603050405020304" pitchFamily="18" charset="0"/>
            </a:endParaRPr>
          </a:p>
        </p:txBody>
      </p:sp>
      <p:sp>
        <p:nvSpPr>
          <p:cNvPr id="10" name="Flecha izquierda 9"/>
          <p:cNvSpPr/>
          <p:nvPr userDrawn="1"/>
        </p:nvSpPr>
        <p:spPr>
          <a:xfrm>
            <a:off x="4540101" y="4690941"/>
            <a:ext cx="7651899" cy="1361515"/>
          </a:xfrm>
          <a:prstGeom prst="leftArrow">
            <a:avLst/>
          </a:prstGeom>
          <a:solidFill>
            <a:srgbClr val="818286"/>
          </a:solidFill>
          <a:ln/>
        </p:spPr>
        <p:style>
          <a:lnRef idx="3">
            <a:schemeClr val="lt1"/>
          </a:lnRef>
          <a:fillRef idx="1">
            <a:schemeClr val="accent1"/>
          </a:fillRef>
          <a:effectRef idx="1">
            <a:schemeClr val="accent1"/>
          </a:effectRef>
          <a:fontRef idx="minor">
            <a:schemeClr val="lt1"/>
          </a:fontRef>
        </p:style>
        <p:txBody>
          <a:bodyPr rtlCol="0" anchor="t"/>
          <a:lstStyle/>
          <a:p>
            <a:pPr algn="ctr"/>
            <a:endParaRPr lang="es-VE" sz="1300" dirty="0"/>
          </a:p>
        </p:txBody>
      </p:sp>
      <p:pic>
        <p:nvPicPr>
          <p:cNvPr id="12" name="Imagen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7211" y="2608679"/>
            <a:ext cx="4874021" cy="4867936"/>
          </a:xfrm>
          <a:prstGeom prst="rect">
            <a:avLst/>
          </a:prstGeom>
          <a:noFill/>
        </p:spPr>
      </p:pic>
      <p:sp>
        <p:nvSpPr>
          <p:cNvPr id="14" name="Marcador de texto 13"/>
          <p:cNvSpPr>
            <a:spLocks noGrp="1"/>
          </p:cNvSpPr>
          <p:nvPr>
            <p:ph type="body" sz="quarter" idx="10"/>
          </p:nvPr>
        </p:nvSpPr>
        <p:spPr>
          <a:xfrm>
            <a:off x="5310087" y="3847462"/>
            <a:ext cx="6800850" cy="914400"/>
          </a:xfrm>
        </p:spPr>
        <p:txBody>
          <a:bodyPr/>
          <a:lstStyle>
            <a:lvl1pPr marL="0" indent="0">
              <a:buNone/>
              <a:defRPr b="1">
                <a:solidFill>
                  <a:srgbClr val="F7941D"/>
                </a:solidFill>
              </a:defRPr>
            </a:lvl1pPr>
            <a:lvl2pPr marL="457200" indent="-457200">
              <a:buNone/>
              <a:defRPr i="1"/>
            </a:lvl2pPr>
            <a:lvl3pPr marL="914400" indent="0">
              <a:buNone/>
              <a:defRPr/>
            </a:lvl3pPr>
            <a:lvl4pPr marL="1371600" indent="0">
              <a:buNone/>
              <a:defRPr/>
            </a:lvl4pPr>
            <a:lvl5pPr marL="1828800" indent="0">
              <a:buNone/>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VE" dirty="0"/>
          </a:p>
        </p:txBody>
      </p:sp>
      <p:sp>
        <p:nvSpPr>
          <p:cNvPr id="16" name="Marcador de texto 15"/>
          <p:cNvSpPr>
            <a:spLocks noGrp="1"/>
          </p:cNvSpPr>
          <p:nvPr>
            <p:ph type="body" sz="quarter" idx="11"/>
          </p:nvPr>
        </p:nvSpPr>
        <p:spPr>
          <a:xfrm>
            <a:off x="5229225" y="4990163"/>
            <a:ext cx="6962774" cy="914400"/>
          </a:xfrm>
        </p:spPr>
        <p:txBody>
          <a:bodyPr/>
          <a:lstStyle>
            <a:lvl1pPr marL="0" indent="0">
              <a:buNone/>
              <a:defRPr b="1">
                <a:solidFill>
                  <a:schemeClr val="bg1"/>
                </a:solidFill>
              </a:defRPr>
            </a:lvl1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VE" dirty="0"/>
          </a:p>
        </p:txBody>
      </p:sp>
    </p:spTree>
    <p:extLst>
      <p:ext uri="{BB962C8B-B14F-4D97-AF65-F5344CB8AC3E}">
        <p14:creationId xmlns:p14="http://schemas.microsoft.com/office/powerpoint/2010/main" val="329235609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p:txBody>
          <a:bodyPr/>
          <a:lstStyle/>
          <a:p>
            <a:fld id="{A689FBB6-C232-4AAB-A556-6334D1BCF5CD}" type="datetime1">
              <a:rPr lang="es-VE" smtClean="0">
                <a:solidFill>
                  <a:prstClr val="black">
                    <a:tint val="75000"/>
                  </a:prstClr>
                </a:solidFill>
              </a:rPr>
              <a:t>21/3/2022</a:t>
            </a:fld>
            <a:endParaRPr lang="es-VE"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155225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V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p:txBody>
          <a:bodyPr/>
          <a:lstStyle/>
          <a:p>
            <a:fld id="{7733DD2C-B94E-4D4D-B2A2-8C3CB35117A1}" type="datetime1">
              <a:rPr lang="es-VE" smtClean="0">
                <a:solidFill>
                  <a:prstClr val="black">
                    <a:tint val="75000"/>
                  </a:prstClr>
                </a:solidFill>
              </a:rPr>
              <a:t>21/3/2022</a:t>
            </a:fld>
            <a:endParaRPr lang="es-VE"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9484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31303" y="1504950"/>
            <a:ext cx="11516139" cy="4351338"/>
          </a:xfrm>
        </p:spPr>
        <p:txBody>
          <a:bodyPr>
            <a:normAutofit/>
          </a:bodyPr>
          <a:lstStyle>
            <a:lvl1pPr>
              <a:defRPr sz="3200"/>
            </a:lvl1pPr>
            <a:lvl2pPr>
              <a:defRPr sz="2800"/>
            </a:lvl2pPr>
            <a:lvl3pPr>
              <a:defRPr sz="2400"/>
            </a:lvl3pPr>
            <a:lvl4pPr>
              <a:defRPr sz="2000"/>
            </a:lvl4pPr>
            <a:lvl5pPr>
              <a:defRPr sz="20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VE" dirty="0"/>
          </a:p>
        </p:txBody>
      </p:sp>
      <p:sp>
        <p:nvSpPr>
          <p:cNvPr id="4" name="Marcador de fecha 3"/>
          <p:cNvSpPr>
            <a:spLocks noGrp="1"/>
          </p:cNvSpPr>
          <p:nvPr>
            <p:ph type="dt" sz="half" idx="10"/>
          </p:nvPr>
        </p:nvSpPr>
        <p:spPr/>
        <p:txBody>
          <a:bodyPr/>
          <a:lstStyle/>
          <a:p>
            <a:fld id="{38CAFB11-EA25-4B99-AC27-4B9DC1618F1C}" type="datetime1">
              <a:rPr lang="es-VE" smtClean="0">
                <a:solidFill>
                  <a:prstClr val="black">
                    <a:tint val="75000"/>
                  </a:prstClr>
                </a:solidFill>
              </a:rPr>
              <a:t>21/3/2022</a:t>
            </a:fld>
            <a:endParaRPr lang="es-VE"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dirty="0">
              <a:solidFill>
                <a:prstClr val="black">
                  <a:tint val="75000"/>
                </a:prstClr>
              </a:solidFill>
            </a:endParaRPr>
          </a:p>
        </p:txBody>
      </p:sp>
      <p:sp>
        <p:nvSpPr>
          <p:cNvPr id="10" name="Flecha izquierda 9"/>
          <p:cNvSpPr/>
          <p:nvPr userDrawn="1"/>
        </p:nvSpPr>
        <p:spPr>
          <a:xfrm>
            <a:off x="1219200" y="190986"/>
            <a:ext cx="10972800" cy="1061063"/>
          </a:xfrm>
          <a:prstGeom prst="leftArrow">
            <a:avLst/>
          </a:prstGeom>
          <a:solidFill>
            <a:srgbClr val="F7941D"/>
          </a:solidFill>
          <a:ln/>
        </p:spPr>
        <p:style>
          <a:lnRef idx="3">
            <a:schemeClr val="lt1"/>
          </a:lnRef>
          <a:fillRef idx="1">
            <a:schemeClr val="accent1"/>
          </a:fillRef>
          <a:effectRef idx="1">
            <a:schemeClr val="accent1"/>
          </a:effectRef>
          <a:fontRef idx="minor">
            <a:schemeClr val="lt1"/>
          </a:fontRef>
        </p:style>
        <p:txBody>
          <a:bodyPr rtlCol="0" anchor="t"/>
          <a:lstStyle/>
          <a:p>
            <a:pPr algn="ctr"/>
            <a:endParaRPr lang="es-VE" sz="1300" dirty="0"/>
          </a:p>
        </p:txBody>
      </p:sp>
      <p:pic>
        <p:nvPicPr>
          <p:cNvPr id="12" name="Imagen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3713" y="-399152"/>
            <a:ext cx="2031840" cy="2029303"/>
          </a:xfrm>
          <a:prstGeom prst="rect">
            <a:avLst/>
          </a:prstGeom>
          <a:noFill/>
        </p:spPr>
      </p:pic>
      <p:sp>
        <p:nvSpPr>
          <p:cNvPr id="2" name="Título 1"/>
          <p:cNvSpPr>
            <a:spLocks noGrp="1"/>
          </p:cNvSpPr>
          <p:nvPr>
            <p:ph type="title"/>
          </p:nvPr>
        </p:nvSpPr>
        <p:spPr>
          <a:xfrm>
            <a:off x="1522343" y="393801"/>
            <a:ext cx="10848977" cy="655430"/>
          </a:xfrm>
        </p:spPr>
        <p:txBody>
          <a:bodyPr>
            <a:noAutofit/>
          </a:bodyPr>
          <a:lstStyle>
            <a:lvl1pPr algn="ctr">
              <a:defRPr sz="3600" b="1" i="1">
                <a:solidFill>
                  <a:schemeClr val="bg1"/>
                </a:solidFill>
              </a:defRPr>
            </a:lvl1pPr>
          </a:lstStyle>
          <a:p>
            <a:r>
              <a:rPr lang="es-ES" dirty="0"/>
              <a:t>Haga clic para modificar el estilo de título del patrón</a:t>
            </a:r>
            <a:endParaRPr lang="es-VE" dirty="0"/>
          </a:p>
        </p:txBody>
      </p:sp>
      <p:sp>
        <p:nvSpPr>
          <p:cNvPr id="13" name="Rectángulo 12"/>
          <p:cNvSpPr/>
          <p:nvPr userDrawn="1"/>
        </p:nvSpPr>
        <p:spPr>
          <a:xfrm>
            <a:off x="0" y="6480313"/>
            <a:ext cx="12192000" cy="377687"/>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6" name="Marcador de número de diapositiva 5"/>
          <p:cNvSpPr>
            <a:spLocks noGrp="1"/>
          </p:cNvSpPr>
          <p:nvPr>
            <p:ph type="sldNum" sz="quarter" idx="12"/>
          </p:nvPr>
        </p:nvSpPr>
        <p:spPr>
          <a:xfrm>
            <a:off x="5754756" y="6486593"/>
            <a:ext cx="682487" cy="365125"/>
          </a:xfrm>
        </p:spPr>
        <p:txBody>
          <a:bodyPr/>
          <a:lstStyle>
            <a:lvl1pPr algn="ctr">
              <a:defRPr sz="1800" b="1">
                <a:solidFill>
                  <a:schemeClr val="bg1"/>
                </a:solidFill>
              </a:defRPr>
            </a:lvl1pPr>
          </a:lstStyle>
          <a:p>
            <a:fld id="{5C6DB8CB-8B72-460F-B4E4-6A15EEC341A1}" type="slidenum">
              <a:rPr lang="es-VE" smtClean="0"/>
              <a:pPr/>
              <a:t>‹#›</a:t>
            </a:fld>
            <a:endParaRPr lang="es-VE" dirty="0"/>
          </a:p>
        </p:txBody>
      </p:sp>
    </p:spTree>
    <p:extLst>
      <p:ext uri="{BB962C8B-B14F-4D97-AF65-F5344CB8AC3E}">
        <p14:creationId xmlns:p14="http://schemas.microsoft.com/office/powerpoint/2010/main" val="115907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V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prstClr val="black">
                    <a:tint val="75000"/>
                  </a:prstClr>
                </a:solidFill>
              </a:rPr>
              <a:t>21/3/2022</a:t>
            </a:fld>
            <a:endParaRPr lang="es-VE"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VE"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790194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5" name="Marcador de fecha 4"/>
          <p:cNvSpPr>
            <a:spLocks noGrp="1"/>
          </p:cNvSpPr>
          <p:nvPr>
            <p:ph type="dt" sz="half" idx="10"/>
          </p:nvPr>
        </p:nvSpPr>
        <p:spPr/>
        <p:txBody>
          <a:bodyPr/>
          <a:lstStyle/>
          <a:p>
            <a:fld id="{B358D4C4-E459-4745-8063-478FDD039414}" type="datetime1">
              <a:rPr lang="es-VE" smtClean="0">
                <a:solidFill>
                  <a:prstClr val="black">
                    <a:tint val="75000"/>
                  </a:prstClr>
                </a:solidFill>
              </a:rPr>
              <a:t>21/3/2022</a:t>
            </a:fld>
            <a:endParaRPr lang="es-VE" dirty="0">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dirty="0">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35300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V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7" name="Marcador de fecha 6"/>
          <p:cNvSpPr>
            <a:spLocks noGrp="1"/>
          </p:cNvSpPr>
          <p:nvPr>
            <p:ph type="dt" sz="half" idx="10"/>
          </p:nvPr>
        </p:nvSpPr>
        <p:spPr/>
        <p:txBody>
          <a:bodyPr/>
          <a:lstStyle/>
          <a:p>
            <a:fld id="{CB7EC5A0-CD80-44D7-8AB7-21CED25AC859}" type="datetime1">
              <a:rPr lang="es-VE" smtClean="0">
                <a:solidFill>
                  <a:prstClr val="black">
                    <a:tint val="75000"/>
                  </a:prstClr>
                </a:solidFill>
              </a:rPr>
              <a:t>21/3/2022</a:t>
            </a:fld>
            <a:endParaRPr lang="es-VE" dirty="0">
              <a:solidFill>
                <a:prstClr val="black">
                  <a:tint val="75000"/>
                </a:prstClr>
              </a:solidFill>
            </a:endParaRPr>
          </a:p>
        </p:txBody>
      </p:sp>
      <p:sp>
        <p:nvSpPr>
          <p:cNvPr id="8" name="Marcador de pie de página 7"/>
          <p:cNvSpPr>
            <a:spLocks noGrp="1"/>
          </p:cNvSpPr>
          <p:nvPr>
            <p:ph type="ftr" sz="quarter" idx="11"/>
          </p:nvPr>
        </p:nvSpPr>
        <p:spPr/>
        <p:txBody>
          <a:bodyPr/>
          <a:lstStyle/>
          <a:p>
            <a:endParaRPr lang="es-VE" dirty="0">
              <a:solidFill>
                <a:prstClr val="black">
                  <a:tint val="75000"/>
                </a:prstClr>
              </a:solidFill>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219540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fecha 2"/>
          <p:cNvSpPr>
            <a:spLocks noGrp="1"/>
          </p:cNvSpPr>
          <p:nvPr>
            <p:ph type="dt" sz="half" idx="10"/>
          </p:nvPr>
        </p:nvSpPr>
        <p:spPr/>
        <p:txBody>
          <a:bodyPr/>
          <a:lstStyle/>
          <a:p>
            <a:fld id="{0AB4C646-EB18-4AE9-9C98-72E9FDB51408}" type="datetime1">
              <a:rPr lang="es-VE" smtClean="0">
                <a:solidFill>
                  <a:prstClr val="black">
                    <a:tint val="75000"/>
                  </a:prstClr>
                </a:solidFill>
              </a:rPr>
              <a:t>21/3/2022</a:t>
            </a:fld>
            <a:endParaRPr lang="es-VE" dirty="0">
              <a:solidFill>
                <a:prstClr val="black">
                  <a:tint val="75000"/>
                </a:prstClr>
              </a:solidFill>
            </a:endParaRPr>
          </a:p>
        </p:txBody>
      </p:sp>
      <p:sp>
        <p:nvSpPr>
          <p:cNvPr id="4" name="Marcador de pie de página 3"/>
          <p:cNvSpPr>
            <a:spLocks noGrp="1"/>
          </p:cNvSpPr>
          <p:nvPr>
            <p:ph type="ftr" sz="quarter" idx="11"/>
          </p:nvPr>
        </p:nvSpPr>
        <p:spPr/>
        <p:txBody>
          <a:bodyPr/>
          <a:lstStyle/>
          <a:p>
            <a:endParaRPr lang="es-VE" dirty="0">
              <a:solidFill>
                <a:prstClr val="black">
                  <a:tint val="75000"/>
                </a:prstClr>
              </a:solidFill>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89775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prstClr val="black">
                    <a:tint val="75000"/>
                  </a:prstClr>
                </a:solidFill>
              </a:rPr>
              <a:t>21/3/2022</a:t>
            </a:fld>
            <a:endParaRPr lang="es-VE" dirty="0">
              <a:solidFill>
                <a:prstClr val="black">
                  <a:tint val="75000"/>
                </a:prstClr>
              </a:solidFill>
            </a:endParaRPr>
          </a:p>
        </p:txBody>
      </p:sp>
      <p:sp>
        <p:nvSpPr>
          <p:cNvPr id="3" name="Marcador de pie de página 2"/>
          <p:cNvSpPr>
            <a:spLocks noGrp="1"/>
          </p:cNvSpPr>
          <p:nvPr>
            <p:ph type="ftr" sz="quarter" idx="11"/>
          </p:nvPr>
        </p:nvSpPr>
        <p:spPr/>
        <p:txBody>
          <a:bodyPr/>
          <a:lstStyle/>
          <a:p>
            <a:endParaRPr lang="es-VE" dirty="0">
              <a:solidFill>
                <a:prstClr val="black">
                  <a:tint val="75000"/>
                </a:prstClr>
              </a:solidFill>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212793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V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prstClr val="black">
                    <a:tint val="75000"/>
                  </a:prstClr>
                </a:solidFill>
              </a:rPr>
              <a:t>21/3/2022</a:t>
            </a:fld>
            <a:endParaRPr lang="es-VE" dirty="0">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dirty="0">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652066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V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prstClr val="black">
                    <a:tint val="75000"/>
                  </a:prstClr>
                </a:solidFill>
              </a:rPr>
              <a:t>21/3/2022</a:t>
            </a:fld>
            <a:endParaRPr lang="es-VE" dirty="0">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VE" dirty="0">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70704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V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D58C3-D444-4060-A105-E25A3FF71C51}" type="datetime1">
              <a:rPr lang="es-VE" smtClean="0">
                <a:solidFill>
                  <a:prstClr val="black">
                    <a:tint val="75000"/>
                  </a:prstClr>
                </a:solidFill>
              </a:rPr>
              <a:t>21/3/2022</a:t>
            </a:fld>
            <a:endParaRPr lang="es-VE" dirty="0">
              <a:solidFill>
                <a:prstClr val="black">
                  <a:tint val="75000"/>
                </a:prstClr>
              </a:solidFill>
            </a:endParaRP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dirty="0">
              <a:solidFill>
                <a:prstClr val="black">
                  <a:tint val="75000"/>
                </a:prstClr>
              </a:solidFill>
            </a:endParaRP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DB8CB-8B72-460F-B4E4-6A15EEC341A1}" type="slidenum">
              <a:rPr lang="es-VE" smtClean="0">
                <a:solidFill>
                  <a:prstClr val="black">
                    <a:tint val="75000"/>
                  </a:prstClr>
                </a:solidFill>
              </a:rPr>
              <a:pPr/>
              <a:t>‹#›</a:t>
            </a:fld>
            <a:endParaRPr lang="es-VE" dirty="0">
              <a:solidFill>
                <a:prstClr val="black">
                  <a:tint val="75000"/>
                </a:prstClr>
              </a:solidFill>
            </a:endParaRPr>
          </a:p>
        </p:txBody>
      </p:sp>
    </p:spTree>
    <p:extLst>
      <p:ext uri="{BB962C8B-B14F-4D97-AF65-F5344CB8AC3E}">
        <p14:creationId xmlns:p14="http://schemas.microsoft.com/office/powerpoint/2010/main" val="38642210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slide" Target="slide139.xml"/><Relationship Id="rId2" Type="http://schemas.openxmlformats.org/officeDocument/2006/relationships/slide" Target="slide136.xml"/><Relationship Id="rId1" Type="http://schemas.openxmlformats.org/officeDocument/2006/relationships/slideLayout" Target="../slideLayouts/slideLayout2.xml"/><Relationship Id="rId5" Type="http://schemas.openxmlformats.org/officeDocument/2006/relationships/slide" Target="slide159.xml"/><Relationship Id="rId4" Type="http://schemas.openxmlformats.org/officeDocument/2006/relationships/slide" Target="slide15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8" Type="http://schemas.openxmlformats.org/officeDocument/2006/relationships/slide" Target="slide184.xml"/><Relationship Id="rId3" Type="http://schemas.openxmlformats.org/officeDocument/2006/relationships/slide" Target="slide175.xml"/><Relationship Id="rId7" Type="http://schemas.openxmlformats.org/officeDocument/2006/relationships/slide" Target="slide183.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slide" Target="slide182.xml"/><Relationship Id="rId5" Type="http://schemas.openxmlformats.org/officeDocument/2006/relationships/slide" Target="slide180.xml"/><Relationship Id="rId4" Type="http://schemas.openxmlformats.org/officeDocument/2006/relationships/slide" Target="slide177.xml"/><Relationship Id="rId9" Type="http://schemas.openxmlformats.org/officeDocument/2006/relationships/slide" Target="slide18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7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8" Type="http://schemas.openxmlformats.org/officeDocument/2006/relationships/slide" Target="slide220.xml"/><Relationship Id="rId3" Type="http://schemas.openxmlformats.org/officeDocument/2006/relationships/slide" Target="slide203.xml"/><Relationship Id="rId7" Type="http://schemas.openxmlformats.org/officeDocument/2006/relationships/slide" Target="slide217.xml"/><Relationship Id="rId2" Type="http://schemas.openxmlformats.org/officeDocument/2006/relationships/slide" Target="slide194.xml"/><Relationship Id="rId1" Type="http://schemas.openxmlformats.org/officeDocument/2006/relationships/slideLayout" Target="../slideLayouts/slideLayout2.xml"/><Relationship Id="rId6" Type="http://schemas.openxmlformats.org/officeDocument/2006/relationships/slide" Target="slide216.xml"/><Relationship Id="rId5" Type="http://schemas.openxmlformats.org/officeDocument/2006/relationships/slide" Target="slide213.xml"/><Relationship Id="rId10" Type="http://schemas.openxmlformats.org/officeDocument/2006/relationships/slide" Target="slide225.xml"/><Relationship Id="rId4" Type="http://schemas.openxmlformats.org/officeDocument/2006/relationships/slide" Target="slide209.xml"/><Relationship Id="rId9" Type="http://schemas.openxmlformats.org/officeDocument/2006/relationships/slide" Target="slide22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0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slide" Target="slide251.xml"/><Relationship Id="rId3" Type="http://schemas.openxmlformats.org/officeDocument/2006/relationships/slide" Target="slide235.xml"/><Relationship Id="rId7" Type="http://schemas.openxmlformats.org/officeDocument/2006/relationships/slide" Target="slide248.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slide" Target="slide246.xml"/><Relationship Id="rId5" Type="http://schemas.openxmlformats.org/officeDocument/2006/relationships/slide" Target="slide243.xml"/><Relationship Id="rId4" Type="http://schemas.openxmlformats.org/officeDocument/2006/relationships/slide" Target="slide239.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mailto:ERNESTO.PAVLOVIC@CHALLENGEERNESTO.COM"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mailto:MAJA.VESELICA@CHALLENGEERNESTO.COM"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8" Type="http://schemas.openxmlformats.org/officeDocument/2006/relationships/slide" Target="slide299.xml"/><Relationship Id="rId3" Type="http://schemas.openxmlformats.org/officeDocument/2006/relationships/slide" Target="slide267.xml"/><Relationship Id="rId7" Type="http://schemas.openxmlformats.org/officeDocument/2006/relationships/slide" Target="slide295.xml"/><Relationship Id="rId12" Type="http://schemas.openxmlformats.org/officeDocument/2006/relationships/slide" Target="slide308.xml"/><Relationship Id="rId2" Type="http://schemas.openxmlformats.org/officeDocument/2006/relationships/slide" Target="slide260.xml"/><Relationship Id="rId1" Type="http://schemas.openxmlformats.org/officeDocument/2006/relationships/slideLayout" Target="../slideLayouts/slideLayout2.xml"/><Relationship Id="rId6" Type="http://schemas.openxmlformats.org/officeDocument/2006/relationships/slide" Target="slide284.xml"/><Relationship Id="rId11" Type="http://schemas.openxmlformats.org/officeDocument/2006/relationships/slide" Target="slide305.xml"/><Relationship Id="rId5" Type="http://schemas.openxmlformats.org/officeDocument/2006/relationships/slide" Target="slide278.xml"/><Relationship Id="rId10" Type="http://schemas.openxmlformats.org/officeDocument/2006/relationships/slide" Target="slide303.xml"/><Relationship Id="rId4" Type="http://schemas.openxmlformats.org/officeDocument/2006/relationships/slide" Target="slide272.xml"/><Relationship Id="rId9" Type="http://schemas.openxmlformats.org/officeDocument/2006/relationships/slide" Target="slide30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6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7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29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29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76.xml"/><Relationship Id="rId3" Type="http://schemas.openxmlformats.org/officeDocument/2006/relationships/slide" Target="slide23.xml"/><Relationship Id="rId7" Type="http://schemas.openxmlformats.org/officeDocument/2006/relationships/slide" Target="slide45.xml"/><Relationship Id="rId12" Type="http://schemas.openxmlformats.org/officeDocument/2006/relationships/slide" Target="slide58.xml"/><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slide" Target="slide71.xml"/><Relationship Id="rId5" Type="http://schemas.openxmlformats.org/officeDocument/2006/relationships/slide" Target="slide40.xml"/><Relationship Id="rId10" Type="http://schemas.openxmlformats.org/officeDocument/2006/relationships/slide" Target="slide68.xml"/><Relationship Id="rId4" Type="http://schemas.openxmlformats.org/officeDocument/2006/relationships/slide" Target="slide36.xml"/><Relationship Id="rId9" Type="http://schemas.openxmlformats.org/officeDocument/2006/relationships/slide" Target="slide60.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60.xml"/><Relationship Id="rId3" Type="http://schemas.openxmlformats.org/officeDocument/2006/relationships/slide" Target="slide22.xml"/><Relationship Id="rId7" Type="http://schemas.openxmlformats.org/officeDocument/2006/relationships/slide" Target="slide39.xml"/><Relationship Id="rId12" Type="http://schemas.openxmlformats.org/officeDocument/2006/relationships/slide" Target="slide55.xml"/><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slide" Target="slide52.xml"/><Relationship Id="rId5" Type="http://schemas.openxmlformats.org/officeDocument/2006/relationships/slide" Target="slide30.xml"/><Relationship Id="rId10" Type="http://schemas.openxmlformats.org/officeDocument/2006/relationships/slide" Target="slide49.xml"/><Relationship Id="rId4" Type="http://schemas.openxmlformats.org/officeDocument/2006/relationships/slide" Target="slide28.xml"/><Relationship Id="rId9" Type="http://schemas.openxmlformats.org/officeDocument/2006/relationships/slide" Target="slide50.xml"/><Relationship Id="rId14" Type="http://schemas.openxmlformats.org/officeDocument/2006/relationships/slide" Target="slide6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slide" Target="slide83.xml"/><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70.xml"/><Relationship Id="rId1" Type="http://schemas.openxmlformats.org/officeDocument/2006/relationships/slideLayout" Target="../slideLayouts/slideLayout2.xml"/><Relationship Id="rId5" Type="http://schemas.openxmlformats.org/officeDocument/2006/relationships/slide" Target="slide77.xml"/><Relationship Id="rId4" Type="http://schemas.openxmlformats.org/officeDocument/2006/relationships/slide" Target="slide75.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slide" Target="slide109.xml"/><Relationship Id="rId3" Type="http://schemas.openxmlformats.org/officeDocument/2006/relationships/slide" Target="slide86.xml"/><Relationship Id="rId7" Type="http://schemas.openxmlformats.org/officeDocument/2006/relationships/slide" Target="slide107.xml"/><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96.xml"/><Relationship Id="rId4" Type="http://schemas.openxmlformats.org/officeDocument/2006/relationships/slide" Target="slide9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rmAutofit/>
          </a:bodyPr>
          <a:lstStyle/>
          <a:p>
            <a:r>
              <a:rPr lang="es-VE" sz="4000" i="1" dirty="0"/>
              <a:t>Database Security</a:t>
            </a:r>
          </a:p>
        </p:txBody>
      </p:sp>
    </p:spTree>
    <p:extLst>
      <p:ext uri="{BB962C8B-B14F-4D97-AF65-F5344CB8AC3E}">
        <p14:creationId xmlns:p14="http://schemas.microsoft.com/office/powerpoint/2010/main" val="3786207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7708F6-4817-4745-A4AD-CC6E5A99C88E}"/>
              </a:ext>
            </a:extLst>
          </p:cNvPr>
          <p:cNvSpPr>
            <a:spLocks noGrp="1"/>
          </p:cNvSpPr>
          <p:nvPr>
            <p:ph idx="1"/>
          </p:nvPr>
        </p:nvSpPr>
        <p:spPr/>
        <p:txBody>
          <a:bodyPr/>
          <a:lstStyle/>
          <a:p>
            <a:r>
              <a:rPr lang="en-US" dirty="0"/>
              <a:t>Password Encryption</a:t>
            </a:r>
          </a:p>
          <a:p>
            <a:endParaRPr lang="en-US" dirty="0"/>
          </a:p>
          <a:p>
            <a:r>
              <a:rPr lang="en-US" dirty="0"/>
              <a:t>Account Locking</a:t>
            </a:r>
          </a:p>
          <a:p>
            <a:endParaRPr lang="en-US" dirty="0"/>
          </a:p>
          <a:p>
            <a:r>
              <a:rPr lang="en-US" dirty="0"/>
              <a:t>Password Lifetime and Expiration</a:t>
            </a:r>
          </a:p>
          <a:p>
            <a:endParaRPr lang="en-US" dirty="0"/>
          </a:p>
          <a:p>
            <a:r>
              <a:rPr lang="en-US" dirty="0"/>
              <a:t>Password Complexity Verification</a:t>
            </a:r>
          </a:p>
        </p:txBody>
      </p:sp>
      <p:sp>
        <p:nvSpPr>
          <p:cNvPr id="3" name="Title 2">
            <a:extLst>
              <a:ext uri="{FF2B5EF4-FFF2-40B4-BE49-F238E27FC236}">
                <a16:creationId xmlns:a16="http://schemas.microsoft.com/office/drawing/2014/main" id="{6DABBF9B-721A-4A6C-AD96-E2BCAD1218B4}"/>
              </a:ext>
            </a:extLst>
          </p:cNvPr>
          <p:cNvSpPr>
            <a:spLocks noGrp="1"/>
          </p:cNvSpPr>
          <p:nvPr>
            <p:ph type="title"/>
          </p:nvPr>
        </p:nvSpPr>
        <p:spPr/>
        <p:txBody>
          <a:bodyPr/>
          <a:lstStyle/>
          <a:p>
            <a:r>
              <a:rPr lang="en-US" dirty="0"/>
              <a:t>Oracle DB Authentication</a:t>
            </a:r>
          </a:p>
        </p:txBody>
      </p:sp>
      <p:sp>
        <p:nvSpPr>
          <p:cNvPr id="4" name="Slide Number Placeholder 3">
            <a:extLst>
              <a:ext uri="{FF2B5EF4-FFF2-40B4-BE49-F238E27FC236}">
                <a16:creationId xmlns:a16="http://schemas.microsoft.com/office/drawing/2014/main" id="{5723A312-7E98-4B3E-B328-9EFE9C6A9068}"/>
              </a:ext>
            </a:extLst>
          </p:cNvPr>
          <p:cNvSpPr>
            <a:spLocks noGrp="1"/>
          </p:cNvSpPr>
          <p:nvPr>
            <p:ph type="sldNum" sz="quarter" idx="12"/>
          </p:nvPr>
        </p:nvSpPr>
        <p:spPr/>
        <p:txBody>
          <a:bodyPr/>
          <a:lstStyle/>
          <a:p>
            <a:fld id="{5C6DB8CB-8B72-460F-B4E4-6A15EEC341A1}" type="slidenum">
              <a:rPr lang="es-VE" smtClean="0"/>
              <a:pPr/>
              <a:t>10</a:t>
            </a:fld>
            <a:endParaRPr lang="es-VE" dirty="0"/>
          </a:p>
        </p:txBody>
      </p:sp>
    </p:spTree>
    <p:extLst>
      <p:ext uri="{BB962C8B-B14F-4D97-AF65-F5344CB8AC3E}">
        <p14:creationId xmlns:p14="http://schemas.microsoft.com/office/powerpoint/2010/main" val="35389547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common privilege is a privilege that can be exercised across all containers in a container database. </a:t>
            </a:r>
          </a:p>
          <a:p>
            <a:endParaRPr lang="en-US" dirty="0"/>
          </a:p>
          <a:p>
            <a:r>
              <a:rPr lang="en-US" dirty="0"/>
              <a:t>Depending only on the way it is granted, a privilege becomes common or local. </a:t>
            </a:r>
          </a:p>
          <a:p>
            <a:endParaRPr lang="en-US" dirty="0"/>
          </a:p>
          <a:p>
            <a:r>
              <a:rPr lang="en-US" dirty="0"/>
              <a:t>When you grant a privilege commonly (across all containers) it becomes a common privilege. </a:t>
            </a:r>
            <a:endParaRPr lang="es-VE" dirty="0"/>
          </a:p>
        </p:txBody>
      </p:sp>
      <p:sp>
        <p:nvSpPr>
          <p:cNvPr id="3" name="Título 2"/>
          <p:cNvSpPr>
            <a:spLocks noGrp="1"/>
          </p:cNvSpPr>
          <p:nvPr>
            <p:ph type="title"/>
          </p:nvPr>
        </p:nvSpPr>
        <p:spPr/>
        <p:txBody>
          <a:bodyPr/>
          <a:lstStyle/>
          <a:p>
            <a:r>
              <a:rPr lang="en-US" dirty="0"/>
              <a:t>Granting privileges and roles commonly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100</a:t>
            </a:fld>
            <a:endParaRPr lang="es-VE"/>
          </a:p>
        </p:txBody>
      </p:sp>
    </p:spTree>
    <p:extLst>
      <p:ext uri="{BB962C8B-B14F-4D97-AF65-F5344CB8AC3E}">
        <p14:creationId xmlns:p14="http://schemas.microsoft.com/office/powerpoint/2010/main" val="27969261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will need to connect to the root container as an existing common user who is able to grant a specific privilege or existing role to another existing common user.</a:t>
            </a:r>
          </a:p>
          <a:p>
            <a:endParaRPr lang="en-US" dirty="0"/>
          </a:p>
          <a:p>
            <a:r>
              <a:rPr lang="en-US" dirty="0"/>
              <a:t>You will use the following:</a:t>
            </a:r>
          </a:p>
          <a:p>
            <a:pPr marL="0" indent="0">
              <a:buNone/>
            </a:pPr>
            <a:endParaRPr lang="es-VE" dirty="0"/>
          </a:p>
        </p:txBody>
      </p:sp>
      <p:sp>
        <p:nvSpPr>
          <p:cNvPr id="3" name="Título 2"/>
          <p:cNvSpPr>
            <a:spLocks noGrp="1"/>
          </p:cNvSpPr>
          <p:nvPr>
            <p:ph type="title"/>
          </p:nvPr>
        </p:nvSpPr>
        <p:spPr/>
        <p:txBody>
          <a:bodyPr/>
          <a:lstStyle/>
          <a:p>
            <a:r>
              <a:rPr lang="en-US" dirty="0"/>
              <a:t>Granting privileges and roles commonly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101</a:t>
            </a:fld>
            <a:endParaRPr lang="es-VE"/>
          </a:p>
        </p:txBody>
      </p:sp>
      <p:sp>
        <p:nvSpPr>
          <p:cNvPr id="5" name="Rectángulo 4"/>
          <p:cNvSpPr/>
          <p:nvPr/>
        </p:nvSpPr>
        <p:spPr>
          <a:xfrm>
            <a:off x="807509" y="4072297"/>
            <a:ext cx="10563725" cy="178399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Common users c##</a:t>
            </a:r>
            <a:r>
              <a:rPr lang="en-US" b="1" dirty="0" err="1"/>
              <a:t>maja</a:t>
            </a:r>
            <a:r>
              <a:rPr lang="en-US" b="1" dirty="0"/>
              <a:t> and c##</a:t>
            </a:r>
            <a:r>
              <a:rPr lang="en-US" b="1" dirty="0" err="1"/>
              <a:t>ernesto</a:t>
            </a:r>
            <a:r>
              <a:rPr lang="en-US" b="1" dirty="0"/>
              <a:t> with the </a:t>
            </a:r>
            <a:r>
              <a:rPr lang="en-US" b="1" dirty="0" err="1"/>
              <a:t>dba</a:t>
            </a:r>
            <a:r>
              <a:rPr lang="en-US" b="1" dirty="0"/>
              <a:t> role granted commonly</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Common user c##john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Common roles c##role1 and c##role2</a:t>
            </a:r>
          </a:p>
        </p:txBody>
      </p:sp>
    </p:spTree>
    <p:extLst>
      <p:ext uri="{BB962C8B-B14F-4D97-AF65-F5344CB8AC3E}">
        <p14:creationId xmlns:p14="http://schemas.microsoft.com/office/powerpoint/2010/main" val="18534939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Granting privileges and roles commonly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102</a:t>
            </a:fld>
            <a:endParaRPr lang="es-VE"/>
          </a:p>
        </p:txBody>
      </p:sp>
      <p:sp>
        <p:nvSpPr>
          <p:cNvPr id="5" name="Cilindro 4"/>
          <p:cNvSpPr/>
          <p:nvPr/>
        </p:nvSpPr>
        <p:spPr>
          <a:xfrm>
            <a:off x="732430" y="1399402"/>
            <a:ext cx="5950423" cy="2819139"/>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6" name="Cilindro 5"/>
          <p:cNvSpPr/>
          <p:nvPr/>
        </p:nvSpPr>
        <p:spPr>
          <a:xfrm>
            <a:off x="911084" y="2218942"/>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7" name="Cilindro 6"/>
          <p:cNvSpPr/>
          <p:nvPr/>
        </p:nvSpPr>
        <p:spPr>
          <a:xfrm>
            <a:off x="987283" y="2291642"/>
            <a:ext cx="1633152" cy="1359663"/>
          </a:xfrm>
          <a:prstGeom prst="can">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8" name="Cilindro 7"/>
          <p:cNvSpPr/>
          <p:nvPr/>
        </p:nvSpPr>
        <p:spPr>
          <a:xfrm>
            <a:off x="2801231" y="2218942"/>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9" name="Cilindro 8"/>
          <p:cNvSpPr/>
          <p:nvPr/>
        </p:nvSpPr>
        <p:spPr>
          <a:xfrm>
            <a:off x="4691378" y="2200295"/>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0" name="CuadroTexto 9"/>
          <p:cNvSpPr txBox="1"/>
          <p:nvPr/>
        </p:nvSpPr>
        <p:spPr>
          <a:xfrm>
            <a:off x="3171277" y="1470835"/>
            <a:ext cx="1072730" cy="584775"/>
          </a:xfrm>
          <a:prstGeom prst="rect">
            <a:avLst/>
          </a:prstGeom>
          <a:noFill/>
        </p:spPr>
        <p:txBody>
          <a:bodyPr wrap="none" rtlCol="0">
            <a:spAutoFit/>
          </a:bodyPr>
          <a:lstStyle/>
          <a:p>
            <a:r>
              <a:rPr lang="es-VE" sz="3200" b="1" dirty="0"/>
              <a:t>cdb1</a:t>
            </a:r>
          </a:p>
        </p:txBody>
      </p:sp>
      <p:sp>
        <p:nvSpPr>
          <p:cNvPr id="11" name="CuadroTexto 10"/>
          <p:cNvSpPr txBox="1"/>
          <p:nvPr/>
        </p:nvSpPr>
        <p:spPr>
          <a:xfrm>
            <a:off x="1426671" y="2175505"/>
            <a:ext cx="750526" cy="461665"/>
          </a:xfrm>
          <a:prstGeom prst="rect">
            <a:avLst/>
          </a:prstGeom>
          <a:noFill/>
        </p:spPr>
        <p:txBody>
          <a:bodyPr wrap="none" rtlCol="0">
            <a:spAutoFit/>
          </a:bodyPr>
          <a:lstStyle/>
          <a:p>
            <a:r>
              <a:rPr lang="es-VE" sz="2400" b="1" dirty="0" err="1"/>
              <a:t>root</a:t>
            </a:r>
            <a:endParaRPr lang="es-VE" sz="2400" b="1" dirty="0"/>
          </a:p>
        </p:txBody>
      </p:sp>
      <p:sp>
        <p:nvSpPr>
          <p:cNvPr id="12" name="CuadroTexto 11"/>
          <p:cNvSpPr txBox="1"/>
          <p:nvPr/>
        </p:nvSpPr>
        <p:spPr>
          <a:xfrm>
            <a:off x="3257036" y="2139930"/>
            <a:ext cx="901209" cy="461665"/>
          </a:xfrm>
          <a:prstGeom prst="rect">
            <a:avLst/>
          </a:prstGeom>
          <a:noFill/>
        </p:spPr>
        <p:txBody>
          <a:bodyPr wrap="none" rtlCol="0">
            <a:spAutoFit/>
          </a:bodyPr>
          <a:lstStyle/>
          <a:p>
            <a:r>
              <a:rPr lang="es-VE" sz="2400" b="1" dirty="0"/>
              <a:t>pdb1</a:t>
            </a:r>
          </a:p>
        </p:txBody>
      </p:sp>
      <p:sp>
        <p:nvSpPr>
          <p:cNvPr id="13" name="CuadroTexto 12"/>
          <p:cNvSpPr txBox="1"/>
          <p:nvPr/>
        </p:nvSpPr>
        <p:spPr>
          <a:xfrm>
            <a:off x="5149930" y="2127595"/>
            <a:ext cx="901209" cy="461665"/>
          </a:xfrm>
          <a:prstGeom prst="rect">
            <a:avLst/>
          </a:prstGeom>
          <a:noFill/>
        </p:spPr>
        <p:txBody>
          <a:bodyPr wrap="none" rtlCol="0">
            <a:spAutoFit/>
          </a:bodyPr>
          <a:lstStyle/>
          <a:p>
            <a:r>
              <a:rPr lang="es-VE" sz="2400" b="1" dirty="0"/>
              <a:t>pdb2</a:t>
            </a:r>
          </a:p>
        </p:txBody>
      </p:sp>
      <p:sp>
        <p:nvSpPr>
          <p:cNvPr id="14" name="CuadroTexto 13"/>
          <p:cNvSpPr txBox="1"/>
          <p:nvPr/>
        </p:nvSpPr>
        <p:spPr>
          <a:xfrm>
            <a:off x="1645413" y="4394480"/>
            <a:ext cx="1122423" cy="276999"/>
          </a:xfrm>
          <a:prstGeom prst="rect">
            <a:avLst/>
          </a:prstGeom>
          <a:noFill/>
        </p:spPr>
        <p:txBody>
          <a:bodyPr wrap="none" rtlCol="0">
            <a:spAutoFit/>
          </a:bodyPr>
          <a:lstStyle/>
          <a:p>
            <a:r>
              <a:rPr lang="es-VE" sz="1200" b="1" i="1" dirty="0" err="1"/>
              <a:t>Common</a:t>
            </a:r>
            <a:r>
              <a:rPr lang="es-VE" sz="1200" b="1" i="1" dirty="0"/>
              <a:t> </a:t>
            </a:r>
            <a:r>
              <a:rPr lang="es-VE" sz="1200" b="1" i="1" dirty="0" err="1"/>
              <a:t>user</a:t>
            </a:r>
            <a:endParaRPr lang="es-VE" sz="1200" b="1" i="1" dirty="0"/>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04550" y="2749136"/>
            <a:ext cx="644242" cy="644242"/>
          </a:xfrm>
          <a:prstGeom prst="rect">
            <a:avLst/>
          </a:prstGeom>
        </p:spPr>
      </p:pic>
      <p:pic>
        <p:nvPicPr>
          <p:cNvPr id="18" name="Imagen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974515" y="2808971"/>
            <a:ext cx="644242" cy="644242"/>
          </a:xfrm>
          <a:prstGeom prst="rect">
            <a:avLst/>
          </a:prstGeom>
        </p:spPr>
      </p:pic>
      <p:pic>
        <p:nvPicPr>
          <p:cNvPr id="19" name="Imagen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822696" y="2813520"/>
            <a:ext cx="644242" cy="644242"/>
          </a:xfrm>
          <a:prstGeom prst="rect">
            <a:avLst/>
          </a:prstGeom>
        </p:spPr>
      </p:pic>
      <p:sp>
        <p:nvSpPr>
          <p:cNvPr id="20" name="Triángulo isósceles 19"/>
          <p:cNvSpPr/>
          <p:nvPr/>
        </p:nvSpPr>
        <p:spPr>
          <a:xfrm>
            <a:off x="1717389" y="2709870"/>
            <a:ext cx="855304" cy="68350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1" name="Triángulo isósceles 20"/>
          <p:cNvSpPr/>
          <p:nvPr/>
        </p:nvSpPr>
        <p:spPr>
          <a:xfrm>
            <a:off x="1848305" y="2818000"/>
            <a:ext cx="593472" cy="532656"/>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22" name="Marcador de contenido 2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5339" y="3051624"/>
            <a:ext cx="379403" cy="379403"/>
          </a:xfrm>
        </p:spPr>
      </p:pic>
      <p:sp>
        <p:nvSpPr>
          <p:cNvPr id="23" name="Triángulo isósceles 22"/>
          <p:cNvSpPr/>
          <p:nvPr/>
        </p:nvSpPr>
        <p:spPr>
          <a:xfrm>
            <a:off x="3695678" y="2732056"/>
            <a:ext cx="855304" cy="68350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4" name="Triángulo isósceles 23"/>
          <p:cNvSpPr/>
          <p:nvPr/>
        </p:nvSpPr>
        <p:spPr>
          <a:xfrm>
            <a:off x="3826594" y="2840186"/>
            <a:ext cx="593472" cy="532656"/>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25" name="Marcador de contenido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628" y="3073810"/>
            <a:ext cx="379403" cy="379403"/>
          </a:xfrm>
          <a:prstGeom prst="rect">
            <a:avLst/>
          </a:prstGeom>
        </p:spPr>
      </p:pic>
      <p:sp>
        <p:nvSpPr>
          <p:cNvPr id="26" name="Triángulo isósceles 25"/>
          <p:cNvSpPr/>
          <p:nvPr/>
        </p:nvSpPr>
        <p:spPr>
          <a:xfrm>
            <a:off x="5545731" y="2732056"/>
            <a:ext cx="855304" cy="68350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7" name="Triángulo isósceles 26"/>
          <p:cNvSpPr/>
          <p:nvPr/>
        </p:nvSpPr>
        <p:spPr>
          <a:xfrm>
            <a:off x="5676647" y="2840186"/>
            <a:ext cx="593472" cy="532656"/>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28" name="Marcador de contenido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681" y="3073810"/>
            <a:ext cx="379403" cy="379403"/>
          </a:xfrm>
          <a:prstGeom prst="rect">
            <a:avLst/>
          </a:prstGeom>
        </p:spPr>
      </p:pic>
      <p:pic>
        <p:nvPicPr>
          <p:cNvPr id="29" name="Imagen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75970" y="4262844"/>
            <a:ext cx="644242" cy="644242"/>
          </a:xfrm>
          <a:prstGeom prst="rect">
            <a:avLst/>
          </a:prstGeom>
        </p:spPr>
      </p:pic>
      <p:sp>
        <p:nvSpPr>
          <p:cNvPr id="30" name="Triángulo isósceles 29"/>
          <p:cNvSpPr/>
          <p:nvPr/>
        </p:nvSpPr>
        <p:spPr>
          <a:xfrm>
            <a:off x="727668" y="4986804"/>
            <a:ext cx="855304" cy="68350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1" name="Triángulo isósceles 30"/>
          <p:cNvSpPr/>
          <p:nvPr/>
        </p:nvSpPr>
        <p:spPr>
          <a:xfrm>
            <a:off x="1155320" y="5137656"/>
            <a:ext cx="593472" cy="532656"/>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32" name="Marcador de contenido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027" y="5641738"/>
            <a:ext cx="844855" cy="844855"/>
          </a:xfrm>
          <a:prstGeom prst="rect">
            <a:avLst/>
          </a:prstGeom>
        </p:spPr>
      </p:pic>
      <p:sp>
        <p:nvSpPr>
          <p:cNvPr id="33" name="CuadroTexto 32"/>
          <p:cNvSpPr txBox="1"/>
          <p:nvPr/>
        </p:nvSpPr>
        <p:spPr>
          <a:xfrm>
            <a:off x="1645413" y="5265484"/>
            <a:ext cx="1173719" cy="276999"/>
          </a:xfrm>
          <a:prstGeom prst="rect">
            <a:avLst/>
          </a:prstGeom>
          <a:noFill/>
        </p:spPr>
        <p:txBody>
          <a:bodyPr wrap="none" rtlCol="0">
            <a:spAutoFit/>
          </a:bodyPr>
          <a:lstStyle/>
          <a:p>
            <a:r>
              <a:rPr lang="es-VE" sz="1200" b="1" i="1" dirty="0" err="1"/>
              <a:t>Common</a:t>
            </a:r>
            <a:r>
              <a:rPr lang="es-VE" sz="1200" b="1" i="1" dirty="0"/>
              <a:t> roles</a:t>
            </a:r>
          </a:p>
        </p:txBody>
      </p:sp>
      <p:sp>
        <p:nvSpPr>
          <p:cNvPr id="34" name="CuadroTexto 33"/>
          <p:cNvSpPr txBox="1"/>
          <p:nvPr/>
        </p:nvSpPr>
        <p:spPr>
          <a:xfrm>
            <a:off x="1645413" y="5936027"/>
            <a:ext cx="1438214" cy="276999"/>
          </a:xfrm>
          <a:prstGeom prst="rect">
            <a:avLst/>
          </a:prstGeom>
          <a:noFill/>
        </p:spPr>
        <p:txBody>
          <a:bodyPr wrap="none" rtlCol="0">
            <a:spAutoFit/>
          </a:bodyPr>
          <a:lstStyle/>
          <a:p>
            <a:r>
              <a:rPr lang="es-VE" sz="1200" b="1" i="1" dirty="0" err="1"/>
              <a:t>Common</a:t>
            </a:r>
            <a:r>
              <a:rPr lang="es-VE" sz="1200" b="1" i="1" dirty="0"/>
              <a:t> </a:t>
            </a:r>
            <a:r>
              <a:rPr lang="es-VE" sz="1200" b="1" i="1" dirty="0" err="1"/>
              <a:t>privilege</a:t>
            </a:r>
            <a:endParaRPr lang="es-VE" sz="1200" b="1" i="1" dirty="0"/>
          </a:p>
        </p:txBody>
      </p:sp>
      <p:cxnSp>
        <p:nvCxnSpPr>
          <p:cNvPr id="36" name="Conector recto de flecha 35"/>
          <p:cNvCxnSpPr/>
          <p:nvPr/>
        </p:nvCxnSpPr>
        <p:spPr>
          <a:xfrm flipH="1">
            <a:off x="1620212" y="3051624"/>
            <a:ext cx="335128"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flipH="1">
            <a:off x="3568114" y="3106514"/>
            <a:ext cx="335128"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p:nvPr/>
        </p:nvCxnSpPr>
        <p:spPr>
          <a:xfrm flipH="1">
            <a:off x="5411383" y="3106514"/>
            <a:ext cx="335128"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4614051" y="4643366"/>
            <a:ext cx="7327171" cy="1569660"/>
          </a:xfrm>
          <a:prstGeom prst="rect">
            <a:avLst/>
          </a:prstGeom>
          <a:noFill/>
        </p:spPr>
        <p:txBody>
          <a:bodyPr wrap="square" rtlCol="0">
            <a:spAutoFit/>
          </a:bodyPr>
          <a:lstStyle/>
          <a:p>
            <a:pPr marL="457200" indent="-457200">
              <a:buFont typeface="+mj-lt"/>
              <a:buAutoNum type="arabicPeriod"/>
            </a:pPr>
            <a:r>
              <a:rPr lang="en-US" sz="2400" dirty="0"/>
              <a:t>You can grant privileges or common roles commonly only to a common user. You need to connect to the root container as a common user who is able to grant a specific privilege or role.</a:t>
            </a:r>
            <a:endParaRPr lang="es-VE" sz="2400" dirty="0"/>
          </a:p>
        </p:txBody>
      </p:sp>
    </p:spTree>
    <p:extLst>
      <p:ext uri="{BB962C8B-B14F-4D97-AF65-F5344CB8AC3E}">
        <p14:creationId xmlns:p14="http://schemas.microsoft.com/office/powerpoint/2010/main" val="11863691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2"/>
            </a:pPr>
            <a:r>
              <a:rPr lang="en-US" dirty="0"/>
              <a:t>System privilege </a:t>
            </a:r>
            <a:r>
              <a:rPr lang="en-US" dirty="0">
                <a:solidFill>
                  <a:srgbClr val="F7941D"/>
                </a:solidFill>
              </a:rPr>
              <a:t>create session </a:t>
            </a:r>
            <a:r>
              <a:rPr lang="en-US" dirty="0"/>
              <a:t>is granted to the common user </a:t>
            </a:r>
            <a:r>
              <a:rPr lang="en-US" dirty="0">
                <a:solidFill>
                  <a:srgbClr val="F7941D"/>
                </a:solidFill>
              </a:rPr>
              <a:t>c##john </a:t>
            </a:r>
            <a:r>
              <a:rPr lang="en-US" b="1" dirty="0">
                <a:solidFill>
                  <a:srgbClr val="F7941D"/>
                </a:solidFill>
              </a:rPr>
              <a:t>commonly</a:t>
            </a:r>
            <a:r>
              <a:rPr lang="en-US" dirty="0"/>
              <a:t> by adding a container=all clause to the grant statement. </a:t>
            </a:r>
            <a:endParaRPr lang="es-VE" dirty="0"/>
          </a:p>
        </p:txBody>
      </p:sp>
      <p:sp>
        <p:nvSpPr>
          <p:cNvPr id="3" name="Título 2"/>
          <p:cNvSpPr>
            <a:spLocks noGrp="1"/>
          </p:cNvSpPr>
          <p:nvPr>
            <p:ph type="title"/>
          </p:nvPr>
        </p:nvSpPr>
        <p:spPr/>
        <p:txBody>
          <a:bodyPr/>
          <a:lstStyle/>
          <a:p>
            <a:r>
              <a:rPr lang="en-US" dirty="0"/>
              <a:t>Granting privileges and roles commonly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103</a:t>
            </a:fld>
            <a:endParaRPr lang="es-VE"/>
          </a:p>
        </p:txBody>
      </p:sp>
      <p:sp>
        <p:nvSpPr>
          <p:cNvPr id="5" name="Rectángulo 4"/>
          <p:cNvSpPr/>
          <p:nvPr/>
        </p:nvSpPr>
        <p:spPr>
          <a:xfrm>
            <a:off x="807509" y="3207224"/>
            <a:ext cx="10563725" cy="205390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SQL&gt; connect c##john/oracle@cdb1</a:t>
            </a:r>
          </a:p>
          <a:p>
            <a:r>
              <a:rPr lang="en-US" sz="1600" b="1" dirty="0"/>
              <a:t>    Connected.</a:t>
            </a:r>
          </a:p>
          <a:p>
            <a:r>
              <a:rPr lang="en-US" sz="1600" b="1" dirty="0"/>
              <a:t>    c##john@CDB1&gt; connect c##john/oracle@pdb1</a:t>
            </a:r>
          </a:p>
          <a:p>
            <a:r>
              <a:rPr lang="en-US" sz="1600" b="1" dirty="0"/>
              <a:t>    Connected.</a:t>
            </a:r>
          </a:p>
          <a:p>
            <a:r>
              <a:rPr lang="en-US" sz="1600" b="1" dirty="0"/>
              <a:t>    c##john@PDB1&gt; connect c##john/oracle@pdb2</a:t>
            </a:r>
          </a:p>
          <a:p>
            <a:r>
              <a:rPr lang="en-US" sz="1600" b="1" dirty="0"/>
              <a:t>    Connected.</a:t>
            </a:r>
          </a:p>
          <a:p>
            <a:r>
              <a:rPr lang="en-US" sz="1600" b="1" dirty="0"/>
              <a:t>    c##john@PDB2&gt;</a:t>
            </a:r>
          </a:p>
        </p:txBody>
      </p:sp>
    </p:spTree>
    <p:extLst>
      <p:ext uri="{BB962C8B-B14F-4D97-AF65-F5344CB8AC3E}">
        <p14:creationId xmlns:p14="http://schemas.microsoft.com/office/powerpoint/2010/main" val="21021050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7929" y="1289844"/>
            <a:ext cx="11516139" cy="4351338"/>
          </a:xfrm>
        </p:spPr>
        <p:txBody>
          <a:bodyPr/>
          <a:lstStyle/>
          <a:p>
            <a:pPr marL="514350" indent="-514350">
              <a:buFont typeface="+mj-lt"/>
              <a:buAutoNum type="arabicPeriod" startAt="3"/>
            </a:pPr>
            <a:r>
              <a:rPr lang="en-US" dirty="0"/>
              <a:t>System privilege </a:t>
            </a:r>
            <a:r>
              <a:rPr lang="en-US" dirty="0">
                <a:solidFill>
                  <a:srgbClr val="F7941D"/>
                </a:solidFill>
              </a:rPr>
              <a:t>select any table</a:t>
            </a:r>
            <a:r>
              <a:rPr lang="en-US" dirty="0"/>
              <a:t> is granted to the common role </a:t>
            </a:r>
            <a:r>
              <a:rPr lang="en-US" dirty="0">
                <a:solidFill>
                  <a:srgbClr val="F7941D"/>
                </a:solidFill>
              </a:rPr>
              <a:t>c##role1 </a:t>
            </a:r>
            <a:r>
              <a:rPr lang="en-US" dirty="0"/>
              <a:t>commonly. </a:t>
            </a:r>
            <a:endParaRPr lang="es-VE" dirty="0"/>
          </a:p>
        </p:txBody>
      </p:sp>
      <p:sp>
        <p:nvSpPr>
          <p:cNvPr id="3" name="Título 2"/>
          <p:cNvSpPr>
            <a:spLocks noGrp="1"/>
          </p:cNvSpPr>
          <p:nvPr>
            <p:ph type="title"/>
          </p:nvPr>
        </p:nvSpPr>
        <p:spPr/>
        <p:txBody>
          <a:bodyPr/>
          <a:lstStyle/>
          <a:p>
            <a:r>
              <a:rPr lang="en-US" dirty="0"/>
              <a:t>Granting privileges and roles commonly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104</a:t>
            </a:fld>
            <a:endParaRPr lang="es-VE"/>
          </a:p>
        </p:txBody>
      </p:sp>
      <p:sp>
        <p:nvSpPr>
          <p:cNvPr id="5" name="Rectángulo 4"/>
          <p:cNvSpPr/>
          <p:nvPr/>
        </p:nvSpPr>
        <p:spPr>
          <a:xfrm>
            <a:off x="814137" y="2275071"/>
            <a:ext cx="10563725" cy="421152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c##ernesto@CDB1&gt; select * from </a:t>
            </a:r>
            <a:r>
              <a:rPr lang="en-US" sz="1600" b="1" dirty="0" err="1"/>
              <a:t>role_sys_privs</a:t>
            </a:r>
            <a:r>
              <a:rPr lang="en-US" sz="1600" b="1" dirty="0"/>
              <a:t> where role='C##ROLE1';</a:t>
            </a:r>
          </a:p>
          <a:p>
            <a:r>
              <a:rPr lang="en-US" sz="1600" b="1" dirty="0"/>
              <a:t>    ROLE                     PRIVILEGE                     ADM  COM</a:t>
            </a:r>
          </a:p>
          <a:p>
            <a:r>
              <a:rPr lang="en-US" sz="1600" b="1" dirty="0"/>
              <a:t>-----------------         ------------------            ---  ---</a:t>
            </a:r>
          </a:p>
          <a:p>
            <a:r>
              <a:rPr lang="en-US" sz="1600" b="1" dirty="0"/>
              <a:t>C##ROLE1                 SELECT ANY TABLE               NO  YES</a:t>
            </a:r>
          </a:p>
          <a:p>
            <a:r>
              <a:rPr lang="en-US" sz="1600" b="1" dirty="0"/>
              <a:t>    c##ernesto@CDB1&gt; connect c##</a:t>
            </a:r>
            <a:r>
              <a:rPr lang="en-US" sz="1600" b="1" dirty="0" err="1"/>
              <a:t>ernesto</a:t>
            </a:r>
            <a:r>
              <a:rPr lang="en-US" sz="1600" b="1" dirty="0"/>
              <a:t>/oracle@pdb1</a:t>
            </a:r>
          </a:p>
          <a:p>
            <a:r>
              <a:rPr lang="en-US" sz="1600" b="1" dirty="0"/>
              <a:t>    Connected.</a:t>
            </a:r>
          </a:p>
          <a:p>
            <a:r>
              <a:rPr lang="en-US" sz="1600" b="1" dirty="0"/>
              <a:t>    c##ernesto@PDB1&gt; select * from </a:t>
            </a:r>
            <a:r>
              <a:rPr lang="en-US" sz="1600" b="1" dirty="0" err="1"/>
              <a:t>role_sys_privs</a:t>
            </a:r>
            <a:r>
              <a:rPr lang="en-US" sz="1600" b="1" dirty="0"/>
              <a:t> where role='C##ROLE1';</a:t>
            </a:r>
          </a:p>
          <a:p>
            <a:r>
              <a:rPr lang="en-US" sz="1600" b="1" dirty="0"/>
              <a:t>    ROLE                     PRIVILEGE                     ADM  COM</a:t>
            </a:r>
          </a:p>
          <a:p>
            <a:r>
              <a:rPr lang="en-US" sz="1600" b="1" dirty="0"/>
              <a:t>-----------------         ------------------            ---  ---</a:t>
            </a:r>
          </a:p>
          <a:p>
            <a:r>
              <a:rPr lang="en-US" sz="1600" b="1" dirty="0"/>
              <a:t>C##ROLE1                 SELECT ANY TABLE               NO  YES</a:t>
            </a:r>
          </a:p>
          <a:p>
            <a:r>
              <a:rPr lang="en-US" sz="1600" b="1" dirty="0"/>
              <a:t>    c##ernesto@PDB1&gt; connect c##</a:t>
            </a:r>
            <a:r>
              <a:rPr lang="en-US" sz="1600" b="1" dirty="0" err="1"/>
              <a:t>ernesto</a:t>
            </a:r>
            <a:r>
              <a:rPr lang="en-US" sz="1600" b="1" dirty="0"/>
              <a:t>/oracle@pdb2</a:t>
            </a:r>
          </a:p>
          <a:p>
            <a:r>
              <a:rPr lang="en-US" sz="1600" b="1" dirty="0"/>
              <a:t>    Connected.</a:t>
            </a:r>
          </a:p>
          <a:p>
            <a:r>
              <a:rPr lang="en-US" sz="1600" b="1" dirty="0"/>
              <a:t>    c##ernesto@PDB2&gt; select * from </a:t>
            </a:r>
            <a:r>
              <a:rPr lang="en-US" sz="1600" b="1" dirty="0" err="1"/>
              <a:t>role_sys_privs</a:t>
            </a:r>
            <a:r>
              <a:rPr lang="en-US" sz="1600" b="1" dirty="0"/>
              <a:t> where role='C##ROLE1';</a:t>
            </a:r>
          </a:p>
          <a:p>
            <a:r>
              <a:rPr lang="en-US" sz="1600" b="1" dirty="0"/>
              <a:t>    ROLE                     PRIVILEGE                     ADM  COM</a:t>
            </a:r>
          </a:p>
          <a:p>
            <a:r>
              <a:rPr lang="en-US" sz="1600" b="1" dirty="0"/>
              <a:t>-----------------        ------------------            ---  ---</a:t>
            </a:r>
          </a:p>
          <a:p>
            <a:r>
              <a:rPr lang="en-US" sz="1600" b="1" dirty="0"/>
              <a:t>C##ROLE1                 SELECT ANY TABLE               NO  YES</a:t>
            </a:r>
          </a:p>
        </p:txBody>
      </p:sp>
    </p:spTree>
    <p:extLst>
      <p:ext uri="{BB962C8B-B14F-4D97-AF65-F5344CB8AC3E}">
        <p14:creationId xmlns:p14="http://schemas.microsoft.com/office/powerpoint/2010/main" val="39938986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7930" y="1289844"/>
            <a:ext cx="11516139" cy="4351338"/>
          </a:xfrm>
        </p:spPr>
        <p:txBody>
          <a:bodyPr/>
          <a:lstStyle/>
          <a:p>
            <a:pPr marL="514350" indent="-514350">
              <a:buFont typeface="+mj-lt"/>
              <a:buAutoNum type="arabicPeriod" startAt="4"/>
            </a:pPr>
            <a:r>
              <a:rPr lang="en-US" dirty="0"/>
              <a:t>The common role </a:t>
            </a:r>
            <a:r>
              <a:rPr lang="en-US" dirty="0">
                <a:solidFill>
                  <a:srgbClr val="F7941D"/>
                </a:solidFill>
              </a:rPr>
              <a:t>c##role1 </a:t>
            </a:r>
            <a:r>
              <a:rPr lang="en-US" dirty="0"/>
              <a:t>is granted to another common role </a:t>
            </a:r>
            <a:r>
              <a:rPr lang="en-US" dirty="0">
                <a:solidFill>
                  <a:srgbClr val="F7941D"/>
                </a:solidFill>
              </a:rPr>
              <a:t>c##role2 </a:t>
            </a:r>
            <a:r>
              <a:rPr lang="en-US" dirty="0"/>
              <a:t>commonly. </a:t>
            </a:r>
            <a:endParaRPr lang="es-VE" dirty="0"/>
          </a:p>
        </p:txBody>
      </p:sp>
      <p:sp>
        <p:nvSpPr>
          <p:cNvPr id="3" name="Título 2"/>
          <p:cNvSpPr>
            <a:spLocks noGrp="1"/>
          </p:cNvSpPr>
          <p:nvPr>
            <p:ph type="title"/>
          </p:nvPr>
        </p:nvSpPr>
        <p:spPr/>
        <p:txBody>
          <a:bodyPr/>
          <a:lstStyle/>
          <a:p>
            <a:r>
              <a:rPr lang="en-US" dirty="0"/>
              <a:t>Granting privileges and roles commonly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105</a:t>
            </a:fld>
            <a:endParaRPr lang="es-VE"/>
          </a:p>
        </p:txBody>
      </p:sp>
      <p:sp>
        <p:nvSpPr>
          <p:cNvPr id="5" name="Rectángulo 4"/>
          <p:cNvSpPr/>
          <p:nvPr/>
        </p:nvSpPr>
        <p:spPr>
          <a:xfrm>
            <a:off x="814136" y="2275071"/>
            <a:ext cx="10563725" cy="421152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c##ernesto@CDB1&gt; select * from </a:t>
            </a:r>
            <a:r>
              <a:rPr lang="en-US" sz="1600" b="1" dirty="0" err="1"/>
              <a:t>role_role_privs</a:t>
            </a:r>
            <a:r>
              <a:rPr lang="en-US" sz="1600" b="1" dirty="0"/>
              <a:t> where role='C##ROLE2';</a:t>
            </a:r>
          </a:p>
          <a:p>
            <a:r>
              <a:rPr lang="en-US" sz="1600" b="1" dirty="0"/>
              <a:t>    ROLE                     GRANTED_ROLE                 ADM  COM</a:t>
            </a:r>
          </a:p>
          <a:p>
            <a:r>
              <a:rPr lang="en-US" sz="1600" b="1" dirty="0"/>
              <a:t>-----------------        ----------------------       ---- ---</a:t>
            </a:r>
          </a:p>
          <a:p>
            <a:r>
              <a:rPr lang="en-US" sz="1600" b="1" dirty="0"/>
              <a:t>C##ROLE2                 C##ROLE1                     NO   YES</a:t>
            </a:r>
          </a:p>
          <a:p>
            <a:r>
              <a:rPr lang="en-US" sz="1600" b="1" dirty="0"/>
              <a:t>    c##ernesto@CDB1&gt; connect c##</a:t>
            </a:r>
            <a:r>
              <a:rPr lang="en-US" sz="1600" b="1" dirty="0" err="1"/>
              <a:t>ernesto</a:t>
            </a:r>
            <a:r>
              <a:rPr lang="en-US" sz="1600" b="1" dirty="0"/>
              <a:t>/oracle@pdb1</a:t>
            </a:r>
          </a:p>
          <a:p>
            <a:r>
              <a:rPr lang="en-US" sz="1600" b="1" dirty="0"/>
              <a:t>    Connected.</a:t>
            </a:r>
          </a:p>
          <a:p>
            <a:r>
              <a:rPr lang="en-US" sz="1600" b="1" dirty="0"/>
              <a:t>    c##ernesto@PDB1&gt; select * from </a:t>
            </a:r>
            <a:r>
              <a:rPr lang="en-US" sz="1600" b="1" dirty="0" err="1"/>
              <a:t>role_role_privs</a:t>
            </a:r>
            <a:r>
              <a:rPr lang="en-US" sz="1600" b="1" dirty="0"/>
              <a:t> where role='C##ROLE2';</a:t>
            </a:r>
          </a:p>
          <a:p>
            <a:r>
              <a:rPr lang="en-US" sz="1600" b="1" dirty="0"/>
              <a:t>    ROLE                     GRANTED_ROLE                 ADM  COM</a:t>
            </a:r>
          </a:p>
          <a:p>
            <a:r>
              <a:rPr lang="en-US" sz="1600" b="1" dirty="0"/>
              <a:t>-----------------       ----------------------        ---- ---</a:t>
            </a:r>
          </a:p>
          <a:p>
            <a:r>
              <a:rPr lang="en-US" sz="1600" b="1" dirty="0"/>
              <a:t>C##ROLE2                 C##ROLE1                     NO   YES</a:t>
            </a:r>
          </a:p>
          <a:p>
            <a:r>
              <a:rPr lang="en-US" sz="1600" b="1" dirty="0"/>
              <a:t>    c##ernesto@PDB1&gt; connect c##</a:t>
            </a:r>
            <a:r>
              <a:rPr lang="en-US" sz="1600" b="1" dirty="0" err="1"/>
              <a:t>ernesto</a:t>
            </a:r>
            <a:r>
              <a:rPr lang="en-US" sz="1600" b="1" dirty="0"/>
              <a:t>/oracle@pdb2</a:t>
            </a:r>
          </a:p>
          <a:p>
            <a:r>
              <a:rPr lang="en-US" sz="1600" b="1" dirty="0"/>
              <a:t>    Connected.</a:t>
            </a:r>
          </a:p>
          <a:p>
            <a:r>
              <a:rPr lang="en-US" sz="1600" b="1" dirty="0"/>
              <a:t>    c##ernesto@PDB2&gt; select * from </a:t>
            </a:r>
            <a:r>
              <a:rPr lang="en-US" sz="1600" b="1" dirty="0" err="1"/>
              <a:t>role_role_privs</a:t>
            </a:r>
            <a:r>
              <a:rPr lang="en-US" sz="1600" b="1" dirty="0"/>
              <a:t> where role='C##ROLE2';</a:t>
            </a:r>
          </a:p>
          <a:p>
            <a:r>
              <a:rPr lang="en-US" sz="1600" b="1" dirty="0"/>
              <a:t>    ROLE                     GRANTED_ROLE                 ADM  COM</a:t>
            </a:r>
          </a:p>
          <a:p>
            <a:r>
              <a:rPr lang="en-US" sz="1600" b="1" dirty="0"/>
              <a:t>-----------------       ----------------------        ---- ---</a:t>
            </a:r>
          </a:p>
          <a:p>
            <a:r>
              <a:rPr lang="en-US" sz="1600" b="1" dirty="0"/>
              <a:t>C##ROLE2                 C##ROLE1                     NO   YES</a:t>
            </a:r>
          </a:p>
        </p:txBody>
      </p:sp>
    </p:spTree>
    <p:extLst>
      <p:ext uri="{BB962C8B-B14F-4D97-AF65-F5344CB8AC3E}">
        <p14:creationId xmlns:p14="http://schemas.microsoft.com/office/powerpoint/2010/main" val="32585887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269242"/>
            <a:ext cx="11516139" cy="4587046"/>
          </a:xfrm>
        </p:spPr>
        <p:txBody>
          <a:bodyPr>
            <a:normAutofit/>
          </a:bodyPr>
          <a:lstStyle/>
          <a:p>
            <a:pPr marL="514350" indent="-514350">
              <a:buFont typeface="+mj-lt"/>
              <a:buAutoNum type="arabicPeriod" startAt="5"/>
            </a:pPr>
            <a:r>
              <a:rPr lang="en-US" sz="2800" dirty="0"/>
              <a:t>The common role </a:t>
            </a:r>
            <a:r>
              <a:rPr lang="en-US" sz="2800" dirty="0">
                <a:solidFill>
                  <a:srgbClr val="F7941D"/>
                </a:solidFill>
              </a:rPr>
              <a:t>c##role2 </a:t>
            </a:r>
            <a:r>
              <a:rPr lang="en-US" sz="2800" dirty="0"/>
              <a:t>is granted to the common user </a:t>
            </a:r>
            <a:r>
              <a:rPr lang="en-US" sz="2800" dirty="0">
                <a:solidFill>
                  <a:srgbClr val="F7941D"/>
                </a:solidFill>
              </a:rPr>
              <a:t>c##john </a:t>
            </a:r>
            <a:r>
              <a:rPr lang="en-US" sz="2800" dirty="0"/>
              <a:t>commonly. </a:t>
            </a:r>
          </a:p>
          <a:p>
            <a:r>
              <a:rPr lang="en-US" sz="2800" dirty="0"/>
              <a:t>Consequently, the user </a:t>
            </a:r>
            <a:r>
              <a:rPr lang="en-US" sz="2800" dirty="0">
                <a:solidFill>
                  <a:srgbClr val="F7941D"/>
                </a:solidFill>
              </a:rPr>
              <a:t>c##john </a:t>
            </a:r>
            <a:r>
              <a:rPr lang="en-US" sz="2800" dirty="0"/>
              <a:t>can use the </a:t>
            </a:r>
            <a:r>
              <a:rPr lang="en-US" sz="2800" dirty="0">
                <a:solidFill>
                  <a:srgbClr val="F7941D"/>
                </a:solidFill>
              </a:rPr>
              <a:t>select any table </a:t>
            </a:r>
            <a:r>
              <a:rPr lang="en-US" sz="2800" dirty="0"/>
              <a:t>privilege in all containers in this container database:</a:t>
            </a:r>
            <a:endParaRPr lang="es-VE" sz="2800" dirty="0"/>
          </a:p>
        </p:txBody>
      </p:sp>
      <p:sp>
        <p:nvSpPr>
          <p:cNvPr id="3" name="Título 2"/>
          <p:cNvSpPr>
            <a:spLocks noGrp="1"/>
          </p:cNvSpPr>
          <p:nvPr>
            <p:ph type="title"/>
          </p:nvPr>
        </p:nvSpPr>
        <p:spPr/>
        <p:txBody>
          <a:bodyPr/>
          <a:lstStyle/>
          <a:p>
            <a:r>
              <a:rPr lang="en-US" dirty="0"/>
              <a:t>Granting privileges and roles commonly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106</a:t>
            </a:fld>
            <a:endParaRPr lang="es-VE"/>
          </a:p>
        </p:txBody>
      </p:sp>
      <p:sp>
        <p:nvSpPr>
          <p:cNvPr id="5" name="Rectángulo 4"/>
          <p:cNvSpPr/>
          <p:nvPr/>
        </p:nvSpPr>
        <p:spPr>
          <a:xfrm>
            <a:off x="814136" y="3002507"/>
            <a:ext cx="10563725" cy="348408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c##john@CDB1&gt; select count(*) from c##ernesto.t1;</a:t>
            </a:r>
          </a:p>
          <a:p>
            <a:r>
              <a:rPr lang="en-US" sz="1400" b="1" dirty="0"/>
              <a:t>      COUNT(*)</a:t>
            </a:r>
          </a:p>
          <a:p>
            <a:r>
              <a:rPr lang="en-US" sz="1400" b="1" dirty="0"/>
              <a:t>----------</a:t>
            </a:r>
          </a:p>
          <a:p>
            <a:r>
              <a:rPr lang="en-US" sz="1400" b="1" dirty="0"/>
              <a:t>       4</a:t>
            </a:r>
          </a:p>
          <a:p>
            <a:r>
              <a:rPr lang="en-US" sz="1400" b="1" dirty="0"/>
              <a:t>    c##john@CDB1&gt; connect c##john/oracle@pdb1</a:t>
            </a:r>
          </a:p>
          <a:p>
            <a:r>
              <a:rPr lang="en-US" sz="1400" b="1" dirty="0"/>
              <a:t>    Connected.</a:t>
            </a:r>
          </a:p>
          <a:p>
            <a:r>
              <a:rPr lang="en-US" sz="1400" b="1" dirty="0"/>
              <a:t>    c##john@PDB1&gt; select count(*) from </a:t>
            </a:r>
            <a:r>
              <a:rPr lang="en-US" sz="1400" b="1" dirty="0" err="1"/>
              <a:t>hr.employees</a:t>
            </a:r>
            <a:r>
              <a:rPr lang="en-US" sz="1400" b="1" dirty="0"/>
              <a:t>;</a:t>
            </a:r>
          </a:p>
          <a:p>
            <a:r>
              <a:rPr lang="en-US" sz="1400" b="1" dirty="0"/>
              <a:t>      COUNT(*)</a:t>
            </a:r>
          </a:p>
          <a:p>
            <a:r>
              <a:rPr lang="en-US" sz="1400" b="1" dirty="0"/>
              <a:t>----------</a:t>
            </a:r>
          </a:p>
          <a:p>
            <a:r>
              <a:rPr lang="en-US" sz="1400" b="1" dirty="0"/>
              <a:t>      107</a:t>
            </a:r>
          </a:p>
          <a:p>
            <a:r>
              <a:rPr lang="en-US" sz="1400" b="1" dirty="0"/>
              <a:t>    c##john@PDB1&gt; connect c##john/oracle@pdb2</a:t>
            </a:r>
          </a:p>
          <a:p>
            <a:r>
              <a:rPr lang="en-US" sz="1400" b="1" dirty="0"/>
              <a:t>    Connected.</a:t>
            </a:r>
          </a:p>
          <a:p>
            <a:r>
              <a:rPr lang="en-US" sz="1400" b="1" dirty="0"/>
              <a:t>    c##john@PDB2&gt; select count(*) from </a:t>
            </a:r>
            <a:r>
              <a:rPr lang="en-US" sz="1400" b="1" dirty="0" err="1"/>
              <a:t>sh.sales</a:t>
            </a:r>
            <a:r>
              <a:rPr lang="en-US" sz="1400" b="1" dirty="0"/>
              <a:t>;</a:t>
            </a:r>
          </a:p>
          <a:p>
            <a:r>
              <a:rPr lang="en-US" sz="1400" b="1" dirty="0"/>
              <a:t>     COUNT(*)</a:t>
            </a:r>
          </a:p>
          <a:p>
            <a:r>
              <a:rPr lang="en-US" sz="1400" b="1" dirty="0"/>
              <a:t>----------</a:t>
            </a:r>
          </a:p>
          <a:p>
            <a:r>
              <a:rPr lang="en-US" sz="1400" b="1" dirty="0"/>
              <a:t>   918843</a:t>
            </a:r>
          </a:p>
        </p:txBody>
      </p:sp>
    </p:spTree>
    <p:extLst>
      <p:ext uri="{BB962C8B-B14F-4D97-AF65-F5344CB8AC3E}">
        <p14:creationId xmlns:p14="http://schemas.microsoft.com/office/powerpoint/2010/main" val="34312958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 local privilege is a privilege than can be exercised only in a container in which it is granted. </a:t>
            </a:r>
          </a:p>
          <a:p>
            <a:endParaRPr lang="en-US" dirty="0"/>
          </a:p>
          <a:p>
            <a:r>
              <a:rPr lang="en-US" dirty="0"/>
              <a:t>Depending only on the way it is granted, a privilege becomes common or local. </a:t>
            </a:r>
          </a:p>
          <a:p>
            <a:endParaRPr lang="en-US" dirty="0"/>
          </a:p>
          <a:p>
            <a:r>
              <a:rPr lang="en-US" dirty="0"/>
              <a:t>When you grant privilege locally (in the current container), it becomes a local privilege. </a:t>
            </a:r>
            <a:endParaRPr lang="es-VE" dirty="0"/>
          </a:p>
        </p:txBody>
      </p:sp>
      <p:sp>
        <p:nvSpPr>
          <p:cNvPr id="3" name="Título 2"/>
          <p:cNvSpPr>
            <a:spLocks noGrp="1"/>
          </p:cNvSpPr>
          <p:nvPr>
            <p:ph type="title"/>
          </p:nvPr>
        </p:nvSpPr>
        <p:spPr/>
        <p:txBody>
          <a:bodyPr/>
          <a:lstStyle/>
          <a:p>
            <a:r>
              <a:rPr lang="en-US" dirty="0"/>
              <a:t>Granting privileges and roles locally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107</a:t>
            </a:fld>
            <a:endParaRPr lang="es-VE"/>
          </a:p>
        </p:txBody>
      </p:sp>
    </p:spTree>
    <p:extLst>
      <p:ext uri="{BB962C8B-B14F-4D97-AF65-F5344CB8AC3E}">
        <p14:creationId xmlns:p14="http://schemas.microsoft.com/office/powerpoint/2010/main" val="26856220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You'll need an existing user who can grant some privileges and roles in a specific </a:t>
            </a:r>
            <a:r>
              <a:rPr lang="es-VE" dirty="0" err="1"/>
              <a:t>container</a:t>
            </a:r>
            <a:r>
              <a:rPr lang="es-VE" dirty="0"/>
              <a:t> </a:t>
            </a:r>
            <a:r>
              <a:rPr lang="en-US" dirty="0"/>
              <a:t>to existing users and roles.</a:t>
            </a:r>
          </a:p>
          <a:p>
            <a:endParaRPr lang="en-US" dirty="0"/>
          </a:p>
          <a:p>
            <a:r>
              <a:rPr lang="en-US" dirty="0"/>
              <a:t>Local grants are valid only in the current container even though the granted user (or role) is common. </a:t>
            </a:r>
          </a:p>
          <a:p>
            <a:endParaRPr lang="en-US" dirty="0"/>
          </a:p>
          <a:p>
            <a:r>
              <a:rPr lang="en-US" dirty="0"/>
              <a:t>Consequently, common users and common roles can have a different set of privileges in different containers.</a:t>
            </a:r>
            <a:endParaRPr lang="es-VE" dirty="0"/>
          </a:p>
        </p:txBody>
      </p:sp>
      <p:sp>
        <p:nvSpPr>
          <p:cNvPr id="3" name="Título 2"/>
          <p:cNvSpPr>
            <a:spLocks noGrp="1"/>
          </p:cNvSpPr>
          <p:nvPr>
            <p:ph type="title"/>
          </p:nvPr>
        </p:nvSpPr>
        <p:spPr/>
        <p:txBody>
          <a:bodyPr/>
          <a:lstStyle/>
          <a:p>
            <a:r>
              <a:rPr lang="en-US" dirty="0"/>
              <a:t>Granting privileges and roles locally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108</a:t>
            </a:fld>
            <a:endParaRPr lang="es-VE"/>
          </a:p>
        </p:txBody>
      </p:sp>
    </p:spTree>
    <p:extLst>
      <p:ext uri="{BB962C8B-B14F-4D97-AF65-F5344CB8AC3E}">
        <p14:creationId xmlns:p14="http://schemas.microsoft.com/office/powerpoint/2010/main" val="17735114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2302775"/>
          </a:xfrm>
        </p:spPr>
        <p:txBody>
          <a:bodyPr>
            <a:normAutofit fontScale="92500" lnSpcReduction="20000"/>
          </a:bodyPr>
          <a:lstStyle/>
          <a:p>
            <a:r>
              <a:rPr lang="en-US" dirty="0"/>
              <a:t>The purpose is to show what is going to happen to users, roles, and privileges when you unplug a pluggable database from one container database and plug it into some other container database.</a:t>
            </a:r>
          </a:p>
          <a:p>
            <a:endParaRPr lang="en-US" dirty="0"/>
          </a:p>
          <a:p>
            <a:r>
              <a:rPr lang="en-US" dirty="0"/>
              <a:t>You will need the following:</a:t>
            </a:r>
          </a:p>
        </p:txBody>
      </p:sp>
      <p:sp>
        <p:nvSpPr>
          <p:cNvPr id="3" name="Título 2"/>
          <p:cNvSpPr>
            <a:spLocks noGrp="1"/>
          </p:cNvSpPr>
          <p:nvPr>
            <p:ph type="title"/>
          </p:nvPr>
        </p:nvSpPr>
        <p:spPr/>
        <p:txBody>
          <a:bodyPr/>
          <a:lstStyle/>
          <a:p>
            <a:r>
              <a:rPr lang="en-US" sz="2800" dirty="0"/>
              <a:t>Effects of plugging/unplugging operations on users, roles, and privileges</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109</a:t>
            </a:fld>
            <a:endParaRPr lang="es-VE"/>
          </a:p>
        </p:txBody>
      </p:sp>
      <p:sp>
        <p:nvSpPr>
          <p:cNvPr id="5" name="Rectángulo 4"/>
          <p:cNvSpPr/>
          <p:nvPr/>
        </p:nvSpPr>
        <p:spPr>
          <a:xfrm>
            <a:off x="807509" y="3940011"/>
            <a:ext cx="10563725" cy="241429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Two container databases (cdb1 and cdb2)</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One pluggable database (pdb1) in the container database cdb1</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Local user </a:t>
            </a:r>
            <a:r>
              <a:rPr lang="en-US" b="1" dirty="0" err="1"/>
              <a:t>steve</a:t>
            </a:r>
            <a:r>
              <a:rPr lang="en-US" b="1" dirty="0"/>
              <a:t> in the pluggable database pdb1 with the local create session privilege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The common user c##john with the create session common privilege and create synonym local privilege on the pluggable database pdb1</a:t>
            </a:r>
          </a:p>
        </p:txBody>
      </p:sp>
    </p:spTree>
    <p:extLst>
      <p:ext uri="{BB962C8B-B14F-4D97-AF65-F5344CB8AC3E}">
        <p14:creationId xmlns:p14="http://schemas.microsoft.com/office/powerpoint/2010/main" val="82786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B6F6D-7723-46DB-8F85-7D2501B09B44}"/>
              </a:ext>
            </a:extLst>
          </p:cNvPr>
          <p:cNvSpPr>
            <a:spLocks noGrp="1"/>
          </p:cNvSpPr>
          <p:nvPr>
            <p:ph type="title"/>
          </p:nvPr>
        </p:nvSpPr>
        <p:spPr/>
        <p:txBody>
          <a:bodyPr/>
          <a:lstStyle/>
          <a:p>
            <a:r>
              <a:rPr lang="en-US" dirty="0"/>
              <a:t>Multitier Authentication and Authorization</a:t>
            </a:r>
          </a:p>
        </p:txBody>
      </p:sp>
      <p:sp>
        <p:nvSpPr>
          <p:cNvPr id="4" name="Slide Number Placeholder 3">
            <a:extLst>
              <a:ext uri="{FF2B5EF4-FFF2-40B4-BE49-F238E27FC236}">
                <a16:creationId xmlns:a16="http://schemas.microsoft.com/office/drawing/2014/main" id="{DE3B10CC-3DA2-4DC1-B4DF-6B03C4AC7521}"/>
              </a:ext>
            </a:extLst>
          </p:cNvPr>
          <p:cNvSpPr>
            <a:spLocks noGrp="1"/>
          </p:cNvSpPr>
          <p:nvPr>
            <p:ph type="sldNum" sz="quarter" idx="12"/>
          </p:nvPr>
        </p:nvSpPr>
        <p:spPr/>
        <p:txBody>
          <a:bodyPr/>
          <a:lstStyle/>
          <a:p>
            <a:fld id="{5C6DB8CB-8B72-460F-B4E4-6A15EEC341A1}" type="slidenum">
              <a:rPr lang="es-VE" smtClean="0"/>
              <a:pPr/>
              <a:t>11</a:t>
            </a:fld>
            <a:endParaRPr lang="es-VE" dirty="0"/>
          </a:p>
        </p:txBody>
      </p:sp>
      <p:pic>
        <p:nvPicPr>
          <p:cNvPr id="1026" name="Picture 2" descr="Description of Figure 20-1 follows">
            <a:extLst>
              <a:ext uri="{FF2B5EF4-FFF2-40B4-BE49-F238E27FC236}">
                <a16:creationId xmlns:a16="http://schemas.microsoft.com/office/drawing/2014/main" id="{E3F07391-ADE7-4A2E-A34A-F20C405B23A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42807" y="1696451"/>
            <a:ext cx="6510155" cy="3897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948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172520"/>
          </a:xfrm>
        </p:spPr>
        <p:txBody>
          <a:bodyPr>
            <a:normAutofit fontScale="92500" lnSpcReduction="10000"/>
          </a:bodyPr>
          <a:lstStyle/>
          <a:p>
            <a:pPr marL="514350" indent="-514350">
              <a:buFont typeface="+mj-lt"/>
              <a:buAutoNum type="arabicPeriod"/>
            </a:pPr>
            <a:r>
              <a:rPr lang="en-US" sz="2800" dirty="0"/>
              <a:t>Unplug </a:t>
            </a:r>
            <a:r>
              <a:rPr lang="en-US" sz="2800" dirty="0">
                <a:solidFill>
                  <a:srgbClr val="F7941D"/>
                </a:solidFill>
              </a:rPr>
              <a:t>pdb1</a:t>
            </a:r>
            <a:r>
              <a:rPr lang="en-US" sz="2800" dirty="0"/>
              <a:t> from </a:t>
            </a:r>
            <a:r>
              <a:rPr lang="en-US" sz="2800" dirty="0">
                <a:solidFill>
                  <a:srgbClr val="F7941D"/>
                </a:solidFill>
              </a:rPr>
              <a:t>cdb1</a:t>
            </a:r>
            <a:r>
              <a:rPr lang="en-US" sz="2800" dirty="0"/>
              <a:t> and plugged it into </a:t>
            </a:r>
            <a:r>
              <a:rPr lang="en-US" sz="2800" dirty="0">
                <a:solidFill>
                  <a:srgbClr val="F7941D"/>
                </a:solidFill>
              </a:rPr>
              <a:t>cdb2</a:t>
            </a:r>
            <a:r>
              <a:rPr lang="en-US" sz="2800" dirty="0"/>
              <a:t>.</a:t>
            </a:r>
          </a:p>
          <a:p>
            <a:pPr marL="514350" indent="-514350">
              <a:buFont typeface="+mj-lt"/>
              <a:buAutoNum type="arabicPeriod"/>
            </a:pPr>
            <a:endParaRPr lang="en-US" sz="2800" dirty="0"/>
          </a:p>
          <a:p>
            <a:pPr marL="0" indent="0">
              <a:buNone/>
            </a:pPr>
            <a:r>
              <a:rPr lang="en-US" sz="2800" dirty="0"/>
              <a:t>The following is how you try to connect to </a:t>
            </a:r>
            <a:r>
              <a:rPr lang="en-US" sz="2800" dirty="0">
                <a:solidFill>
                  <a:srgbClr val="F7941D"/>
                </a:solidFill>
              </a:rPr>
              <a:t>pdb1</a:t>
            </a:r>
            <a:r>
              <a:rPr lang="en-US" sz="2800" dirty="0"/>
              <a:t> as a local user:</a:t>
            </a:r>
          </a:p>
          <a:p>
            <a:pPr marL="0" indent="0">
              <a:buNone/>
            </a:pPr>
            <a:endParaRPr lang="en-US" sz="2800" dirty="0"/>
          </a:p>
          <a:p>
            <a:pPr marL="514350" indent="-514350">
              <a:buFont typeface="+mj-lt"/>
              <a:buAutoNum type="arabicPeriod" startAt="2"/>
            </a:pPr>
            <a:r>
              <a:rPr lang="en-US" sz="2800" dirty="0"/>
              <a:t>All local privileges are migrated even if they are granted to common users/roles. </a:t>
            </a:r>
          </a:p>
          <a:p>
            <a:pPr marL="0" indent="0">
              <a:buNone/>
            </a:pPr>
            <a:endParaRPr lang="en-US" sz="2800" dirty="0"/>
          </a:p>
          <a:p>
            <a:pPr marL="0" indent="0">
              <a:buNone/>
            </a:pPr>
            <a:r>
              <a:rPr lang="en-US" sz="2800" dirty="0"/>
              <a:t>However, if you try to connect to </a:t>
            </a:r>
            <a:r>
              <a:rPr lang="en-US" sz="2800" dirty="0">
                <a:solidFill>
                  <a:srgbClr val="F7941D"/>
                </a:solidFill>
              </a:rPr>
              <a:t>pdb1</a:t>
            </a:r>
            <a:r>
              <a:rPr lang="en-US" sz="2800" dirty="0"/>
              <a:t> as a previously created common user, </a:t>
            </a:r>
            <a:r>
              <a:rPr lang="en-US" sz="2800" dirty="0">
                <a:solidFill>
                  <a:srgbClr val="F7941D"/>
                </a:solidFill>
              </a:rPr>
              <a:t>c##john</a:t>
            </a:r>
            <a:r>
              <a:rPr lang="en-US" sz="2800" dirty="0"/>
              <a:t>, you'll get an error, as follows:</a:t>
            </a:r>
          </a:p>
          <a:p>
            <a:pPr marL="0" indent="0">
              <a:buNone/>
            </a:pPr>
            <a:r>
              <a:rPr lang="en-US" sz="2800" dirty="0"/>
              <a:t> </a:t>
            </a:r>
            <a:endParaRPr lang="es-VE" sz="2800" dirty="0"/>
          </a:p>
        </p:txBody>
      </p:sp>
      <p:sp>
        <p:nvSpPr>
          <p:cNvPr id="3" name="Título 2"/>
          <p:cNvSpPr>
            <a:spLocks noGrp="1"/>
          </p:cNvSpPr>
          <p:nvPr>
            <p:ph type="title"/>
          </p:nvPr>
        </p:nvSpPr>
        <p:spPr/>
        <p:txBody>
          <a:bodyPr/>
          <a:lstStyle/>
          <a:p>
            <a:r>
              <a:rPr lang="en-US" sz="2800" dirty="0"/>
              <a:t>Effects of plugging/unplugging operations on users, roles, and privileges</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110</a:t>
            </a:fld>
            <a:endParaRPr lang="es-VE"/>
          </a:p>
        </p:txBody>
      </p:sp>
      <p:sp>
        <p:nvSpPr>
          <p:cNvPr id="5" name="Rectángulo 4"/>
          <p:cNvSpPr/>
          <p:nvPr/>
        </p:nvSpPr>
        <p:spPr>
          <a:xfrm>
            <a:off x="807509" y="2803721"/>
            <a:ext cx="10563725" cy="49801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steve@pdb1</a:t>
            </a:r>
          </a:p>
        </p:txBody>
      </p:sp>
      <p:sp>
        <p:nvSpPr>
          <p:cNvPr id="6" name="Rectángulo 5"/>
          <p:cNvSpPr/>
          <p:nvPr/>
        </p:nvSpPr>
        <p:spPr>
          <a:xfrm>
            <a:off x="814137" y="5201720"/>
            <a:ext cx="10563725" cy="127411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c##john@pdb1</a:t>
            </a:r>
          </a:p>
          <a:p>
            <a:r>
              <a:rPr lang="en-US" b="1" dirty="0"/>
              <a:t>    ERROR:</a:t>
            </a:r>
          </a:p>
          <a:p>
            <a:r>
              <a:rPr lang="en-US" b="1" dirty="0"/>
              <a:t>ORA-28000: the account is locked</a:t>
            </a:r>
          </a:p>
          <a:p>
            <a:r>
              <a:rPr lang="en-US" b="1" dirty="0"/>
              <a:t>Warning: You are no longer connected to ORACLE.</a:t>
            </a:r>
          </a:p>
        </p:txBody>
      </p:sp>
    </p:spTree>
    <p:extLst>
      <p:ext uri="{BB962C8B-B14F-4D97-AF65-F5344CB8AC3E}">
        <p14:creationId xmlns:p14="http://schemas.microsoft.com/office/powerpoint/2010/main" val="36660962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2985163"/>
          </a:xfrm>
        </p:spPr>
        <p:txBody>
          <a:bodyPr>
            <a:normAutofit fontScale="92500" lnSpcReduction="20000"/>
          </a:bodyPr>
          <a:lstStyle/>
          <a:p>
            <a:pPr marL="514350" indent="-514350">
              <a:buFont typeface="+mj-lt"/>
              <a:buAutoNum type="arabicPeriod" startAt="3"/>
            </a:pPr>
            <a:r>
              <a:rPr lang="en-US" dirty="0"/>
              <a:t>This happened because, after migration, common users are migrated in a pluggable database as locked accounts. </a:t>
            </a:r>
          </a:p>
          <a:p>
            <a:endParaRPr lang="en-US" dirty="0"/>
          </a:p>
          <a:p>
            <a:r>
              <a:rPr lang="en-US" dirty="0"/>
              <a:t>You can continue to use objects in these users' schemas, or you can create these users in a root container of a new CDB. </a:t>
            </a:r>
          </a:p>
          <a:p>
            <a:endParaRPr lang="en-US" dirty="0"/>
          </a:p>
          <a:p>
            <a:r>
              <a:rPr lang="en-US" dirty="0"/>
              <a:t>To do this, we first need to close </a:t>
            </a:r>
            <a:r>
              <a:rPr lang="en-US" dirty="0">
                <a:solidFill>
                  <a:srgbClr val="F7941D"/>
                </a:solidFill>
              </a:rPr>
              <a:t>pdb1</a:t>
            </a:r>
            <a:r>
              <a:rPr lang="en-US" dirty="0"/>
              <a: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111</a:t>
            </a:fld>
            <a:endParaRPr lang="es-VE"/>
          </a:p>
        </p:txBody>
      </p:sp>
      <p:sp>
        <p:nvSpPr>
          <p:cNvPr id="5" name="Título 2"/>
          <p:cNvSpPr>
            <a:spLocks noGrp="1"/>
          </p:cNvSpPr>
          <p:nvPr>
            <p:ph type="title"/>
          </p:nvPr>
        </p:nvSpPr>
        <p:spPr>
          <a:xfrm>
            <a:off x="1522343" y="393801"/>
            <a:ext cx="10848977" cy="655430"/>
          </a:xfrm>
        </p:spPr>
        <p:txBody>
          <a:bodyPr/>
          <a:lstStyle/>
          <a:p>
            <a:r>
              <a:rPr lang="en-US" sz="2800" dirty="0"/>
              <a:t>Effects of plugging/unplugging operations on users, roles, and privileges</a:t>
            </a:r>
            <a:endParaRPr lang="es-VE" sz="2800" dirty="0"/>
          </a:p>
        </p:txBody>
      </p:sp>
      <p:sp>
        <p:nvSpPr>
          <p:cNvPr id="6" name="Rectángulo 5"/>
          <p:cNvSpPr/>
          <p:nvPr/>
        </p:nvSpPr>
        <p:spPr>
          <a:xfrm>
            <a:off x="814137" y="4490113"/>
            <a:ext cx="10563725" cy="183559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sys@CDB2&gt; alter pluggable database pdb1 close;</a:t>
            </a:r>
          </a:p>
          <a:p>
            <a:r>
              <a:rPr lang="en-US" b="1" dirty="0"/>
              <a:t>Pluggable database altered.</a:t>
            </a:r>
          </a:p>
          <a:p>
            <a:r>
              <a:rPr lang="en-US" b="1" dirty="0"/>
              <a:t>    sys@CDB2&gt; create user c##john identified by oracle container=all;</a:t>
            </a:r>
          </a:p>
          <a:p>
            <a:r>
              <a:rPr lang="en-US" b="1" dirty="0"/>
              <a:t>User created.</a:t>
            </a:r>
          </a:p>
          <a:p>
            <a:r>
              <a:rPr lang="en-US" b="1" dirty="0"/>
              <a:t>    sys@CDB2&gt; alter pluggable database pdb1 open;</a:t>
            </a:r>
          </a:p>
          <a:p>
            <a:r>
              <a:rPr lang="en-US" b="1" dirty="0"/>
              <a:t>Pluggable database altered.</a:t>
            </a:r>
          </a:p>
        </p:txBody>
      </p:sp>
    </p:spTree>
    <p:extLst>
      <p:ext uri="{BB962C8B-B14F-4D97-AF65-F5344CB8AC3E}">
        <p14:creationId xmlns:p14="http://schemas.microsoft.com/office/powerpoint/2010/main" val="30405844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104280"/>
          </a:xfrm>
        </p:spPr>
        <p:txBody>
          <a:bodyPr>
            <a:normAutofit/>
          </a:bodyPr>
          <a:lstStyle/>
          <a:p>
            <a:pPr marL="514350" indent="-514350">
              <a:buFont typeface="+mj-lt"/>
              <a:buAutoNum type="arabicPeriod" startAt="4"/>
            </a:pPr>
            <a:r>
              <a:rPr lang="en-US" sz="2800" dirty="0"/>
              <a:t>If we try to connect to </a:t>
            </a:r>
            <a:r>
              <a:rPr lang="en-US" sz="2800" dirty="0">
                <a:solidFill>
                  <a:srgbClr val="F7941D"/>
                </a:solidFill>
              </a:rPr>
              <a:t>pdb1</a:t>
            </a:r>
            <a:r>
              <a:rPr lang="en-US" sz="2800" dirty="0"/>
              <a:t> as the user </a:t>
            </a:r>
            <a:r>
              <a:rPr lang="en-US" sz="2800" dirty="0">
                <a:solidFill>
                  <a:srgbClr val="F7941D"/>
                </a:solidFill>
              </a:rPr>
              <a:t>c##john</a:t>
            </a:r>
            <a:r>
              <a:rPr lang="en-US" sz="2800" dirty="0"/>
              <a:t>, we will get the following error:</a:t>
            </a:r>
          </a:p>
          <a:p>
            <a:pPr marL="514350" indent="-514350">
              <a:buFont typeface="+mj-lt"/>
              <a:buAutoNum type="arabicPeriod" startAt="4"/>
            </a:pPr>
            <a:endParaRPr lang="en-US" sz="2400" dirty="0"/>
          </a:p>
          <a:p>
            <a:pPr marL="514350" indent="-514350">
              <a:buFont typeface="+mj-lt"/>
              <a:buAutoNum type="arabicPeriod" startAt="4"/>
            </a:pPr>
            <a:endParaRPr lang="en-US" sz="2400" dirty="0"/>
          </a:p>
          <a:p>
            <a:pPr marL="514350" indent="-514350">
              <a:buFont typeface="+mj-lt"/>
              <a:buAutoNum type="arabicPeriod" startAt="4"/>
            </a:pPr>
            <a:endParaRPr lang="en-US" sz="2400" dirty="0"/>
          </a:p>
          <a:p>
            <a:pPr marL="514350" indent="-514350">
              <a:buFont typeface="+mj-lt"/>
              <a:buAutoNum type="arabicPeriod" startAt="4"/>
            </a:pPr>
            <a:r>
              <a:rPr lang="en-US" sz="2400" dirty="0"/>
              <a:t>Even though </a:t>
            </a:r>
            <a:r>
              <a:rPr lang="en-US" sz="2400" dirty="0">
                <a:solidFill>
                  <a:srgbClr val="F7941D"/>
                </a:solidFill>
              </a:rPr>
              <a:t>c##john </a:t>
            </a:r>
            <a:r>
              <a:rPr lang="en-US" sz="2400" dirty="0"/>
              <a:t>had the </a:t>
            </a:r>
            <a:r>
              <a:rPr lang="en-US" sz="2400" dirty="0">
                <a:solidFill>
                  <a:srgbClr val="F7941D"/>
                </a:solidFill>
              </a:rPr>
              <a:t>create session </a:t>
            </a:r>
            <a:r>
              <a:rPr lang="en-US" sz="2400" dirty="0"/>
              <a:t>common privilege in </a:t>
            </a:r>
            <a:r>
              <a:rPr lang="en-US" sz="2400" dirty="0">
                <a:solidFill>
                  <a:srgbClr val="F7941D"/>
                </a:solidFill>
              </a:rPr>
              <a:t>cdb1</a:t>
            </a:r>
            <a:r>
              <a:rPr lang="en-US" sz="2400" dirty="0"/>
              <a:t>, he cannot connect to the migrated PDB.</a:t>
            </a:r>
          </a:p>
          <a:p>
            <a:r>
              <a:rPr lang="en-US" sz="2400" dirty="0"/>
              <a:t>So, we need to give the </a:t>
            </a:r>
            <a:r>
              <a:rPr lang="en-US" sz="2400" dirty="0">
                <a:solidFill>
                  <a:srgbClr val="F7941D"/>
                </a:solidFill>
              </a:rPr>
              <a:t>create session </a:t>
            </a:r>
            <a:r>
              <a:rPr lang="en-US" sz="2400" dirty="0"/>
              <a:t>privilege (either common or local) to the user </a:t>
            </a:r>
            <a:r>
              <a:rPr lang="en-US" sz="2400" dirty="0">
                <a:solidFill>
                  <a:srgbClr val="F7941D"/>
                </a:solidFill>
              </a:rPr>
              <a:t>c##john</a:t>
            </a:r>
            <a:r>
              <a:rPr lang="en-US" sz="2400" dirty="0"/>
              <a:t>, as follows:</a:t>
            </a:r>
          </a:p>
          <a:p>
            <a:pPr marL="514350" indent="-514350">
              <a:buFont typeface="+mj-lt"/>
              <a:buAutoNum type="arabicPeriod" startAt="4"/>
            </a:pPr>
            <a:endParaRPr lang="en-US" sz="2400" dirty="0"/>
          </a:p>
          <a:p>
            <a:pPr marL="514350" indent="-514350">
              <a:buFont typeface="+mj-lt"/>
              <a:buAutoNum type="arabicPeriod" startAt="4"/>
            </a:pPr>
            <a:endParaRPr lang="es-VE" sz="24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112</a:t>
            </a:fld>
            <a:endParaRPr lang="es-VE"/>
          </a:p>
        </p:txBody>
      </p:sp>
      <p:sp>
        <p:nvSpPr>
          <p:cNvPr id="5" name="Título 2"/>
          <p:cNvSpPr>
            <a:spLocks noGrp="1"/>
          </p:cNvSpPr>
          <p:nvPr>
            <p:ph type="title"/>
          </p:nvPr>
        </p:nvSpPr>
        <p:spPr>
          <a:xfrm>
            <a:off x="1522343" y="393801"/>
            <a:ext cx="10848977" cy="655430"/>
          </a:xfrm>
        </p:spPr>
        <p:txBody>
          <a:bodyPr/>
          <a:lstStyle/>
          <a:p>
            <a:r>
              <a:rPr lang="en-US" sz="2800" dirty="0"/>
              <a:t>Effects of plugging/unplugging operations on users, roles, and privileges</a:t>
            </a:r>
            <a:endParaRPr lang="es-VE" sz="2800" dirty="0"/>
          </a:p>
        </p:txBody>
      </p:sp>
      <p:sp>
        <p:nvSpPr>
          <p:cNvPr id="6" name="Rectángulo 5"/>
          <p:cNvSpPr/>
          <p:nvPr/>
        </p:nvSpPr>
        <p:spPr>
          <a:xfrm>
            <a:off x="807508" y="2357668"/>
            <a:ext cx="10563725" cy="110784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SQL&gt; conn c##john/oracle@pdb1</a:t>
            </a:r>
          </a:p>
          <a:p>
            <a:r>
              <a:rPr lang="en-US" sz="1600" b="1" dirty="0"/>
              <a:t>ERROR:</a:t>
            </a:r>
          </a:p>
          <a:p>
            <a:r>
              <a:rPr lang="en-US" sz="1600" b="1" dirty="0"/>
              <a:t>ORA-01045: user C##JOHN lacks CREATE SESSION privilege; logon denied</a:t>
            </a:r>
          </a:p>
          <a:p>
            <a:r>
              <a:rPr lang="en-US" sz="1600" b="1" dirty="0"/>
              <a:t>Warning: You are no longer connected to ORACLE.</a:t>
            </a:r>
          </a:p>
        </p:txBody>
      </p:sp>
      <p:sp>
        <p:nvSpPr>
          <p:cNvPr id="7" name="Rectángulo 6"/>
          <p:cNvSpPr/>
          <p:nvPr/>
        </p:nvSpPr>
        <p:spPr>
          <a:xfrm>
            <a:off x="814137" y="5502738"/>
            <a:ext cx="10563725" cy="56221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sys@CDB2&gt; grant create session to c##john container=all;</a:t>
            </a:r>
          </a:p>
          <a:p>
            <a:r>
              <a:rPr lang="en-US" sz="1600" b="1" dirty="0"/>
              <a:t>    Grant succeeded.</a:t>
            </a:r>
          </a:p>
        </p:txBody>
      </p:sp>
    </p:spTree>
    <p:extLst>
      <p:ext uri="{BB962C8B-B14F-4D97-AF65-F5344CB8AC3E}">
        <p14:creationId xmlns:p14="http://schemas.microsoft.com/office/powerpoint/2010/main" val="14129677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6"/>
            </a:pPr>
            <a:r>
              <a:rPr lang="en-US" dirty="0"/>
              <a:t>We grant a </a:t>
            </a:r>
            <a:r>
              <a:rPr lang="en-US" dirty="0">
                <a:solidFill>
                  <a:srgbClr val="F7941D"/>
                </a:solidFill>
              </a:rPr>
              <a:t>create synonym </a:t>
            </a:r>
            <a:r>
              <a:rPr lang="en-US" dirty="0"/>
              <a:t>local privilege to a user, </a:t>
            </a:r>
            <a:r>
              <a:rPr lang="en-US" dirty="0">
                <a:solidFill>
                  <a:srgbClr val="F7941D"/>
                </a:solidFill>
              </a:rPr>
              <a:t>c##john</a:t>
            </a:r>
            <a:r>
              <a:rPr lang="en-US" dirty="0"/>
              <a:t>. </a:t>
            </a:r>
          </a:p>
          <a:p>
            <a:pPr marL="514350" indent="-514350">
              <a:buFont typeface="+mj-lt"/>
              <a:buAutoNum type="arabicPeriod" startAt="6"/>
            </a:pPr>
            <a:endParaRPr lang="en-US" dirty="0"/>
          </a:p>
          <a:p>
            <a:r>
              <a:rPr lang="en-US" dirty="0"/>
              <a:t>Let's try this privilege on the migrated </a:t>
            </a:r>
            <a:r>
              <a:rPr lang="en-US" dirty="0">
                <a:solidFill>
                  <a:srgbClr val="F7941D"/>
                </a:solidFill>
              </a:rPr>
              <a:t>pdb2</a:t>
            </a:r>
            <a:r>
              <a:rPr lang="en-US" dirty="0"/>
              <a:t>:</a:t>
            </a:r>
          </a:p>
          <a:p>
            <a:endParaRPr lang="en-US" dirty="0"/>
          </a:p>
          <a:p>
            <a:endParaRPr lang="en-US" dirty="0"/>
          </a:p>
          <a:p>
            <a:r>
              <a:rPr lang="en-US" dirty="0"/>
              <a:t>This proves that local privileges are always migrated.</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113</a:t>
            </a:fld>
            <a:endParaRPr lang="es-VE"/>
          </a:p>
        </p:txBody>
      </p:sp>
      <p:sp>
        <p:nvSpPr>
          <p:cNvPr id="5" name="Título 2"/>
          <p:cNvSpPr>
            <a:spLocks noGrp="1"/>
          </p:cNvSpPr>
          <p:nvPr>
            <p:ph type="title"/>
          </p:nvPr>
        </p:nvSpPr>
        <p:spPr>
          <a:xfrm>
            <a:off x="1522343" y="393801"/>
            <a:ext cx="10848977" cy="655430"/>
          </a:xfrm>
        </p:spPr>
        <p:txBody>
          <a:bodyPr/>
          <a:lstStyle/>
          <a:p>
            <a:r>
              <a:rPr lang="en-US" sz="2800" dirty="0"/>
              <a:t>Effects of plugging/unplugging operations on users, roles, and privileges</a:t>
            </a:r>
            <a:endParaRPr lang="es-VE" sz="2800" dirty="0"/>
          </a:p>
        </p:txBody>
      </p:sp>
      <p:sp>
        <p:nvSpPr>
          <p:cNvPr id="6" name="Rectángulo 5"/>
          <p:cNvSpPr/>
          <p:nvPr/>
        </p:nvSpPr>
        <p:spPr>
          <a:xfrm>
            <a:off x="807509" y="3780430"/>
            <a:ext cx="10563725" cy="71233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c##john@PDB1&gt; create synonym </a:t>
            </a:r>
            <a:r>
              <a:rPr lang="en-US" b="1" dirty="0" err="1"/>
              <a:t>emp</a:t>
            </a:r>
            <a:r>
              <a:rPr lang="en-US" b="1" dirty="0"/>
              <a:t> for </a:t>
            </a:r>
            <a:r>
              <a:rPr lang="en-US" b="1" dirty="0" err="1"/>
              <a:t>hr.employees</a:t>
            </a:r>
            <a:r>
              <a:rPr lang="en-US" b="1" dirty="0"/>
              <a:t>;</a:t>
            </a:r>
          </a:p>
          <a:p>
            <a:r>
              <a:rPr lang="en-US" b="1" dirty="0"/>
              <a:t>Synonym created.</a:t>
            </a:r>
          </a:p>
        </p:txBody>
      </p:sp>
    </p:spTree>
    <p:extLst>
      <p:ext uri="{BB962C8B-B14F-4D97-AF65-F5344CB8AC3E}">
        <p14:creationId xmlns:p14="http://schemas.microsoft.com/office/powerpoint/2010/main" val="649367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3600" i="1" dirty="0"/>
              <a:t>19c Security New Features</a:t>
            </a:r>
          </a:p>
        </p:txBody>
      </p:sp>
    </p:spTree>
    <p:extLst>
      <p:ext uri="{BB962C8B-B14F-4D97-AF65-F5344CB8AC3E}">
        <p14:creationId xmlns:p14="http://schemas.microsoft.com/office/powerpoint/2010/main" val="13627753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New ALTER SYSTEM Clause FLUSH PASSWORDFILE_METADATA_CACHE</a:t>
            </a:r>
          </a:p>
          <a:p>
            <a:r>
              <a:rPr lang="en-US" dirty="0"/>
              <a:t>Transparent Online Conversion Support for Auto-Renaming in Non-Oracle-Managed Files Mode</a:t>
            </a:r>
          </a:p>
          <a:p>
            <a:r>
              <a:rPr lang="en-US" dirty="0"/>
              <a:t>Support for Additional Algorithms for Offline Tablespace Encryption</a:t>
            </a:r>
          </a:p>
          <a:p>
            <a:r>
              <a:rPr lang="en-US" dirty="0"/>
              <a:t>Key Management of Encrypted Oracle-Managed Tablespaces in Transparent Data Encryption</a:t>
            </a:r>
          </a:p>
          <a:p>
            <a:endParaRPr lang="en-US" b="1"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115</a:t>
            </a:fld>
            <a:endParaRPr lang="es-VE" dirty="0"/>
          </a:p>
        </p:txBody>
      </p:sp>
    </p:spTree>
    <p:extLst>
      <p:ext uri="{BB962C8B-B14F-4D97-AF65-F5344CB8AC3E}">
        <p14:creationId xmlns:p14="http://schemas.microsoft.com/office/powerpoint/2010/main" val="19287912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Support for Host Name-Based Partial DN Matching for Host Certificates</a:t>
            </a:r>
            <a:endParaRPr lang="en-US" dirty="0"/>
          </a:p>
          <a:p>
            <a:r>
              <a:rPr lang="en-US" b="1" dirty="0"/>
              <a:t>New PDB_GUID Audit Record Field for SYSLOG and the Windows Event Viewer</a:t>
            </a:r>
            <a:endParaRPr lang="en-US" dirty="0"/>
          </a:p>
          <a:p>
            <a:r>
              <a:rPr lang="en-US" b="1" dirty="0"/>
              <a:t>New EVENT_TIMESTAMP_UTC Column in the UNIFIED_AUDIT_TRAIL View</a:t>
            </a:r>
            <a:endParaRPr lang="en-US" dirty="0"/>
          </a:p>
          <a:p>
            <a:r>
              <a:rPr lang="en-US" b="1" dirty="0"/>
              <a:t>Passwords Removed from Oracle Database Accounts</a:t>
            </a:r>
            <a:endParaRPr lang="en-US" dirty="0"/>
          </a:p>
          <a:p>
            <a:r>
              <a:rPr lang="en-US" b="1" dirty="0"/>
              <a:t>Signature-Based Security for LOB Locators</a:t>
            </a:r>
            <a:endParaRPr lang="en-US" dirty="0"/>
          </a:p>
          <a:p>
            <a:endParaRPr lang="en-US" b="1"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116</a:t>
            </a:fld>
            <a:endParaRPr lang="es-VE" dirty="0"/>
          </a:p>
        </p:txBody>
      </p:sp>
    </p:spTree>
    <p:extLst>
      <p:ext uri="{BB962C8B-B14F-4D97-AF65-F5344CB8AC3E}">
        <p14:creationId xmlns:p14="http://schemas.microsoft.com/office/powerpoint/2010/main" val="14940606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Unified Auditing Top-Level Statements</a:t>
            </a:r>
            <a:endParaRPr lang="en-US" dirty="0"/>
          </a:p>
          <a:p>
            <a:r>
              <a:rPr lang="en-US" b="1" dirty="0"/>
              <a:t>Privilege Analysis Now Available in Oracle Database Enterprise Edition</a:t>
            </a:r>
            <a:endParaRPr lang="en-US" dirty="0"/>
          </a:p>
          <a:p>
            <a:r>
              <a:rPr lang="en-US" b="1" dirty="0"/>
              <a:t>Support for Oracle Native Encryption and SSL Authentication for Different Users Concurrently</a:t>
            </a:r>
            <a:endParaRPr lang="en-US" dirty="0"/>
          </a:p>
          <a:p>
            <a:r>
              <a:rPr lang="en-US" b="1" dirty="0"/>
              <a:t>Ability to Grant or Revoke Administrative Privileges to and from Schema-Only Accounts</a:t>
            </a:r>
            <a:endParaRPr lang="en-US"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117</a:t>
            </a:fld>
            <a:endParaRPr lang="es-VE" dirty="0"/>
          </a:p>
        </p:txBody>
      </p:sp>
    </p:spTree>
    <p:extLst>
      <p:ext uri="{BB962C8B-B14F-4D97-AF65-F5344CB8AC3E}">
        <p14:creationId xmlns:p14="http://schemas.microsoft.com/office/powerpoint/2010/main" val="3813369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Automatic Support for Both SASL and Non-SASL Active Directory Connections</a:t>
            </a:r>
            <a:endParaRPr lang="en-US" dirty="0"/>
          </a:p>
          <a:p>
            <a:r>
              <a:rPr lang="en-US" b="1" dirty="0"/>
              <a:t>Database Vault Operations Control for Infrastructure Database Administrators</a:t>
            </a:r>
            <a:endParaRPr lang="en-US" dirty="0"/>
          </a:p>
          <a:p>
            <a:r>
              <a:rPr lang="en-US" b="1" dirty="0"/>
              <a:t>Database Vault Command Rule Support for Unified Audit Policies</a:t>
            </a:r>
            <a:endParaRPr lang="en-US" dirty="0"/>
          </a:p>
          <a:p>
            <a:endParaRPr lang="en-US" b="1"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118</a:t>
            </a:fld>
            <a:endParaRPr lang="es-VE" dirty="0"/>
          </a:p>
        </p:txBody>
      </p:sp>
    </p:spTree>
    <p:extLst>
      <p:ext uri="{BB962C8B-B14F-4D97-AF65-F5344CB8AC3E}">
        <p14:creationId xmlns:p14="http://schemas.microsoft.com/office/powerpoint/2010/main" val="15191198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ALTER SYSTEM Clause FLUSH PASSWORDFILE_METADATA_CACHE</a:t>
            </a:r>
          </a:p>
          <a:p>
            <a:pPr lvl="1"/>
            <a:r>
              <a:rPr lang="en-US" dirty="0"/>
              <a:t>Refreshes the metadata cache with the latest details of the database password file. </a:t>
            </a:r>
          </a:p>
          <a:p>
            <a:pPr lvl="1"/>
            <a:r>
              <a:rPr lang="en-US" dirty="0"/>
              <a:t>V$PASSWORDFILE_INFO contains the latest details of the database password file.</a:t>
            </a:r>
          </a:p>
          <a:p>
            <a:pPr lvl="1"/>
            <a:r>
              <a:rPr lang="en-US" dirty="0"/>
              <a:t>Useful when the database password file name or location is changed, and the metadata cache needs to be refreshed with the details of the updated database password file.</a:t>
            </a:r>
          </a:p>
          <a:p>
            <a:pPr lvl="1"/>
            <a:endParaRPr lang="en-US" dirty="0"/>
          </a:p>
          <a:p>
            <a:endParaRPr lang="en-US" b="1"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119</a:t>
            </a:fld>
            <a:endParaRPr lang="es-VE" dirty="0"/>
          </a:p>
        </p:txBody>
      </p:sp>
    </p:spTree>
    <p:extLst>
      <p:ext uri="{BB962C8B-B14F-4D97-AF65-F5344CB8AC3E}">
        <p14:creationId xmlns:p14="http://schemas.microsoft.com/office/powerpoint/2010/main" val="950318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10878A-D275-446C-AA3D-0109BC340515}"/>
              </a:ext>
            </a:extLst>
          </p:cNvPr>
          <p:cNvSpPr>
            <a:spLocks noGrp="1"/>
          </p:cNvSpPr>
          <p:nvPr>
            <p:ph idx="1"/>
          </p:nvPr>
        </p:nvSpPr>
        <p:spPr/>
        <p:txBody>
          <a:bodyPr/>
          <a:lstStyle/>
          <a:p>
            <a:r>
              <a:rPr lang="en-US" dirty="0"/>
              <a:t>Permitting only certain users to access, process, or alter data</a:t>
            </a:r>
          </a:p>
          <a:p>
            <a:endParaRPr lang="en-US" dirty="0"/>
          </a:p>
          <a:p>
            <a:r>
              <a:rPr lang="en-US" dirty="0"/>
              <a:t>Applying varying limitations on users' access or actions. The limitations placed on (or removed from) users can apply to objects, such as schemas, tables, or rows; or to resources, such as time (CPU, connect, or idle times).</a:t>
            </a:r>
          </a:p>
        </p:txBody>
      </p:sp>
      <p:sp>
        <p:nvSpPr>
          <p:cNvPr id="3" name="Title 2">
            <a:extLst>
              <a:ext uri="{FF2B5EF4-FFF2-40B4-BE49-F238E27FC236}">
                <a16:creationId xmlns:a16="http://schemas.microsoft.com/office/drawing/2014/main" id="{CD6E5C99-846F-4491-BE80-83194E1E0263}"/>
              </a:ext>
            </a:extLst>
          </p:cNvPr>
          <p:cNvSpPr>
            <a:spLocks noGrp="1"/>
          </p:cNvSpPr>
          <p:nvPr>
            <p:ph type="title"/>
          </p:nvPr>
        </p:nvSpPr>
        <p:spPr/>
        <p:txBody>
          <a:bodyPr/>
          <a:lstStyle/>
          <a:p>
            <a:r>
              <a:rPr lang="en-US" dirty="0"/>
              <a:t>Authorization</a:t>
            </a:r>
          </a:p>
        </p:txBody>
      </p:sp>
      <p:sp>
        <p:nvSpPr>
          <p:cNvPr id="4" name="Slide Number Placeholder 3">
            <a:extLst>
              <a:ext uri="{FF2B5EF4-FFF2-40B4-BE49-F238E27FC236}">
                <a16:creationId xmlns:a16="http://schemas.microsoft.com/office/drawing/2014/main" id="{637F5C54-D3C4-4267-A8E1-08E2EA9DA1DA}"/>
              </a:ext>
            </a:extLst>
          </p:cNvPr>
          <p:cNvSpPr>
            <a:spLocks noGrp="1"/>
          </p:cNvSpPr>
          <p:nvPr>
            <p:ph type="sldNum" sz="quarter" idx="12"/>
          </p:nvPr>
        </p:nvSpPr>
        <p:spPr/>
        <p:txBody>
          <a:bodyPr/>
          <a:lstStyle/>
          <a:p>
            <a:fld id="{5C6DB8CB-8B72-460F-B4E4-6A15EEC341A1}" type="slidenum">
              <a:rPr lang="es-VE" smtClean="0"/>
              <a:pPr/>
              <a:t>12</a:t>
            </a:fld>
            <a:endParaRPr lang="es-VE" dirty="0"/>
          </a:p>
        </p:txBody>
      </p:sp>
    </p:spTree>
    <p:extLst>
      <p:ext uri="{BB962C8B-B14F-4D97-AF65-F5344CB8AC3E}">
        <p14:creationId xmlns:p14="http://schemas.microsoft.com/office/powerpoint/2010/main" val="18579027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Transparent Online Conversion Support for Auto-Renaming in Non-Oracle-Managed Files Mode</a:t>
            </a:r>
          </a:p>
          <a:p>
            <a:pPr lvl="1"/>
            <a:r>
              <a:rPr lang="en-US" dirty="0"/>
              <a:t>Transparent Data Encryption online conversion in non-Oracle-managed files mode, you are no longer forced to include the FILE_NAME_CONVERT clause in the ADMINISTER KEY MANAGEMENT SQL statement. The file name retains its original name.</a:t>
            </a:r>
          </a:p>
          <a:p>
            <a:endParaRPr lang="en-US" b="1"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120</a:t>
            </a:fld>
            <a:endParaRPr lang="es-VE" dirty="0"/>
          </a:p>
        </p:txBody>
      </p:sp>
    </p:spTree>
    <p:extLst>
      <p:ext uri="{BB962C8B-B14F-4D97-AF65-F5344CB8AC3E}">
        <p14:creationId xmlns:p14="http://schemas.microsoft.com/office/powerpoint/2010/main" val="7073646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Support for Additional Algorithms for Offline </a:t>
            </a:r>
            <a:r>
              <a:rPr lang="en-US" dirty="0" err="1"/>
              <a:t>Tablespace</a:t>
            </a:r>
            <a:r>
              <a:rPr lang="en-US" dirty="0"/>
              <a:t> Encryption</a:t>
            </a:r>
          </a:p>
          <a:p>
            <a:pPr lvl="1"/>
            <a:r>
              <a:rPr lang="en-US" dirty="0"/>
              <a:t>Adds support for the AES192 and AES256 encryption algorithms, as well as for the ARIA, GOST, and 3DES encryption algorithms for offline </a:t>
            </a:r>
            <a:r>
              <a:rPr lang="en-US" dirty="0" err="1"/>
              <a:t>tablespace</a:t>
            </a:r>
            <a:r>
              <a:rPr lang="en-US" dirty="0"/>
              <a:t> encryption.</a:t>
            </a:r>
            <a:br>
              <a:rPr lang="en-US" dirty="0"/>
            </a:br>
            <a:endParaRPr lang="en-US" b="1"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121</a:t>
            </a:fld>
            <a:endParaRPr lang="es-VE" dirty="0"/>
          </a:p>
        </p:txBody>
      </p:sp>
    </p:spTree>
    <p:extLst>
      <p:ext uri="{BB962C8B-B14F-4D97-AF65-F5344CB8AC3E}">
        <p14:creationId xmlns:p14="http://schemas.microsoft.com/office/powerpoint/2010/main" val="20528650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Key Management of Encrypted Oracle-Managed </a:t>
            </a:r>
            <a:r>
              <a:rPr lang="en-US" dirty="0" err="1"/>
              <a:t>Tablespaces</a:t>
            </a:r>
            <a:r>
              <a:rPr lang="en-US" dirty="0"/>
              <a:t> in Transparent Data Encryption</a:t>
            </a:r>
          </a:p>
          <a:p>
            <a:pPr lvl="1"/>
            <a:r>
              <a:rPr lang="en-US" dirty="0"/>
              <a:t>A closed Transparent Data Encryption (TDE) encryption </a:t>
            </a:r>
            <a:r>
              <a:rPr lang="en-US" dirty="0" err="1"/>
              <a:t>keystore</a:t>
            </a:r>
            <a:r>
              <a:rPr lang="en-US" dirty="0"/>
              <a:t> has no impact on internal operations to Oracle-managed </a:t>
            </a:r>
            <a:r>
              <a:rPr lang="en-US" dirty="0" err="1"/>
              <a:t>tablespaces</a:t>
            </a:r>
            <a:r>
              <a:rPr lang="en-US" dirty="0"/>
              <a:t>.</a:t>
            </a:r>
          </a:p>
          <a:p>
            <a:pPr lvl="1"/>
            <a:r>
              <a:rPr lang="en-US" dirty="0"/>
              <a:t>Internal processes can access a </a:t>
            </a:r>
            <a:r>
              <a:rPr lang="en-US" dirty="0" err="1"/>
              <a:t>keystore</a:t>
            </a:r>
            <a:r>
              <a:rPr lang="en-US" dirty="0"/>
              <a:t> when the </a:t>
            </a:r>
            <a:r>
              <a:rPr lang="en-US" dirty="0" err="1"/>
              <a:t>keystore</a:t>
            </a:r>
            <a:r>
              <a:rPr lang="en-US" dirty="0"/>
              <a:t> is closed, which allows the internal process to continue and successfully</a:t>
            </a:r>
          </a:p>
          <a:p>
            <a:pPr lvl="1"/>
            <a:r>
              <a:rPr lang="en-US" dirty="0"/>
              <a:t>Closing the TDE </a:t>
            </a:r>
            <a:r>
              <a:rPr lang="en-US" dirty="0" err="1"/>
              <a:t>keystore</a:t>
            </a:r>
            <a:r>
              <a:rPr lang="en-US" dirty="0"/>
              <a:t> has no effect on queries of an encrypted SYSTEM, SYSAUX, TEMP, and UNDO </a:t>
            </a:r>
            <a:r>
              <a:rPr lang="en-US" dirty="0" err="1"/>
              <a:t>tablespace</a:t>
            </a:r>
            <a:endParaRPr lang="en-US" dirty="0"/>
          </a:p>
          <a:p>
            <a:pPr lvl="1"/>
            <a:r>
              <a:rPr lang="en-US" dirty="0"/>
              <a:t>User initiated operations such as decrypt on any encrypted Oracle-managed </a:t>
            </a:r>
            <a:r>
              <a:rPr lang="en-US" dirty="0" err="1"/>
              <a:t>tablespace</a:t>
            </a:r>
            <a:r>
              <a:rPr lang="en-US" dirty="0"/>
              <a:t> still require the TDE </a:t>
            </a:r>
            <a:r>
              <a:rPr lang="en-US" dirty="0" err="1"/>
              <a:t>keystore</a:t>
            </a:r>
            <a:r>
              <a:rPr lang="en-US" dirty="0"/>
              <a:t> to be in the OPEN state.</a:t>
            </a:r>
            <a:br>
              <a:rPr lang="en-US" dirty="0"/>
            </a:br>
            <a:endParaRPr lang="en-US" b="1"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122</a:t>
            </a:fld>
            <a:endParaRPr lang="es-VE" dirty="0"/>
          </a:p>
        </p:txBody>
      </p:sp>
    </p:spTree>
    <p:extLst>
      <p:ext uri="{BB962C8B-B14F-4D97-AF65-F5344CB8AC3E}">
        <p14:creationId xmlns:p14="http://schemas.microsoft.com/office/powerpoint/2010/main" val="3143433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Support for Host Name-Based Partial DN Matching for Host Certificates</a:t>
            </a:r>
            <a:endParaRPr lang="en-US" dirty="0"/>
          </a:p>
          <a:p>
            <a:pPr lvl="1"/>
            <a:r>
              <a:rPr lang="en-US" dirty="0"/>
              <a:t>New support for partial distinguished name (DN) matching that adds the ability for the client to further verify the server certificate.</a:t>
            </a:r>
          </a:p>
          <a:p>
            <a:pPr lvl="1"/>
            <a:r>
              <a:rPr lang="en-US" dirty="0"/>
              <a:t>The client supports both full and partial DN matching. If the server DN matching is enabled, then partial DN matching is the default.</a:t>
            </a:r>
          </a:p>
          <a:p>
            <a:pPr lvl="1"/>
            <a:r>
              <a:rPr lang="en-US" dirty="0"/>
              <a:t>Partial and full DN matching for certificate verification enables more flexibility based on how the certificates were created</a:t>
            </a:r>
          </a:p>
          <a:p>
            <a:pPr lvl="1"/>
            <a:endParaRPr lang="en-US" b="1"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123</a:t>
            </a:fld>
            <a:endParaRPr lang="es-VE" dirty="0"/>
          </a:p>
        </p:txBody>
      </p:sp>
    </p:spTree>
    <p:extLst>
      <p:ext uri="{BB962C8B-B14F-4D97-AF65-F5344CB8AC3E}">
        <p14:creationId xmlns:p14="http://schemas.microsoft.com/office/powerpoint/2010/main" val="2691232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New PDB_GUID Audit Record Field for SYSLOG and the Windows Event Viewer</a:t>
            </a:r>
          </a:p>
          <a:p>
            <a:pPr lvl="1"/>
            <a:r>
              <a:rPr lang="en-US" dirty="0"/>
              <a:t>The audit record fields for SYSLOG and the Windows Event Viewer now include a new field, PDB_GUID</a:t>
            </a:r>
          </a:p>
          <a:p>
            <a:pPr lvl="1"/>
            <a:r>
              <a:rPr lang="en-US" dirty="0"/>
              <a:t>In a multitenant container database (CDB) deployment, the pluggable database that generated a unified audit trail record must be identified in the audit trail. The new field captures this information starting with this release. The data type is VARCHAR2</a:t>
            </a:r>
          </a:p>
          <a:p>
            <a:pPr lvl="1"/>
            <a:endParaRPr lang="en-US"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124</a:t>
            </a:fld>
            <a:endParaRPr lang="es-VE" dirty="0"/>
          </a:p>
        </p:txBody>
      </p:sp>
    </p:spTree>
    <p:extLst>
      <p:ext uri="{BB962C8B-B14F-4D97-AF65-F5344CB8AC3E}">
        <p14:creationId xmlns:p14="http://schemas.microsoft.com/office/powerpoint/2010/main" val="4029252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endParaRPr lang="en-US" dirty="0"/>
          </a:p>
          <a:p>
            <a:r>
              <a:rPr lang="en-US" b="1" dirty="0"/>
              <a:t>New EVENT_TIMESTAMP_UTC Column in the UNIFIED_AUDIT_TRAIL View</a:t>
            </a:r>
            <a:endParaRPr lang="en-US" dirty="0"/>
          </a:p>
          <a:p>
            <a:pPr lvl="1"/>
            <a:r>
              <a:rPr lang="en-US" dirty="0"/>
              <a:t>The new EVENT_TIMESTAMP_UTC column appears in the UNIFIED_AUDIT_TRAIL view.</a:t>
            </a:r>
          </a:p>
          <a:p>
            <a:pPr lvl="1"/>
            <a:r>
              <a:rPr lang="en-US" dirty="0"/>
              <a:t>The EVENT_TIMESTAMP_UTC column helps partition pruning, improving the read performance of the UNIFIED_AUDIT_TRAIL view.</a:t>
            </a:r>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125</a:t>
            </a:fld>
            <a:endParaRPr lang="es-VE" dirty="0"/>
          </a:p>
        </p:txBody>
      </p:sp>
    </p:spTree>
    <p:extLst>
      <p:ext uri="{BB962C8B-B14F-4D97-AF65-F5344CB8AC3E}">
        <p14:creationId xmlns:p14="http://schemas.microsoft.com/office/powerpoint/2010/main" val="6246651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Passwords Removed from Oracle Database Accounts</a:t>
            </a:r>
          </a:p>
          <a:p>
            <a:pPr lvl="1"/>
            <a:r>
              <a:rPr lang="en-US" dirty="0"/>
              <a:t>Oracle Database supplied schema-only accounts now have their passwords removed to prevent users from authenticating to these accounts.</a:t>
            </a:r>
          </a:p>
          <a:p>
            <a:pPr lvl="1"/>
            <a:r>
              <a:rPr lang="en-US" dirty="0"/>
              <a:t>This enhancement does not affect the sample schemas</a:t>
            </a:r>
          </a:p>
          <a:p>
            <a:pPr lvl="1"/>
            <a:r>
              <a:rPr lang="en-US" dirty="0"/>
              <a:t>Administrators can still assign passwords to the default schema-only accounts.</a:t>
            </a:r>
          </a:p>
          <a:p>
            <a:pPr lvl="1"/>
            <a:r>
              <a:rPr lang="en-US" dirty="0"/>
              <a:t>The benefit of this feature is that administrators no longer have to periodically rotate the passwords for these Oracle Database provided schemas</a:t>
            </a:r>
          </a:p>
          <a:p>
            <a:pPr lvl="1"/>
            <a:endParaRPr lang="en-US" dirty="0"/>
          </a:p>
          <a:p>
            <a:pPr lvl="1"/>
            <a:endParaRPr lang="en-US"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126</a:t>
            </a:fld>
            <a:endParaRPr lang="es-VE" dirty="0"/>
          </a:p>
        </p:txBody>
      </p:sp>
    </p:spTree>
    <p:extLst>
      <p:ext uri="{BB962C8B-B14F-4D97-AF65-F5344CB8AC3E}">
        <p14:creationId xmlns:p14="http://schemas.microsoft.com/office/powerpoint/2010/main" val="14576333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Signature-Based Security for LOB Locators</a:t>
            </a:r>
            <a:endParaRPr lang="en-US" dirty="0"/>
          </a:p>
          <a:p>
            <a:pPr lvl="1"/>
            <a:r>
              <a:rPr lang="en-US" dirty="0"/>
              <a:t>Configure signature-based security for large object (LOB) locators.</a:t>
            </a:r>
          </a:p>
          <a:p>
            <a:pPr lvl="1"/>
            <a:r>
              <a:rPr lang="en-US" dirty="0"/>
              <a:t>LOB signature keys are in both multitenant pluggable databases (PDBs) or in standalone, non-multitenant databases. You can enable the encryption of the LOB signature key credentials by executing the ALTER DATABASE DICTIONARY ENCRYPT CREDENTIALS SQL statement</a:t>
            </a:r>
          </a:p>
          <a:p>
            <a:pPr lvl="1"/>
            <a:endParaRPr lang="en-US" dirty="0"/>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127</a:t>
            </a:fld>
            <a:endParaRPr lang="es-VE" dirty="0"/>
          </a:p>
        </p:txBody>
      </p:sp>
    </p:spTree>
    <p:extLst>
      <p:ext uri="{BB962C8B-B14F-4D97-AF65-F5344CB8AC3E}">
        <p14:creationId xmlns:p14="http://schemas.microsoft.com/office/powerpoint/2010/main" val="4550963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Unified Auditing Top-Level Statements</a:t>
            </a:r>
            <a:endParaRPr lang="en-US" dirty="0"/>
          </a:p>
          <a:p>
            <a:pPr lvl="1"/>
            <a:r>
              <a:rPr lang="en-US" dirty="0"/>
              <a:t>Unified auditing top-level feature enables auditing top-level user (direct user) activities in the</a:t>
            </a:r>
          </a:p>
          <a:p>
            <a:pPr lvl="1"/>
            <a:r>
              <a:rPr lang="en-US" dirty="0"/>
              <a:t>Use this feature to audit only the events generated by top-level users, without the overhead of creating audit records for indirect SQL statements</a:t>
            </a:r>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128</a:t>
            </a:fld>
            <a:endParaRPr lang="es-VE" dirty="0"/>
          </a:p>
        </p:txBody>
      </p:sp>
    </p:spTree>
    <p:extLst>
      <p:ext uri="{BB962C8B-B14F-4D97-AF65-F5344CB8AC3E}">
        <p14:creationId xmlns:p14="http://schemas.microsoft.com/office/powerpoint/2010/main" val="11836696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Privilege Analysis Now Available in Oracle Database Enterprise Edition</a:t>
            </a:r>
          </a:p>
          <a:p>
            <a:r>
              <a:rPr lang="en-US" b="1" dirty="0"/>
              <a:t>Support for Oracle Native Encryption and SSL Authentication for Different Users Concurrently</a:t>
            </a:r>
            <a:endParaRPr lang="en-US" dirty="0"/>
          </a:p>
          <a:p>
            <a:pPr lvl="1"/>
            <a:r>
              <a:rPr lang="en-US" dirty="0"/>
              <a:t>You can set the new SQLNET.IGNORE_ANO_ENCRYPTION_FOR_TCPS parameter to TRUE. This setting ignores the SQLNET.ENCRYPTION_CLIENT or SQLNET.ENCRYPTION_SERVER when a TCPS client is used and either of these two parameters are set to REQUIRED.</a:t>
            </a:r>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129</a:t>
            </a:fld>
            <a:endParaRPr lang="es-VE" dirty="0"/>
          </a:p>
        </p:txBody>
      </p:sp>
    </p:spTree>
    <p:extLst>
      <p:ext uri="{BB962C8B-B14F-4D97-AF65-F5344CB8AC3E}">
        <p14:creationId xmlns:p14="http://schemas.microsoft.com/office/powerpoint/2010/main" val="1857417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CD9B38-1B15-47D2-8EF0-819C73EDD249}"/>
              </a:ext>
            </a:extLst>
          </p:cNvPr>
          <p:cNvSpPr>
            <a:spLocks noGrp="1"/>
          </p:cNvSpPr>
          <p:nvPr>
            <p:ph idx="1"/>
          </p:nvPr>
        </p:nvSpPr>
        <p:spPr/>
        <p:txBody>
          <a:bodyPr/>
          <a:lstStyle/>
          <a:p>
            <a:r>
              <a:rPr lang="en-US" dirty="0"/>
              <a:t>Types of System Resources and Limits</a:t>
            </a:r>
          </a:p>
          <a:p>
            <a:endParaRPr lang="en-US" dirty="0"/>
          </a:p>
          <a:p>
            <a:r>
              <a:rPr lang="en-US" dirty="0"/>
              <a:t>Profiles</a:t>
            </a:r>
          </a:p>
        </p:txBody>
      </p:sp>
      <p:sp>
        <p:nvSpPr>
          <p:cNvPr id="3" name="Title 2">
            <a:extLst>
              <a:ext uri="{FF2B5EF4-FFF2-40B4-BE49-F238E27FC236}">
                <a16:creationId xmlns:a16="http://schemas.microsoft.com/office/drawing/2014/main" id="{9F11CE0C-282B-4499-AF99-E8863A89B6D6}"/>
              </a:ext>
            </a:extLst>
          </p:cNvPr>
          <p:cNvSpPr>
            <a:spLocks noGrp="1"/>
          </p:cNvSpPr>
          <p:nvPr>
            <p:ph type="title"/>
          </p:nvPr>
        </p:nvSpPr>
        <p:spPr/>
        <p:txBody>
          <a:bodyPr/>
          <a:lstStyle/>
          <a:p>
            <a:r>
              <a:rPr lang="en-US" dirty="0"/>
              <a:t>User Resource Limits and Profiles</a:t>
            </a:r>
          </a:p>
        </p:txBody>
      </p:sp>
      <p:sp>
        <p:nvSpPr>
          <p:cNvPr id="4" name="Slide Number Placeholder 3">
            <a:extLst>
              <a:ext uri="{FF2B5EF4-FFF2-40B4-BE49-F238E27FC236}">
                <a16:creationId xmlns:a16="http://schemas.microsoft.com/office/drawing/2014/main" id="{BA7DBDDB-2108-4DBA-82B7-C3AAD1CEDDD0}"/>
              </a:ext>
            </a:extLst>
          </p:cNvPr>
          <p:cNvSpPr>
            <a:spLocks noGrp="1"/>
          </p:cNvSpPr>
          <p:nvPr>
            <p:ph type="sldNum" sz="quarter" idx="12"/>
          </p:nvPr>
        </p:nvSpPr>
        <p:spPr/>
        <p:txBody>
          <a:bodyPr/>
          <a:lstStyle/>
          <a:p>
            <a:fld id="{5C6DB8CB-8B72-460F-B4E4-6A15EEC341A1}" type="slidenum">
              <a:rPr lang="es-VE" smtClean="0"/>
              <a:pPr/>
              <a:t>13</a:t>
            </a:fld>
            <a:endParaRPr lang="es-VE" dirty="0"/>
          </a:p>
        </p:txBody>
      </p:sp>
    </p:spTree>
    <p:extLst>
      <p:ext uri="{BB962C8B-B14F-4D97-AF65-F5344CB8AC3E}">
        <p14:creationId xmlns:p14="http://schemas.microsoft.com/office/powerpoint/2010/main" val="24820754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Ability to Grant or Revoke Administrative Privileges to and from Schema-Only Accounts</a:t>
            </a:r>
          </a:p>
          <a:p>
            <a:pPr lvl="1"/>
            <a:r>
              <a:rPr lang="en-US" dirty="0"/>
              <a:t>Grant administrative privileges, such as SYSOPER and SYSBACKUP, to schema-only accounts.</a:t>
            </a:r>
          </a:p>
          <a:p>
            <a:r>
              <a:rPr lang="en-US" b="1" dirty="0"/>
              <a:t>Automatic Support for Both SASL and Non-SASL Active Directory Connections</a:t>
            </a:r>
            <a:endParaRPr lang="en-US" dirty="0"/>
          </a:p>
          <a:p>
            <a:pPr lvl="1"/>
            <a:r>
              <a:rPr lang="en-US" dirty="0"/>
              <a:t>Support is available for both Simple Authentication and Security Layer (SASL) and Transport Layer Security (TLS) binds for Microsoft Active Directory connections.</a:t>
            </a:r>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130</a:t>
            </a:fld>
            <a:endParaRPr lang="es-VE" dirty="0"/>
          </a:p>
        </p:txBody>
      </p:sp>
    </p:spTree>
    <p:extLst>
      <p:ext uri="{BB962C8B-B14F-4D97-AF65-F5344CB8AC3E}">
        <p14:creationId xmlns:p14="http://schemas.microsoft.com/office/powerpoint/2010/main" val="11459923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Database Vault Operations Control for Infrastructure Database Administrators</a:t>
            </a:r>
          </a:p>
          <a:p>
            <a:pPr lvl="1"/>
            <a:r>
              <a:rPr lang="en-US" dirty="0"/>
              <a:t>You can now use Oracle Database Vault to block common users (infrastructure database administrators, for example) from accessing local data in pluggable databases (PDBs).</a:t>
            </a:r>
          </a:p>
          <a:p>
            <a:r>
              <a:rPr lang="en-US" b="1" dirty="0"/>
              <a:t>Database Vault Command Rule Support for Unified Audit Policies</a:t>
            </a:r>
            <a:endParaRPr lang="en-US" dirty="0"/>
          </a:p>
          <a:p>
            <a:pPr lvl="1"/>
            <a:r>
              <a:rPr lang="en-US" dirty="0"/>
              <a:t>Oracle Database Vault command rules for unified audit policies.</a:t>
            </a:r>
          </a:p>
        </p:txBody>
      </p:sp>
      <p:sp>
        <p:nvSpPr>
          <p:cNvPr id="3" name="Title 2"/>
          <p:cNvSpPr>
            <a:spLocks noGrp="1"/>
          </p:cNvSpPr>
          <p:nvPr>
            <p:ph type="title"/>
          </p:nvPr>
        </p:nvSpPr>
        <p:spPr/>
        <p:txBody>
          <a:bodyPr/>
          <a:lstStyle/>
          <a:p>
            <a:r>
              <a:rPr lang="en-US" dirty="0"/>
              <a:t>19c Security New Features</a:t>
            </a:r>
          </a:p>
        </p:txBody>
      </p:sp>
      <p:sp>
        <p:nvSpPr>
          <p:cNvPr id="4" name="Slide Number Placeholder 3"/>
          <p:cNvSpPr>
            <a:spLocks noGrp="1"/>
          </p:cNvSpPr>
          <p:nvPr>
            <p:ph type="sldNum" sz="quarter" idx="12"/>
          </p:nvPr>
        </p:nvSpPr>
        <p:spPr/>
        <p:txBody>
          <a:bodyPr/>
          <a:lstStyle/>
          <a:p>
            <a:fld id="{5C6DB8CB-8B72-460F-B4E4-6A15EEC341A1}" type="slidenum">
              <a:rPr lang="es-VE" smtClean="0"/>
              <a:pPr/>
              <a:t>131</a:t>
            </a:fld>
            <a:endParaRPr lang="es-VE" dirty="0"/>
          </a:p>
        </p:txBody>
      </p:sp>
    </p:spTree>
    <p:extLst>
      <p:ext uri="{BB962C8B-B14F-4D97-AF65-F5344CB8AC3E}">
        <p14:creationId xmlns:p14="http://schemas.microsoft.com/office/powerpoint/2010/main" val="809921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3600" i="1" dirty="0"/>
              <a:t>PL/SQL Security</a:t>
            </a:r>
          </a:p>
        </p:txBody>
      </p:sp>
    </p:spTree>
    <p:extLst>
      <p:ext uri="{BB962C8B-B14F-4D97-AF65-F5344CB8AC3E}">
        <p14:creationId xmlns:p14="http://schemas.microsoft.com/office/powerpoint/2010/main" val="1128233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b="1" dirty="0"/>
              <a:t>We will cover the following:</a:t>
            </a:r>
          </a:p>
          <a:p>
            <a:pPr lvl="1"/>
            <a:r>
              <a:rPr lang="en-US" dirty="0">
                <a:hlinkClick r:id="rId2" action="ppaction://hlinksldjump"/>
              </a:rPr>
              <a:t>Creating and using definer's rights procedures</a:t>
            </a:r>
            <a:endParaRPr lang="en-US" dirty="0"/>
          </a:p>
          <a:p>
            <a:pPr lvl="1"/>
            <a:r>
              <a:rPr lang="en-US" dirty="0">
                <a:hlinkClick r:id="rId3" action="ppaction://hlinksldjump"/>
              </a:rPr>
              <a:t>Creating and using invoker's rights procedures</a:t>
            </a:r>
            <a:endParaRPr lang="en-US" dirty="0"/>
          </a:p>
          <a:p>
            <a:pPr lvl="1"/>
            <a:r>
              <a:rPr lang="en-US" dirty="0">
                <a:hlinkClick r:id="rId4" action="ppaction://hlinksldjump"/>
              </a:rPr>
              <a:t>Using code-based access control</a:t>
            </a:r>
            <a:endParaRPr lang="en-US" dirty="0"/>
          </a:p>
          <a:p>
            <a:pPr lvl="1"/>
            <a:r>
              <a:rPr lang="en-US" dirty="0">
                <a:hlinkClick r:id="rId5" action="ppaction://hlinksldjump"/>
              </a:rPr>
              <a:t>Restricting access to program units by using accessible by</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133</a:t>
            </a:fld>
            <a:endParaRPr lang="es-VE"/>
          </a:p>
        </p:txBody>
      </p:sp>
    </p:spTree>
    <p:extLst>
      <p:ext uri="{BB962C8B-B14F-4D97-AF65-F5344CB8AC3E}">
        <p14:creationId xmlns:p14="http://schemas.microsoft.com/office/powerpoint/2010/main" val="40444982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lnSpcReduction="20000"/>
          </a:bodyPr>
          <a:lstStyle/>
          <a:p>
            <a:r>
              <a:rPr lang="en-US" b="1" dirty="0">
                <a:solidFill>
                  <a:srgbClr val="F7941D"/>
                </a:solidFill>
              </a:rPr>
              <a:t>Definer</a:t>
            </a:r>
            <a:r>
              <a:rPr lang="en-US" dirty="0">
                <a:solidFill>
                  <a:srgbClr val="F7941D"/>
                </a:solidFill>
              </a:rPr>
              <a:t> </a:t>
            </a:r>
            <a:r>
              <a:rPr lang="en-US" dirty="0"/>
              <a:t>is the owner of a procedure.</a:t>
            </a:r>
          </a:p>
          <a:p>
            <a:endParaRPr lang="en-US" dirty="0"/>
          </a:p>
          <a:p>
            <a:r>
              <a:rPr lang="en-US" b="1" dirty="0">
                <a:solidFill>
                  <a:srgbClr val="F7941D"/>
                </a:solidFill>
              </a:rPr>
              <a:t>Invoker</a:t>
            </a:r>
            <a:r>
              <a:rPr lang="en-US" dirty="0">
                <a:solidFill>
                  <a:srgbClr val="F7941D"/>
                </a:solidFill>
              </a:rPr>
              <a:t> </a:t>
            </a:r>
            <a:r>
              <a:rPr lang="en-US" dirty="0"/>
              <a:t>is a user who uses a procedure, but is not the definer of the procedure.</a:t>
            </a:r>
          </a:p>
          <a:p>
            <a:endParaRPr lang="en-US" dirty="0"/>
          </a:p>
          <a:p>
            <a:r>
              <a:rPr lang="en-US" b="1" dirty="0">
                <a:solidFill>
                  <a:srgbClr val="F7941D"/>
                </a:solidFill>
              </a:rPr>
              <a:t>Definer's rights procedure </a:t>
            </a:r>
            <a:r>
              <a:rPr lang="en-US" dirty="0"/>
              <a:t>is a procedure (or a program unit) that executes with the privileges of its definer.</a:t>
            </a:r>
          </a:p>
          <a:p>
            <a:endParaRPr lang="en-US" dirty="0"/>
          </a:p>
          <a:p>
            <a:r>
              <a:rPr lang="en-US" b="1" dirty="0">
                <a:solidFill>
                  <a:srgbClr val="F7941D"/>
                </a:solidFill>
              </a:rPr>
              <a:t>Invoker's rights procedure </a:t>
            </a:r>
            <a:r>
              <a:rPr lang="en-US" dirty="0"/>
              <a:t>is a procedure (or a program unit) that executes with the privileges of the invoker.</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134</a:t>
            </a:fld>
            <a:endParaRPr lang="es-VE"/>
          </a:p>
        </p:txBody>
      </p:sp>
    </p:spTree>
    <p:extLst>
      <p:ext uri="{BB962C8B-B14F-4D97-AF65-F5344CB8AC3E}">
        <p14:creationId xmlns:p14="http://schemas.microsoft.com/office/powerpoint/2010/main" val="19515120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n-US" b="1" dirty="0">
                <a:solidFill>
                  <a:srgbClr val="F7941D"/>
                </a:solidFill>
              </a:rPr>
              <a:t>Code base access control </a:t>
            </a:r>
            <a:r>
              <a:rPr lang="en-US" dirty="0"/>
              <a:t>is a new feature, introduced in Oracle Database 19c. </a:t>
            </a:r>
          </a:p>
          <a:p>
            <a:endParaRPr lang="en-US" dirty="0"/>
          </a:p>
          <a:p>
            <a:r>
              <a:rPr lang="en-US" dirty="0"/>
              <a:t>It enables you to grant database roles to PL/SQL functions, procedures, or packages. </a:t>
            </a:r>
          </a:p>
          <a:p>
            <a:endParaRPr lang="en-US" dirty="0"/>
          </a:p>
          <a:p>
            <a:r>
              <a:rPr lang="en-US" dirty="0"/>
              <a:t>The purpose of the accessible by clause is to limit the calling set of program units to be those in the accessible by clause and the unit itself.</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135</a:t>
            </a:fld>
            <a:endParaRPr lang="es-VE"/>
          </a:p>
        </p:txBody>
      </p:sp>
    </p:spTree>
    <p:extLst>
      <p:ext uri="{BB962C8B-B14F-4D97-AF65-F5344CB8AC3E}">
        <p14:creationId xmlns:p14="http://schemas.microsoft.com/office/powerpoint/2010/main" val="8646886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learn to create and use definer's rights procedures.</a:t>
            </a:r>
          </a:p>
          <a:p>
            <a:endParaRPr lang="en-US" dirty="0"/>
          </a:p>
          <a:p>
            <a:r>
              <a:rPr lang="en-US" dirty="0"/>
              <a:t>You'll use a user who has a DBA role.</a:t>
            </a:r>
            <a:endParaRPr lang="es-VE" dirty="0"/>
          </a:p>
        </p:txBody>
      </p:sp>
      <p:sp>
        <p:nvSpPr>
          <p:cNvPr id="3" name="Título 2"/>
          <p:cNvSpPr>
            <a:spLocks noGrp="1"/>
          </p:cNvSpPr>
          <p:nvPr>
            <p:ph type="title"/>
          </p:nvPr>
        </p:nvSpPr>
        <p:spPr/>
        <p:txBody>
          <a:bodyPr/>
          <a:lstStyle/>
          <a:p>
            <a:r>
              <a:rPr lang="en-US" dirty="0"/>
              <a:t>Creating and using definer's rights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136</a:t>
            </a:fld>
            <a:endParaRPr lang="es-VE"/>
          </a:p>
        </p:txBody>
      </p:sp>
    </p:spTree>
    <p:extLst>
      <p:ext uri="{BB962C8B-B14F-4D97-AF65-F5344CB8AC3E}">
        <p14:creationId xmlns:p14="http://schemas.microsoft.com/office/powerpoint/2010/main" val="18193329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868554"/>
          </a:xfrm>
        </p:spPr>
        <p:txBody>
          <a:bodyPr>
            <a:normAutofit fontScale="85000" lnSpcReduction="10000"/>
          </a:bodyPr>
          <a:lstStyle/>
          <a:p>
            <a:pPr marL="514350" indent="-514350">
              <a:buFont typeface="+mj-lt"/>
              <a:buAutoNum type="arabicPeriod"/>
            </a:pPr>
            <a:r>
              <a:rPr lang="en-US" dirty="0"/>
              <a:t>Definer's rights procedures are executed by using privileges that are granted to the owner of the procedure. </a:t>
            </a:r>
          </a:p>
          <a:p>
            <a:pPr marL="514350" indent="-514350">
              <a:buFont typeface="+mj-lt"/>
              <a:buAutoNum type="arabicPeriod"/>
            </a:pPr>
            <a:endParaRPr lang="en-US" dirty="0"/>
          </a:p>
          <a:p>
            <a:pPr marL="514350" indent="-514350">
              <a:buFont typeface="+mj-lt"/>
              <a:buAutoNum type="arabicPeriod"/>
            </a:pPr>
            <a:r>
              <a:rPr lang="en-US" dirty="0"/>
              <a:t>In our example, we have two users: </a:t>
            </a:r>
            <a:r>
              <a:rPr lang="en-US" dirty="0" err="1">
                <a:solidFill>
                  <a:srgbClr val="F7941D"/>
                </a:solidFill>
              </a:rPr>
              <a:t>procowner</a:t>
            </a:r>
            <a:r>
              <a:rPr lang="en-US" dirty="0">
                <a:solidFill>
                  <a:srgbClr val="F7941D"/>
                </a:solidFill>
              </a:rPr>
              <a:t> </a:t>
            </a:r>
            <a:r>
              <a:rPr lang="en-US" dirty="0"/>
              <a:t>- a user who is the owner of the procedure and has privilege to update table </a:t>
            </a:r>
            <a:r>
              <a:rPr lang="en-US" dirty="0" err="1">
                <a:solidFill>
                  <a:srgbClr val="F7941D"/>
                </a:solidFill>
              </a:rPr>
              <a:t>ernesto.tbl</a:t>
            </a:r>
            <a:r>
              <a:rPr lang="en-US" dirty="0">
                <a:solidFill>
                  <a:srgbClr val="F7941D"/>
                </a:solidFill>
              </a:rPr>
              <a:t> </a:t>
            </a:r>
            <a:r>
              <a:rPr lang="en-US" dirty="0"/>
              <a:t>and </a:t>
            </a:r>
            <a:r>
              <a:rPr lang="en-US" dirty="0" err="1">
                <a:solidFill>
                  <a:srgbClr val="F7941D"/>
                </a:solidFill>
              </a:rPr>
              <a:t>procuser</a:t>
            </a:r>
            <a:r>
              <a:rPr lang="en-US" dirty="0">
                <a:solidFill>
                  <a:srgbClr val="F7941D"/>
                </a:solidFill>
              </a:rPr>
              <a:t> </a:t>
            </a:r>
            <a:r>
              <a:rPr lang="en-US" dirty="0"/>
              <a:t>- a user who just executes the procedure. </a:t>
            </a:r>
          </a:p>
          <a:p>
            <a:pPr marL="514350" indent="-514350">
              <a:buFont typeface="+mj-lt"/>
              <a:buAutoNum type="arabicPeriod"/>
            </a:pPr>
            <a:endParaRPr lang="en-US" dirty="0"/>
          </a:p>
          <a:p>
            <a:pPr marL="514350" indent="-514350">
              <a:buFont typeface="+mj-lt"/>
              <a:buAutoNum type="arabicPeriod"/>
            </a:pPr>
            <a:r>
              <a:rPr lang="en-US" dirty="0" err="1">
                <a:solidFill>
                  <a:srgbClr val="F7941D"/>
                </a:solidFill>
              </a:rPr>
              <a:t>procuser</a:t>
            </a:r>
            <a:r>
              <a:rPr lang="en-US" dirty="0">
                <a:solidFill>
                  <a:srgbClr val="F7941D"/>
                </a:solidFill>
              </a:rPr>
              <a:t> </a:t>
            </a:r>
            <a:r>
              <a:rPr lang="en-US" dirty="0"/>
              <a:t>creates procedure by using the </a:t>
            </a:r>
            <a:r>
              <a:rPr lang="en-US" dirty="0">
                <a:solidFill>
                  <a:srgbClr val="F7941D"/>
                </a:solidFill>
              </a:rPr>
              <a:t>AUTHID DEFINER </a:t>
            </a:r>
            <a:r>
              <a:rPr lang="en-US" dirty="0"/>
              <a:t>clause, which means that this procedure will be definer's rights procedure. </a:t>
            </a:r>
          </a:p>
          <a:p>
            <a:pPr marL="514350" indent="-514350">
              <a:buFont typeface="+mj-lt"/>
              <a:buAutoNum type="arabicPeriod"/>
            </a:pPr>
            <a:endParaRPr lang="en-US" dirty="0"/>
          </a:p>
          <a:p>
            <a:pPr marL="514350" indent="-514350">
              <a:buFont typeface="+mj-lt"/>
              <a:buAutoNum type="arabicPeriod"/>
            </a:pPr>
            <a:r>
              <a:rPr lang="en-US" dirty="0"/>
              <a:t>This is a default behavior. </a:t>
            </a:r>
            <a:endParaRPr lang="es-VE" dirty="0"/>
          </a:p>
        </p:txBody>
      </p:sp>
      <p:sp>
        <p:nvSpPr>
          <p:cNvPr id="3" name="Título 2"/>
          <p:cNvSpPr>
            <a:spLocks noGrp="1"/>
          </p:cNvSpPr>
          <p:nvPr>
            <p:ph type="title"/>
          </p:nvPr>
        </p:nvSpPr>
        <p:spPr/>
        <p:txBody>
          <a:bodyPr/>
          <a:lstStyle/>
          <a:p>
            <a:r>
              <a:rPr lang="en-US" dirty="0"/>
              <a:t>Creating and using definer's rights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137</a:t>
            </a:fld>
            <a:endParaRPr lang="es-VE"/>
          </a:p>
        </p:txBody>
      </p:sp>
    </p:spTree>
    <p:extLst>
      <p:ext uri="{BB962C8B-B14F-4D97-AF65-F5344CB8AC3E}">
        <p14:creationId xmlns:p14="http://schemas.microsoft.com/office/powerpoint/2010/main" val="19270486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fontScale="92500" lnSpcReduction="20000"/>
          </a:bodyPr>
          <a:lstStyle/>
          <a:p>
            <a:pPr marL="514350" indent="-514350">
              <a:buFont typeface="+mj-lt"/>
              <a:buAutoNum type="arabicPeriod" startAt="5"/>
            </a:pPr>
            <a:r>
              <a:rPr lang="en-US" dirty="0" err="1">
                <a:solidFill>
                  <a:srgbClr val="F7941D"/>
                </a:solidFill>
              </a:rPr>
              <a:t>procuser</a:t>
            </a:r>
            <a:r>
              <a:rPr lang="en-US" dirty="0">
                <a:solidFill>
                  <a:srgbClr val="F7941D"/>
                </a:solidFill>
              </a:rPr>
              <a:t> </a:t>
            </a:r>
            <a:r>
              <a:rPr lang="en-US" dirty="0"/>
              <a:t>tries to update table </a:t>
            </a:r>
            <a:r>
              <a:rPr lang="en-US" dirty="0" err="1">
                <a:solidFill>
                  <a:srgbClr val="F7941D"/>
                </a:solidFill>
              </a:rPr>
              <a:t>ernesto.tbl</a:t>
            </a:r>
            <a:r>
              <a:rPr lang="en-US" dirty="0"/>
              <a:t> directly, but it gets an error:</a:t>
            </a:r>
          </a:p>
          <a:p>
            <a:pPr marL="514350" indent="-514350">
              <a:buFont typeface="+mj-lt"/>
              <a:buAutoNum type="arabicPeriod" startAt="5"/>
            </a:pPr>
            <a:endParaRPr lang="en-US" dirty="0"/>
          </a:p>
          <a:p>
            <a:pPr marL="514350" indent="-514350">
              <a:buFont typeface="+mj-lt"/>
              <a:buAutoNum type="arabicPeriod" startAt="5"/>
            </a:pPr>
            <a:endParaRPr lang="en-US" dirty="0"/>
          </a:p>
          <a:p>
            <a:pPr marL="514350" indent="-514350">
              <a:buFont typeface="+mj-lt"/>
              <a:buAutoNum type="arabicPeriod" startAt="5"/>
            </a:pPr>
            <a:endParaRPr lang="en-US" dirty="0"/>
          </a:p>
          <a:p>
            <a:pPr marL="514350" indent="-514350">
              <a:buFont typeface="+mj-lt"/>
              <a:buAutoNum type="arabicPeriod" startAt="5"/>
            </a:pPr>
            <a:endParaRPr lang="en-US" dirty="0"/>
          </a:p>
          <a:p>
            <a:pPr marL="514350" indent="-514350">
              <a:buFont typeface="+mj-lt"/>
              <a:buAutoNum type="arabicPeriod" startAt="5"/>
            </a:pPr>
            <a:r>
              <a:rPr lang="en-US" dirty="0"/>
              <a:t>This is the expected behavior, considering that </a:t>
            </a:r>
            <a:r>
              <a:rPr lang="en-US" dirty="0" err="1">
                <a:solidFill>
                  <a:srgbClr val="F7941D"/>
                </a:solidFill>
              </a:rPr>
              <a:t>procuser</a:t>
            </a:r>
            <a:r>
              <a:rPr lang="en-US" dirty="0">
                <a:solidFill>
                  <a:srgbClr val="F7941D"/>
                </a:solidFill>
              </a:rPr>
              <a:t> </a:t>
            </a:r>
            <a:r>
              <a:rPr lang="en-US" dirty="0"/>
              <a:t>doesn't have an update privilege on </a:t>
            </a:r>
            <a:r>
              <a:rPr lang="en-US" dirty="0" err="1">
                <a:solidFill>
                  <a:srgbClr val="F7941D"/>
                </a:solidFill>
              </a:rPr>
              <a:t>ernesto.tbl</a:t>
            </a:r>
            <a:r>
              <a:rPr lang="en-US" dirty="0"/>
              <a:t>. </a:t>
            </a:r>
          </a:p>
          <a:p>
            <a:pPr marL="514350" indent="-514350">
              <a:buFont typeface="+mj-lt"/>
              <a:buAutoNum type="arabicPeriod" startAt="5"/>
            </a:pPr>
            <a:endParaRPr lang="en-US" dirty="0"/>
          </a:p>
          <a:p>
            <a:pPr marL="514350" indent="-514350">
              <a:buFont typeface="+mj-lt"/>
              <a:buAutoNum type="arabicPeriod" startAt="5"/>
            </a:pPr>
            <a:r>
              <a:rPr lang="en-US" dirty="0"/>
              <a:t>When </a:t>
            </a:r>
            <a:r>
              <a:rPr lang="en-US" dirty="0" err="1">
                <a:solidFill>
                  <a:srgbClr val="F7941D"/>
                </a:solidFill>
              </a:rPr>
              <a:t>procuser</a:t>
            </a:r>
            <a:r>
              <a:rPr lang="en-US" dirty="0">
                <a:solidFill>
                  <a:srgbClr val="F7941D"/>
                </a:solidFill>
              </a:rPr>
              <a:t> </a:t>
            </a:r>
            <a:r>
              <a:rPr lang="en-US" dirty="0"/>
              <a:t>executes the procedure, the table is updated because the privilege of the definer is applied.</a:t>
            </a:r>
          </a:p>
          <a:p>
            <a:pPr marL="514350" indent="-514350">
              <a:buFont typeface="+mj-lt"/>
              <a:buAutoNum type="arabicPeriod" startAt="5"/>
            </a:pPr>
            <a:endParaRPr lang="en-US" dirty="0"/>
          </a:p>
          <a:p>
            <a:pPr marL="514350" indent="-514350">
              <a:buFont typeface="+mj-lt"/>
              <a:buAutoNum type="arabicPeriod" startAt="5"/>
            </a:pPr>
            <a:endParaRPr lang="en-US" dirty="0"/>
          </a:p>
          <a:p>
            <a:pPr marL="514350" indent="-514350">
              <a:buFont typeface="+mj-lt"/>
              <a:buAutoNum type="arabicPeriod" startAt="5"/>
            </a:pPr>
            <a:endParaRPr lang="es-VE" dirty="0"/>
          </a:p>
        </p:txBody>
      </p:sp>
      <p:sp>
        <p:nvSpPr>
          <p:cNvPr id="3" name="Título 2"/>
          <p:cNvSpPr>
            <a:spLocks noGrp="1"/>
          </p:cNvSpPr>
          <p:nvPr>
            <p:ph type="title"/>
          </p:nvPr>
        </p:nvSpPr>
        <p:spPr/>
        <p:txBody>
          <a:bodyPr/>
          <a:lstStyle/>
          <a:p>
            <a:r>
              <a:rPr lang="en-US" dirty="0"/>
              <a:t>Creating and using definer's rights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138</a:t>
            </a:fld>
            <a:endParaRPr lang="es-VE"/>
          </a:p>
        </p:txBody>
      </p:sp>
      <p:sp>
        <p:nvSpPr>
          <p:cNvPr id="5" name="Rectángulo 4"/>
          <p:cNvSpPr/>
          <p:nvPr/>
        </p:nvSpPr>
        <p:spPr>
          <a:xfrm>
            <a:off x="807509" y="2165883"/>
            <a:ext cx="10563725" cy="168007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UPDATE </a:t>
            </a:r>
            <a:r>
              <a:rPr lang="en-US" b="1" dirty="0" err="1"/>
              <a:t>ernesto.TBL</a:t>
            </a:r>
            <a:r>
              <a:rPr lang="en-US" b="1" dirty="0"/>
              <a:t> SET B = 'value1' WHERE A = 1;</a:t>
            </a:r>
          </a:p>
          <a:p>
            <a:r>
              <a:rPr lang="en-US" b="1" dirty="0"/>
              <a:t>UPDATE </a:t>
            </a:r>
            <a:r>
              <a:rPr lang="en-US" b="1" dirty="0" err="1"/>
              <a:t>ernesto.TBL</a:t>
            </a:r>
            <a:r>
              <a:rPr lang="en-US" b="1" dirty="0"/>
              <a:t> SET B = 'value1' WHERE A = 1</a:t>
            </a:r>
          </a:p>
          <a:p>
            <a:r>
              <a:rPr lang="en-US" b="1" dirty="0"/>
              <a:t>             *</a:t>
            </a:r>
          </a:p>
          <a:p>
            <a:r>
              <a:rPr lang="en-US" b="1" dirty="0"/>
              <a:t>ERROR at line 1:</a:t>
            </a:r>
          </a:p>
          <a:p>
            <a:r>
              <a:rPr lang="en-US" b="1" dirty="0"/>
              <a:t>ORA-01031: insufficient privileges</a:t>
            </a:r>
          </a:p>
        </p:txBody>
      </p:sp>
    </p:spTree>
    <p:extLst>
      <p:ext uri="{BB962C8B-B14F-4D97-AF65-F5344CB8AC3E}">
        <p14:creationId xmlns:p14="http://schemas.microsoft.com/office/powerpoint/2010/main" val="18227787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7929" y="1555846"/>
            <a:ext cx="11516139" cy="5049670"/>
          </a:xfrm>
        </p:spPr>
        <p:txBody>
          <a:bodyPr>
            <a:normAutofit fontScale="85000" lnSpcReduction="20000"/>
          </a:bodyPr>
          <a:lstStyle/>
          <a:p>
            <a:r>
              <a:rPr lang="en-US" dirty="0"/>
              <a:t>You'll learn to create and use invoker's rights procedures. </a:t>
            </a:r>
          </a:p>
          <a:p>
            <a:endParaRPr lang="en-US" dirty="0"/>
          </a:p>
          <a:p>
            <a:r>
              <a:rPr lang="en-US" dirty="0"/>
              <a:t>They can be useful when creating PL/SQL procedures in a highly privileged schema.</a:t>
            </a:r>
          </a:p>
          <a:p>
            <a:endParaRPr lang="en-US" dirty="0"/>
          </a:p>
          <a:p>
            <a:r>
              <a:rPr lang="en-US" dirty="0"/>
              <a:t>Also, when there is no SQL code in the PL/SQL procedure and the procedure is available to other users, invoker's rights procedure will be executed more efficiently. </a:t>
            </a:r>
          </a:p>
          <a:p>
            <a:endParaRPr lang="en-US" dirty="0"/>
          </a:p>
          <a:p>
            <a:r>
              <a:rPr lang="en-US" dirty="0"/>
              <a:t>There are no changes in the values of current schema and currently enabled roles during the execution.</a:t>
            </a:r>
          </a:p>
          <a:p>
            <a:endParaRPr lang="en-US" dirty="0"/>
          </a:p>
          <a:p>
            <a:r>
              <a:rPr lang="en-US" dirty="0"/>
              <a:t>You'll need a user who has the DBA role.</a:t>
            </a:r>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139</a:t>
            </a:fld>
            <a:endParaRPr lang="es-VE"/>
          </a:p>
        </p:txBody>
      </p:sp>
    </p:spTree>
    <p:extLst>
      <p:ext uri="{BB962C8B-B14F-4D97-AF65-F5344CB8AC3E}">
        <p14:creationId xmlns:p14="http://schemas.microsoft.com/office/powerpoint/2010/main" val="547441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91AEFD-24BA-4A2C-B597-59B10C848725}"/>
              </a:ext>
            </a:extLst>
          </p:cNvPr>
          <p:cNvSpPr>
            <a:spLocks noGrp="1"/>
          </p:cNvSpPr>
          <p:nvPr>
            <p:ph idx="1"/>
          </p:nvPr>
        </p:nvSpPr>
        <p:spPr/>
        <p:txBody>
          <a:bodyPr/>
          <a:lstStyle/>
          <a:p>
            <a:r>
              <a:rPr lang="en-US" dirty="0"/>
              <a:t>Session Level</a:t>
            </a:r>
          </a:p>
          <a:p>
            <a:r>
              <a:rPr lang="en-US" dirty="0"/>
              <a:t>Call Level</a:t>
            </a:r>
          </a:p>
          <a:p>
            <a:r>
              <a:rPr lang="en-US" dirty="0"/>
              <a:t>CPU Time</a:t>
            </a:r>
          </a:p>
          <a:p>
            <a:r>
              <a:rPr lang="en-US" dirty="0"/>
              <a:t>Logical Reads</a:t>
            </a:r>
          </a:p>
        </p:txBody>
      </p:sp>
      <p:sp>
        <p:nvSpPr>
          <p:cNvPr id="3" name="Title 2">
            <a:extLst>
              <a:ext uri="{FF2B5EF4-FFF2-40B4-BE49-F238E27FC236}">
                <a16:creationId xmlns:a16="http://schemas.microsoft.com/office/drawing/2014/main" id="{2ED0855A-8681-4A4F-852D-D4825EA9DB71}"/>
              </a:ext>
            </a:extLst>
          </p:cNvPr>
          <p:cNvSpPr>
            <a:spLocks noGrp="1"/>
          </p:cNvSpPr>
          <p:nvPr>
            <p:ph type="title"/>
          </p:nvPr>
        </p:nvSpPr>
        <p:spPr/>
        <p:txBody>
          <a:bodyPr/>
          <a:lstStyle/>
          <a:p>
            <a:r>
              <a:rPr lang="en-US" dirty="0"/>
              <a:t>Types of System Resources and Limits</a:t>
            </a:r>
          </a:p>
        </p:txBody>
      </p:sp>
      <p:sp>
        <p:nvSpPr>
          <p:cNvPr id="4" name="Slide Number Placeholder 3">
            <a:extLst>
              <a:ext uri="{FF2B5EF4-FFF2-40B4-BE49-F238E27FC236}">
                <a16:creationId xmlns:a16="http://schemas.microsoft.com/office/drawing/2014/main" id="{B4337DF0-C359-44C9-AF41-18FD74AEE8FD}"/>
              </a:ext>
            </a:extLst>
          </p:cNvPr>
          <p:cNvSpPr>
            <a:spLocks noGrp="1"/>
          </p:cNvSpPr>
          <p:nvPr>
            <p:ph type="sldNum" sz="quarter" idx="12"/>
          </p:nvPr>
        </p:nvSpPr>
        <p:spPr/>
        <p:txBody>
          <a:bodyPr/>
          <a:lstStyle/>
          <a:p>
            <a:fld id="{5C6DB8CB-8B72-460F-B4E4-6A15EEC341A1}" type="slidenum">
              <a:rPr lang="es-VE" smtClean="0"/>
              <a:pPr/>
              <a:t>14</a:t>
            </a:fld>
            <a:endParaRPr lang="es-VE" dirty="0"/>
          </a:p>
        </p:txBody>
      </p:sp>
    </p:spTree>
    <p:extLst>
      <p:ext uri="{BB962C8B-B14F-4D97-AF65-F5344CB8AC3E}">
        <p14:creationId xmlns:p14="http://schemas.microsoft.com/office/powerpoint/2010/main" val="18816695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lnSpcReduction="10000"/>
          </a:bodyPr>
          <a:lstStyle/>
          <a:p>
            <a:r>
              <a:rPr lang="en-US" dirty="0"/>
              <a:t>Invoker's rights procedures are executed by using privileges that are granted to the user that executes the procedure. </a:t>
            </a:r>
          </a:p>
          <a:p>
            <a:endParaRPr lang="en-US" dirty="0"/>
          </a:p>
          <a:p>
            <a:r>
              <a:rPr lang="en-US" dirty="0"/>
              <a:t>The user </a:t>
            </a:r>
            <a:r>
              <a:rPr lang="en-US" dirty="0" err="1">
                <a:solidFill>
                  <a:srgbClr val="F7941D"/>
                </a:solidFill>
              </a:rPr>
              <a:t>ernesto</a:t>
            </a:r>
            <a:r>
              <a:rPr lang="en-US" dirty="0">
                <a:solidFill>
                  <a:srgbClr val="F7941D"/>
                </a:solidFill>
              </a:rPr>
              <a:t> </a:t>
            </a:r>
            <a:r>
              <a:rPr lang="en-US" dirty="0"/>
              <a:t>creates an invoker's rights procedure by specifying the </a:t>
            </a:r>
            <a:r>
              <a:rPr lang="en-US" dirty="0">
                <a:solidFill>
                  <a:srgbClr val="F7941D"/>
                </a:solidFill>
              </a:rPr>
              <a:t>AUTHID CURRENT_USER </a:t>
            </a:r>
            <a:r>
              <a:rPr lang="en-US" dirty="0"/>
              <a:t>clause.</a:t>
            </a:r>
          </a:p>
          <a:p>
            <a:endParaRPr lang="en-US" dirty="0"/>
          </a:p>
          <a:p>
            <a:r>
              <a:rPr lang="en-US" dirty="0"/>
              <a:t>When </a:t>
            </a:r>
            <a:r>
              <a:rPr lang="en-US" dirty="0">
                <a:solidFill>
                  <a:srgbClr val="F7941D"/>
                </a:solidFill>
              </a:rPr>
              <a:t>procuser1</a:t>
            </a:r>
            <a:r>
              <a:rPr lang="en-US" dirty="0"/>
              <a:t> executes that procedure, he or she succeeds because </a:t>
            </a:r>
            <a:r>
              <a:rPr lang="en-US" dirty="0">
                <a:solidFill>
                  <a:srgbClr val="F7941D"/>
                </a:solidFill>
              </a:rPr>
              <a:t>update</a:t>
            </a:r>
            <a:r>
              <a:rPr lang="en-US" dirty="0"/>
              <a:t> privilege is granted to </a:t>
            </a:r>
            <a:r>
              <a:rPr lang="en-US" dirty="0">
                <a:solidFill>
                  <a:srgbClr val="F7941D"/>
                </a:solidFill>
              </a:rPr>
              <a:t>procuser1</a:t>
            </a:r>
            <a:r>
              <a:rPr lang="en-US" dirty="0"/>
              <a:t>, but when </a:t>
            </a:r>
            <a:r>
              <a:rPr lang="en-US" dirty="0">
                <a:solidFill>
                  <a:srgbClr val="F7941D"/>
                </a:solidFill>
              </a:rPr>
              <a:t>procuser2</a:t>
            </a:r>
            <a:r>
              <a:rPr lang="en-US" dirty="0"/>
              <a:t> tries to execute it, he or she gets an error because </a:t>
            </a:r>
            <a:r>
              <a:rPr lang="en-US" dirty="0">
                <a:solidFill>
                  <a:srgbClr val="F7941D"/>
                </a:solidFill>
              </a:rPr>
              <a:t>procuser2</a:t>
            </a:r>
            <a:r>
              <a:rPr lang="en-US" dirty="0"/>
              <a:t> lacks the </a:t>
            </a:r>
            <a:r>
              <a:rPr lang="en-US" dirty="0">
                <a:solidFill>
                  <a:srgbClr val="F7941D"/>
                </a:solidFill>
              </a:rPr>
              <a:t>update</a:t>
            </a:r>
            <a:r>
              <a:rPr lang="en-US" dirty="0"/>
              <a:t> privilege.</a:t>
            </a:r>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140</a:t>
            </a:fld>
            <a:endParaRPr lang="es-VE"/>
          </a:p>
        </p:txBody>
      </p:sp>
    </p:spTree>
    <p:extLst>
      <p:ext uri="{BB962C8B-B14F-4D97-AF65-F5344CB8AC3E}">
        <p14:creationId xmlns:p14="http://schemas.microsoft.com/office/powerpoint/2010/main" val="36648018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b="1" dirty="0"/>
              <a:t>Let's consider this security problem.</a:t>
            </a:r>
          </a:p>
          <a:p>
            <a:endParaRPr lang="en-US" dirty="0"/>
          </a:p>
          <a:p>
            <a:pPr marL="514350" indent="-514350">
              <a:buFont typeface="+mj-lt"/>
              <a:buAutoNum type="arabicPeriod"/>
            </a:pPr>
            <a:r>
              <a:rPr lang="en-US" dirty="0"/>
              <a:t>Connect as a user who has a DBA role (for example, </a:t>
            </a:r>
            <a:r>
              <a:rPr lang="en-US" dirty="0" err="1">
                <a:solidFill>
                  <a:srgbClr val="F7941D"/>
                </a:solidFill>
              </a:rPr>
              <a:t>ernesto</a:t>
            </a:r>
            <a:r>
              <a:rPr lang="en-US" dirty="0"/>
              <a:t>).</a:t>
            </a:r>
          </a:p>
          <a:p>
            <a:endParaRPr lang="en-US" dirty="0"/>
          </a:p>
          <a:p>
            <a:r>
              <a:rPr lang="en-US" dirty="0"/>
              <a:t>Create a new user </a:t>
            </a:r>
            <a:r>
              <a:rPr lang="en-US" dirty="0" err="1">
                <a:solidFill>
                  <a:srgbClr val="F7941D"/>
                </a:solidFill>
              </a:rPr>
              <a:t>maluser</a:t>
            </a:r>
            <a:r>
              <a:rPr lang="en-US" dirty="0">
                <a:solidFill>
                  <a:srgbClr val="F7941D"/>
                </a:solidFill>
              </a:rPr>
              <a:t> </a:t>
            </a:r>
            <a:r>
              <a:rPr lang="en-US" dirty="0"/>
              <a:t>and grant him the privileges </a:t>
            </a:r>
            <a:r>
              <a:rPr lang="en-US" dirty="0">
                <a:solidFill>
                  <a:srgbClr val="F7941D"/>
                </a:solidFill>
              </a:rPr>
              <a:t>create session </a:t>
            </a:r>
            <a:r>
              <a:rPr lang="en-US" dirty="0"/>
              <a:t>and </a:t>
            </a:r>
            <a:r>
              <a:rPr lang="en-US" dirty="0">
                <a:solidFill>
                  <a:srgbClr val="F7941D"/>
                </a:solidFill>
              </a:rPr>
              <a:t>create procedure</a:t>
            </a:r>
            <a:r>
              <a:rPr lang="en-US" dirty="0"/>
              <a:t>.</a:t>
            </a:r>
          </a:p>
          <a:p>
            <a:endParaRPr lang="en-US" dirty="0"/>
          </a:p>
          <a:p>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141</a:t>
            </a:fld>
            <a:endParaRPr lang="es-VE"/>
          </a:p>
        </p:txBody>
      </p:sp>
      <p:sp>
        <p:nvSpPr>
          <p:cNvPr id="5" name="Rectángulo 4"/>
          <p:cNvSpPr/>
          <p:nvPr/>
        </p:nvSpPr>
        <p:spPr>
          <a:xfrm>
            <a:off x="814137" y="5108374"/>
            <a:ext cx="10563725" cy="74791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create user </a:t>
            </a:r>
            <a:r>
              <a:rPr lang="en-US" b="1" dirty="0" err="1"/>
              <a:t>maluser</a:t>
            </a:r>
            <a:r>
              <a:rPr lang="en-US" b="1" dirty="0"/>
              <a:t> identified by oracle1;</a:t>
            </a:r>
          </a:p>
          <a:p>
            <a:r>
              <a:rPr lang="en-US" b="1" dirty="0"/>
              <a:t>SQL&gt; grant create session, create procedure to </a:t>
            </a:r>
            <a:r>
              <a:rPr lang="en-US" b="1" dirty="0" err="1"/>
              <a:t>maluser</a:t>
            </a:r>
            <a:r>
              <a:rPr lang="en-US" b="1" dirty="0"/>
              <a:t>;</a:t>
            </a:r>
          </a:p>
        </p:txBody>
      </p:sp>
    </p:spTree>
    <p:extLst>
      <p:ext uri="{BB962C8B-B14F-4D97-AF65-F5344CB8AC3E}">
        <p14:creationId xmlns:p14="http://schemas.microsoft.com/office/powerpoint/2010/main" val="15924053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2"/>
            </a:pPr>
            <a:r>
              <a:rPr lang="en-US" dirty="0"/>
              <a:t>Connect as the user </a:t>
            </a:r>
            <a:r>
              <a:rPr lang="en-US" dirty="0" err="1">
                <a:solidFill>
                  <a:srgbClr val="F7941D"/>
                </a:solidFill>
              </a:rPr>
              <a:t>maluser</a:t>
            </a:r>
            <a:r>
              <a:rPr lang="en-US" dirty="0">
                <a:solidFill>
                  <a:srgbClr val="F7941D"/>
                </a:solidFill>
              </a:rPr>
              <a:t> </a:t>
            </a:r>
            <a:r>
              <a:rPr lang="en-US" dirty="0"/>
              <a:t>and create the following "malicious" procedure with the purpose of granting him the DBA role:</a:t>
            </a:r>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142</a:t>
            </a:fld>
            <a:endParaRPr lang="es-VE"/>
          </a:p>
        </p:txBody>
      </p:sp>
      <p:sp>
        <p:nvSpPr>
          <p:cNvPr id="5" name="Rectángulo 4"/>
          <p:cNvSpPr/>
          <p:nvPr/>
        </p:nvSpPr>
        <p:spPr>
          <a:xfrm>
            <a:off x="807509" y="3265227"/>
            <a:ext cx="10563725" cy="242728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a:t>
            </a:r>
            <a:r>
              <a:rPr lang="en-US" b="1" dirty="0" err="1"/>
              <a:t>maluser</a:t>
            </a:r>
            <a:r>
              <a:rPr lang="en-US" b="1" dirty="0"/>
              <a:t>/oracle1</a:t>
            </a:r>
          </a:p>
          <a:p>
            <a:r>
              <a:rPr lang="en-US" b="1" dirty="0"/>
              <a:t>create or replace procedure </a:t>
            </a:r>
            <a:r>
              <a:rPr lang="en-US" b="1" dirty="0" err="1"/>
              <a:t>mal_proc</a:t>
            </a:r>
            <a:endParaRPr lang="en-US" b="1" dirty="0"/>
          </a:p>
          <a:p>
            <a:r>
              <a:rPr lang="en-US" b="1" dirty="0"/>
              <a:t>       </a:t>
            </a:r>
            <a:r>
              <a:rPr lang="en-US" b="1" dirty="0" err="1"/>
              <a:t>authid</a:t>
            </a:r>
            <a:r>
              <a:rPr lang="en-US" b="1" dirty="0"/>
              <a:t> </a:t>
            </a:r>
            <a:r>
              <a:rPr lang="en-US" b="1" dirty="0" err="1"/>
              <a:t>current_user</a:t>
            </a:r>
            <a:endParaRPr lang="en-US" b="1" dirty="0"/>
          </a:p>
          <a:p>
            <a:r>
              <a:rPr lang="en-US" b="1" dirty="0"/>
              <a:t>       as</a:t>
            </a:r>
          </a:p>
          <a:p>
            <a:r>
              <a:rPr lang="en-US" b="1" dirty="0"/>
              <a:t>       begin</a:t>
            </a:r>
          </a:p>
          <a:p>
            <a:r>
              <a:rPr lang="en-US" b="1" dirty="0"/>
              <a:t>          execute immediate 'grant </a:t>
            </a:r>
            <a:r>
              <a:rPr lang="en-US" b="1" dirty="0" err="1"/>
              <a:t>dba</a:t>
            </a:r>
            <a:r>
              <a:rPr lang="en-US" b="1" dirty="0"/>
              <a:t> to </a:t>
            </a:r>
            <a:r>
              <a:rPr lang="en-US" b="1" dirty="0" err="1"/>
              <a:t>maluser</a:t>
            </a:r>
            <a:r>
              <a:rPr lang="en-US" b="1" dirty="0"/>
              <a:t>';</a:t>
            </a:r>
          </a:p>
          <a:p>
            <a:r>
              <a:rPr lang="en-US" b="1" dirty="0"/>
              <a:t>      end; </a:t>
            </a:r>
          </a:p>
          <a:p>
            <a:r>
              <a:rPr lang="en-US" b="1" dirty="0"/>
              <a:t>      /</a:t>
            </a:r>
          </a:p>
        </p:txBody>
      </p:sp>
    </p:spTree>
    <p:extLst>
      <p:ext uri="{BB962C8B-B14F-4D97-AF65-F5344CB8AC3E}">
        <p14:creationId xmlns:p14="http://schemas.microsoft.com/office/powerpoint/2010/main" val="255248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3"/>
            </a:pPr>
            <a:r>
              <a:rPr lang="en-US" dirty="0"/>
              <a:t>Connect as a user who has a DBA role (for example, </a:t>
            </a:r>
            <a:r>
              <a:rPr lang="en-US" dirty="0" err="1">
                <a:solidFill>
                  <a:srgbClr val="F7941D"/>
                </a:solidFill>
              </a:rPr>
              <a:t>ernesto</a:t>
            </a:r>
            <a:r>
              <a:rPr lang="en-US" dirty="0"/>
              <a:t>) and execute the procedure you created in the previous step:</a:t>
            </a:r>
          </a:p>
          <a:p>
            <a:pPr marL="514350" indent="-514350">
              <a:buFont typeface="+mj-lt"/>
              <a:buAutoNum type="arabicPeriod" startAt="3"/>
            </a:pPr>
            <a:endParaRPr lang="en-US" dirty="0"/>
          </a:p>
          <a:p>
            <a:pPr marL="0" indent="0">
              <a:buNone/>
            </a:pPr>
            <a:endParaRPr lang="en-US" dirty="0"/>
          </a:p>
          <a:p>
            <a:pPr marL="514350" indent="-514350">
              <a:buFont typeface="+mj-lt"/>
              <a:buAutoNum type="arabicPeriod" startAt="4"/>
            </a:pPr>
            <a:r>
              <a:rPr lang="en-US" dirty="0"/>
              <a:t>Connect as </a:t>
            </a:r>
            <a:r>
              <a:rPr lang="en-US" dirty="0" err="1">
                <a:solidFill>
                  <a:srgbClr val="F7941D"/>
                </a:solidFill>
              </a:rPr>
              <a:t>maluser</a:t>
            </a:r>
            <a:r>
              <a:rPr lang="en-US" dirty="0">
                <a:solidFill>
                  <a:srgbClr val="F7941D"/>
                </a:solidFill>
              </a:rPr>
              <a:t> </a:t>
            </a:r>
            <a:r>
              <a:rPr lang="en-US" dirty="0"/>
              <a:t>and check whether the DBA role is granted:</a:t>
            </a:r>
          </a:p>
          <a:p>
            <a:pPr marL="514350" indent="-514350">
              <a:buFont typeface="+mj-lt"/>
              <a:buAutoNum type="arabicPeriod" startAt="4"/>
            </a:pPr>
            <a:endParaRPr lang="en-US" dirty="0"/>
          </a:p>
          <a:p>
            <a:pPr marL="514350" indent="-514350">
              <a:buFont typeface="+mj-lt"/>
              <a:buAutoNum type="arabicPeriod" startAt="4"/>
            </a:pPr>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143</a:t>
            </a:fld>
            <a:endParaRPr lang="es-VE"/>
          </a:p>
        </p:txBody>
      </p:sp>
      <p:sp>
        <p:nvSpPr>
          <p:cNvPr id="5" name="Rectángulo 4"/>
          <p:cNvSpPr/>
          <p:nvPr/>
        </p:nvSpPr>
        <p:spPr>
          <a:xfrm>
            <a:off x="807509" y="2924033"/>
            <a:ext cx="10563725" cy="100993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a:t>
            </a:r>
            <a:r>
              <a:rPr lang="en-US" b="1" dirty="0" err="1"/>
              <a:t>ernesto</a:t>
            </a:r>
            <a:endParaRPr lang="en-US" b="1" dirty="0"/>
          </a:p>
          <a:p>
            <a:r>
              <a:rPr lang="en-US" b="1" dirty="0"/>
              <a:t>SQL&gt; EXEC </a:t>
            </a:r>
            <a:r>
              <a:rPr lang="en-US" b="1" dirty="0" err="1"/>
              <a:t>maluser.mal_proc</a:t>
            </a:r>
            <a:r>
              <a:rPr lang="en-US" b="1" dirty="0"/>
              <a:t>;</a:t>
            </a:r>
          </a:p>
          <a:p>
            <a:r>
              <a:rPr lang="en-US" b="1" dirty="0"/>
              <a:t>PL/SQL procedure successfully completed.</a:t>
            </a:r>
          </a:p>
        </p:txBody>
      </p:sp>
      <p:sp>
        <p:nvSpPr>
          <p:cNvPr id="6" name="Rectángulo 5"/>
          <p:cNvSpPr/>
          <p:nvPr/>
        </p:nvSpPr>
        <p:spPr>
          <a:xfrm>
            <a:off x="807508" y="5208102"/>
            <a:ext cx="10563725" cy="64818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a:t>
            </a:r>
            <a:r>
              <a:rPr lang="en-US" b="1" dirty="0" err="1"/>
              <a:t>maluser</a:t>
            </a:r>
            <a:endParaRPr lang="en-US" b="1" dirty="0"/>
          </a:p>
          <a:p>
            <a:r>
              <a:rPr lang="en-US" b="1" dirty="0"/>
              <a:t>SQL&gt; select * from </a:t>
            </a:r>
            <a:r>
              <a:rPr lang="en-US" b="1" dirty="0" err="1"/>
              <a:t>session_roles</a:t>
            </a:r>
            <a:r>
              <a:rPr lang="en-US" b="1" dirty="0"/>
              <a:t> where role= 'DBA';</a:t>
            </a:r>
          </a:p>
        </p:txBody>
      </p:sp>
    </p:spTree>
    <p:extLst>
      <p:ext uri="{BB962C8B-B14F-4D97-AF65-F5344CB8AC3E}">
        <p14:creationId xmlns:p14="http://schemas.microsoft.com/office/powerpoint/2010/main" val="12145284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lnSpcReduction="20000"/>
          </a:bodyPr>
          <a:lstStyle/>
          <a:p>
            <a:r>
              <a:rPr lang="en-US" dirty="0"/>
              <a:t>We've seen that a low-privileged user can trick the DBA user to grant him the DBA role, by tricking the DBA user (in this case, </a:t>
            </a:r>
            <a:r>
              <a:rPr lang="en-US" dirty="0" err="1">
                <a:solidFill>
                  <a:srgbClr val="F7941D"/>
                </a:solidFill>
              </a:rPr>
              <a:t>ernesto</a:t>
            </a:r>
            <a:r>
              <a:rPr lang="en-US" dirty="0"/>
              <a:t>) to execute an invoker's rights procedure that was created by low-privileged user (in this case, </a:t>
            </a:r>
            <a:r>
              <a:rPr lang="en-US" dirty="0" err="1">
                <a:solidFill>
                  <a:srgbClr val="F7941D"/>
                </a:solidFill>
              </a:rPr>
              <a:t>maluser</a:t>
            </a:r>
            <a:r>
              <a:rPr lang="en-US" dirty="0"/>
              <a:t>). </a:t>
            </a:r>
          </a:p>
          <a:p>
            <a:endParaRPr lang="en-US" dirty="0"/>
          </a:p>
          <a:p>
            <a:r>
              <a:rPr lang="en-US" dirty="0"/>
              <a:t>The user </a:t>
            </a:r>
            <a:r>
              <a:rPr lang="en-US" dirty="0" err="1">
                <a:solidFill>
                  <a:srgbClr val="F7941D"/>
                </a:solidFill>
              </a:rPr>
              <a:t>ernesto</a:t>
            </a:r>
            <a:r>
              <a:rPr lang="en-US" dirty="0">
                <a:solidFill>
                  <a:srgbClr val="F7941D"/>
                </a:solidFill>
              </a:rPr>
              <a:t> </a:t>
            </a:r>
            <a:r>
              <a:rPr lang="en-US" dirty="0"/>
              <a:t>can avoid this scenario by examining code that he is executing using his own privileges and specifying users whose procedures he wants to execute using his own privileges. </a:t>
            </a:r>
          </a:p>
          <a:p>
            <a:endParaRPr lang="en-US" dirty="0"/>
          </a:p>
          <a:p>
            <a:r>
              <a:rPr lang="en-US" dirty="0"/>
              <a:t>The latter can be done by granting the </a:t>
            </a:r>
            <a:r>
              <a:rPr lang="en-US" dirty="0">
                <a:solidFill>
                  <a:srgbClr val="F7941D"/>
                </a:solidFill>
              </a:rPr>
              <a:t>INHERIT PRIVILEGE </a:t>
            </a:r>
            <a:r>
              <a:rPr lang="en-US" dirty="0" err="1"/>
              <a:t>privilege</a:t>
            </a:r>
            <a:r>
              <a:rPr lang="en-US" dirty="0"/>
              <a:t> to these users. </a:t>
            </a:r>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144</a:t>
            </a:fld>
            <a:endParaRPr lang="es-VE"/>
          </a:p>
        </p:txBody>
      </p:sp>
    </p:spTree>
    <p:extLst>
      <p:ext uri="{BB962C8B-B14F-4D97-AF65-F5344CB8AC3E}">
        <p14:creationId xmlns:p14="http://schemas.microsoft.com/office/powerpoint/2010/main" val="35648408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b="1" dirty="0"/>
              <a:t>Let's try this:</a:t>
            </a:r>
          </a:p>
          <a:p>
            <a:pPr marL="514350" indent="-514350">
              <a:buFont typeface="+mj-lt"/>
              <a:buAutoNum type="arabicPeriod"/>
            </a:pPr>
            <a:r>
              <a:rPr lang="en-US" dirty="0"/>
              <a:t>Connect as a user </a:t>
            </a:r>
            <a:r>
              <a:rPr lang="en-US" dirty="0" err="1">
                <a:solidFill>
                  <a:srgbClr val="F7941D"/>
                </a:solidFill>
              </a:rPr>
              <a:t>ernesto</a:t>
            </a:r>
            <a:r>
              <a:rPr lang="en-US" dirty="0">
                <a:solidFill>
                  <a:srgbClr val="F7941D"/>
                </a:solidFill>
              </a:rPr>
              <a:t> </a:t>
            </a:r>
            <a:r>
              <a:rPr lang="en-US" dirty="0"/>
              <a:t>and revoke </a:t>
            </a:r>
            <a:r>
              <a:rPr lang="en-US" dirty="0">
                <a:solidFill>
                  <a:srgbClr val="F7941D"/>
                </a:solidFill>
              </a:rPr>
              <a:t>inherit</a:t>
            </a:r>
            <a:r>
              <a:rPr lang="en-US" dirty="0"/>
              <a:t> privileges from public user:</a:t>
            </a:r>
          </a:p>
          <a:p>
            <a:endParaRPr lang="en-US" dirty="0"/>
          </a:p>
          <a:p>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145</a:t>
            </a:fld>
            <a:endParaRPr lang="es-VE"/>
          </a:p>
        </p:txBody>
      </p:sp>
      <p:sp>
        <p:nvSpPr>
          <p:cNvPr id="5" name="Rectángulo 4"/>
          <p:cNvSpPr/>
          <p:nvPr/>
        </p:nvSpPr>
        <p:spPr>
          <a:xfrm>
            <a:off x="814137" y="3104907"/>
            <a:ext cx="10563725" cy="64818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a:t>
            </a:r>
            <a:r>
              <a:rPr lang="en-US" b="1" dirty="0" err="1"/>
              <a:t>ernesto</a:t>
            </a:r>
            <a:endParaRPr lang="en-US" b="1" dirty="0"/>
          </a:p>
          <a:p>
            <a:r>
              <a:rPr lang="en-US" b="1" dirty="0"/>
              <a:t>SQL&gt; revoke inherit privileges on user </a:t>
            </a:r>
            <a:r>
              <a:rPr lang="en-US" b="1" dirty="0" err="1"/>
              <a:t>ernesto</a:t>
            </a:r>
            <a:r>
              <a:rPr lang="en-US" b="1" dirty="0"/>
              <a:t> from public;</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707323" y="3957851"/>
            <a:ext cx="1038628" cy="1038628"/>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7382" y="5132813"/>
            <a:ext cx="1038628" cy="1038628"/>
          </a:xfrm>
          <a:prstGeom prst="rect">
            <a:avLst/>
          </a:prstGeom>
        </p:spPr>
      </p:pic>
      <p:sp>
        <p:nvSpPr>
          <p:cNvPr id="8" name="CuadroTexto 7"/>
          <p:cNvSpPr txBox="1"/>
          <p:nvPr/>
        </p:nvSpPr>
        <p:spPr>
          <a:xfrm>
            <a:off x="3842557" y="4942299"/>
            <a:ext cx="954107" cy="369332"/>
          </a:xfrm>
          <a:prstGeom prst="rect">
            <a:avLst/>
          </a:prstGeom>
          <a:noFill/>
        </p:spPr>
        <p:txBody>
          <a:bodyPr wrap="none" rtlCol="0">
            <a:spAutoFit/>
          </a:bodyPr>
          <a:lstStyle/>
          <a:p>
            <a:r>
              <a:rPr lang="es-VE" b="1" dirty="0" err="1"/>
              <a:t>ernesto</a:t>
            </a:r>
            <a:endParaRPr lang="es-VE" b="1" dirty="0"/>
          </a:p>
        </p:txBody>
      </p:sp>
      <p:sp>
        <p:nvSpPr>
          <p:cNvPr id="9" name="CuadroTexto 8"/>
          <p:cNvSpPr txBox="1"/>
          <p:nvPr/>
        </p:nvSpPr>
        <p:spPr>
          <a:xfrm>
            <a:off x="7864526" y="6117261"/>
            <a:ext cx="864339" cy="369332"/>
          </a:xfrm>
          <a:prstGeom prst="rect">
            <a:avLst/>
          </a:prstGeom>
          <a:noFill/>
        </p:spPr>
        <p:txBody>
          <a:bodyPr wrap="none" rtlCol="0">
            <a:spAutoFit/>
          </a:bodyPr>
          <a:lstStyle/>
          <a:p>
            <a:r>
              <a:rPr lang="es-VE" b="1" dirty="0" err="1"/>
              <a:t>public</a:t>
            </a:r>
            <a:endParaRPr lang="es-VE" b="1" dirty="0"/>
          </a:p>
        </p:txBody>
      </p:sp>
      <p:cxnSp>
        <p:nvCxnSpPr>
          <p:cNvPr id="11" name="Conector angular 10"/>
          <p:cNvCxnSpPr>
            <a:stCxn id="8" idx="2"/>
            <a:endCxn id="9" idx="1"/>
          </p:cNvCxnSpPr>
          <p:nvPr/>
        </p:nvCxnSpPr>
        <p:spPr>
          <a:xfrm rot="16200000" flipH="1">
            <a:off x="5596920" y="4034321"/>
            <a:ext cx="990296" cy="35449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953692" y="5526564"/>
            <a:ext cx="6545887" cy="580954"/>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b="1" dirty="0"/>
              <a:t>SQL&gt; REVOKE INHERIT PRIVILEGES ON USER </a:t>
            </a:r>
            <a:r>
              <a:rPr lang="en-US" b="1" dirty="0" err="1"/>
              <a:t>ernesto</a:t>
            </a:r>
            <a:r>
              <a:rPr lang="en-US" b="1" dirty="0"/>
              <a:t> FROM PUBLIC;</a:t>
            </a:r>
          </a:p>
        </p:txBody>
      </p:sp>
    </p:spTree>
    <p:extLst>
      <p:ext uri="{BB962C8B-B14F-4D97-AF65-F5344CB8AC3E}">
        <p14:creationId xmlns:p14="http://schemas.microsoft.com/office/powerpoint/2010/main" val="15203136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7930" y="1253331"/>
            <a:ext cx="11516139" cy="4351338"/>
          </a:xfrm>
        </p:spPr>
        <p:txBody>
          <a:bodyPr/>
          <a:lstStyle/>
          <a:p>
            <a:pPr marL="514350" indent="-514350">
              <a:buFont typeface="+mj-lt"/>
              <a:buAutoNum type="arabicPeriod" startAt="2"/>
            </a:pPr>
            <a:r>
              <a:rPr lang="es-VE" dirty="0"/>
              <a:t>Try to </a:t>
            </a:r>
            <a:r>
              <a:rPr lang="es-VE" dirty="0" err="1"/>
              <a:t>execute</a:t>
            </a:r>
            <a:r>
              <a:rPr lang="es-VE" dirty="0"/>
              <a:t> </a:t>
            </a:r>
            <a:r>
              <a:rPr lang="es-VE" dirty="0" err="1">
                <a:solidFill>
                  <a:srgbClr val="F7941D"/>
                </a:solidFill>
              </a:rPr>
              <a:t>mal_proc</a:t>
            </a:r>
            <a:r>
              <a:rPr lang="es-VE" dirty="0"/>
              <a:t>:</a:t>
            </a:r>
          </a:p>
          <a:p>
            <a:endParaRPr lang="es-VE" dirty="0"/>
          </a:p>
          <a:p>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146</a:t>
            </a:fld>
            <a:endParaRPr lang="es-VE"/>
          </a:p>
        </p:txBody>
      </p:sp>
      <p:sp>
        <p:nvSpPr>
          <p:cNvPr id="5" name="Rectángulo 4"/>
          <p:cNvSpPr/>
          <p:nvPr/>
        </p:nvSpPr>
        <p:spPr>
          <a:xfrm>
            <a:off x="814137" y="1790999"/>
            <a:ext cx="10563725" cy="155605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SQL&gt; EXEC </a:t>
            </a:r>
            <a:r>
              <a:rPr lang="en-US" sz="1400" b="1" dirty="0" err="1"/>
              <a:t>maluser.mal_proc</a:t>
            </a:r>
            <a:r>
              <a:rPr lang="en-US" sz="1400" b="1" dirty="0"/>
              <a:t>;</a:t>
            </a:r>
          </a:p>
          <a:p>
            <a:r>
              <a:rPr lang="en-US" sz="1400" b="1" dirty="0"/>
              <a:t>BEGIN </a:t>
            </a:r>
            <a:r>
              <a:rPr lang="en-US" sz="1400" b="1" dirty="0" err="1"/>
              <a:t>maluser.mal_proc</a:t>
            </a:r>
            <a:r>
              <a:rPr lang="en-US" sz="1400" b="1" dirty="0"/>
              <a:t>; END;</a:t>
            </a:r>
          </a:p>
          <a:p>
            <a:r>
              <a:rPr lang="en-US" sz="1400" b="1" dirty="0"/>
              <a:t>*</a:t>
            </a:r>
          </a:p>
          <a:p>
            <a:r>
              <a:rPr lang="en-US" sz="1400" b="1" dirty="0"/>
              <a:t>ERROR at line 1:</a:t>
            </a:r>
          </a:p>
          <a:p>
            <a:r>
              <a:rPr lang="en-US" sz="1400" b="1" dirty="0"/>
              <a:t>ORA-06598: insufficient INHERIT PRIVILEGES privilege</a:t>
            </a:r>
          </a:p>
          <a:p>
            <a:r>
              <a:rPr lang="en-US" sz="1400" b="1" dirty="0"/>
              <a:t>ORA-06512: at "MALUSER.MAL_PROC", line 1</a:t>
            </a:r>
          </a:p>
          <a:p>
            <a:r>
              <a:rPr lang="en-US" sz="1400" b="1" dirty="0"/>
              <a:t>ORA-06512: at line 1</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108019" y="4949030"/>
            <a:ext cx="1038628" cy="1038628"/>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751" y="3687062"/>
            <a:ext cx="1038628" cy="1038628"/>
          </a:xfrm>
          <a:prstGeom prst="rect">
            <a:avLst/>
          </a:prstGeom>
        </p:spPr>
      </p:pic>
      <p:sp>
        <p:nvSpPr>
          <p:cNvPr id="8" name="CuadroTexto 7"/>
          <p:cNvSpPr txBox="1"/>
          <p:nvPr/>
        </p:nvSpPr>
        <p:spPr>
          <a:xfrm>
            <a:off x="3243253" y="5874435"/>
            <a:ext cx="954107" cy="369332"/>
          </a:xfrm>
          <a:prstGeom prst="rect">
            <a:avLst/>
          </a:prstGeom>
          <a:noFill/>
        </p:spPr>
        <p:txBody>
          <a:bodyPr wrap="none" rtlCol="0">
            <a:spAutoFit/>
          </a:bodyPr>
          <a:lstStyle/>
          <a:p>
            <a:r>
              <a:rPr lang="es-VE" b="1" dirty="0" err="1"/>
              <a:t>ernesto</a:t>
            </a:r>
            <a:endParaRPr lang="es-VE" b="1" dirty="0"/>
          </a:p>
        </p:txBody>
      </p:sp>
      <p:sp>
        <p:nvSpPr>
          <p:cNvPr id="9" name="CuadroTexto 8"/>
          <p:cNvSpPr txBox="1"/>
          <p:nvPr/>
        </p:nvSpPr>
        <p:spPr>
          <a:xfrm>
            <a:off x="2084328" y="4683414"/>
            <a:ext cx="1031051" cy="369332"/>
          </a:xfrm>
          <a:prstGeom prst="rect">
            <a:avLst/>
          </a:prstGeom>
          <a:noFill/>
        </p:spPr>
        <p:txBody>
          <a:bodyPr wrap="none" rtlCol="0">
            <a:spAutoFit/>
          </a:bodyPr>
          <a:lstStyle/>
          <a:p>
            <a:r>
              <a:rPr lang="es-VE" b="1" dirty="0" err="1"/>
              <a:t>maluser</a:t>
            </a:r>
            <a:endParaRPr lang="es-VE" b="1" dirty="0"/>
          </a:p>
        </p:txBody>
      </p:sp>
      <p:sp>
        <p:nvSpPr>
          <p:cNvPr id="10" name="Rectángulo 9"/>
          <p:cNvSpPr/>
          <p:nvPr/>
        </p:nvSpPr>
        <p:spPr>
          <a:xfrm>
            <a:off x="5754756" y="3432238"/>
            <a:ext cx="3839081" cy="154827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sz="1400" b="1" dirty="0"/>
              <a:t>SQL&gt; create or replace procedure </a:t>
            </a:r>
            <a:r>
              <a:rPr lang="en-US" sz="1400" b="1" dirty="0" err="1"/>
              <a:t>mal_proc</a:t>
            </a:r>
            <a:endParaRPr lang="en-US" sz="1400" b="1" dirty="0"/>
          </a:p>
          <a:p>
            <a:r>
              <a:rPr lang="en-US" sz="1400" b="1" dirty="0"/>
              <a:t>2 </a:t>
            </a:r>
            <a:r>
              <a:rPr lang="en-US" sz="1400" b="1" dirty="0" err="1"/>
              <a:t>authid</a:t>
            </a:r>
            <a:r>
              <a:rPr lang="en-US" sz="1400" b="1" dirty="0"/>
              <a:t> </a:t>
            </a:r>
            <a:r>
              <a:rPr lang="en-US" sz="1400" b="1" dirty="0" err="1"/>
              <a:t>current_user</a:t>
            </a:r>
            <a:endParaRPr lang="en-US" sz="1400" b="1" dirty="0"/>
          </a:p>
          <a:p>
            <a:r>
              <a:rPr lang="en-US" sz="1400" b="1" dirty="0"/>
              <a:t>3 as</a:t>
            </a:r>
          </a:p>
          <a:p>
            <a:r>
              <a:rPr lang="en-US" sz="1400" b="1" dirty="0"/>
              <a:t>4 begin</a:t>
            </a:r>
          </a:p>
          <a:p>
            <a:r>
              <a:rPr lang="en-US" sz="1400" b="1" dirty="0"/>
              <a:t>5 execute immediate ‘grant </a:t>
            </a:r>
            <a:r>
              <a:rPr lang="en-US" sz="1400" b="1" dirty="0" err="1"/>
              <a:t>dba</a:t>
            </a:r>
            <a:r>
              <a:rPr lang="en-US" sz="1400" b="1" dirty="0"/>
              <a:t> to </a:t>
            </a:r>
            <a:r>
              <a:rPr lang="en-US" sz="1400" b="1" dirty="0" err="1"/>
              <a:t>maluser</a:t>
            </a:r>
            <a:r>
              <a:rPr lang="en-US" sz="1400" b="1" dirty="0"/>
              <a:t>’</a:t>
            </a:r>
          </a:p>
          <a:p>
            <a:r>
              <a:rPr lang="en-US" sz="1400" b="1" dirty="0"/>
              <a:t>6 end;</a:t>
            </a:r>
          </a:p>
          <a:p>
            <a:r>
              <a:rPr lang="en-US" sz="1400" b="1" dirty="0"/>
              <a:t>7 /</a:t>
            </a:r>
          </a:p>
        </p:txBody>
      </p:sp>
      <p:cxnSp>
        <p:nvCxnSpPr>
          <p:cNvPr id="12" name="Conector recto de flecha 11"/>
          <p:cNvCxnSpPr>
            <a:stCxn id="7" idx="3"/>
            <a:endCxn id="10" idx="1"/>
          </p:cNvCxnSpPr>
          <p:nvPr/>
        </p:nvCxnSpPr>
        <p:spPr>
          <a:xfrm>
            <a:off x="3115379" y="4206376"/>
            <a:ext cx="26393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p:cNvCxnSpPr>
            <a:stCxn id="6" idx="1"/>
            <a:endCxn id="10" idx="2"/>
          </p:cNvCxnSpPr>
          <p:nvPr/>
        </p:nvCxnSpPr>
        <p:spPr>
          <a:xfrm flipV="1">
            <a:off x="4146647" y="4980514"/>
            <a:ext cx="3527650" cy="48783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5754756" y="5558666"/>
            <a:ext cx="5706105" cy="90533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sz="1400" dirty="0"/>
              <a:t>ERROR at line 1:</a:t>
            </a:r>
          </a:p>
          <a:p>
            <a:r>
              <a:rPr lang="en-US" sz="1400" dirty="0"/>
              <a:t>ORA-06598: </a:t>
            </a:r>
            <a:r>
              <a:rPr lang="en-US" sz="1400" b="1" dirty="0"/>
              <a:t>insufficient INHERIT PRIVILEGES privilege</a:t>
            </a:r>
          </a:p>
          <a:p>
            <a:r>
              <a:rPr lang="en-US" sz="1400" dirty="0"/>
              <a:t>ORA-06512: at “</a:t>
            </a:r>
            <a:r>
              <a:rPr lang="en-US" sz="1400" b="1" dirty="0" err="1"/>
              <a:t>maluser.mal_proc</a:t>
            </a:r>
            <a:r>
              <a:rPr lang="en-US" sz="1400" dirty="0"/>
              <a:t>”, line 1</a:t>
            </a:r>
          </a:p>
          <a:p>
            <a:r>
              <a:rPr lang="en-US" sz="1400" dirty="0"/>
              <a:t>ORA-06512: at line 1</a:t>
            </a:r>
          </a:p>
        </p:txBody>
      </p:sp>
      <p:sp>
        <p:nvSpPr>
          <p:cNvPr id="25" name="CuadroTexto 24"/>
          <p:cNvSpPr txBox="1"/>
          <p:nvPr/>
        </p:nvSpPr>
        <p:spPr>
          <a:xfrm>
            <a:off x="4912062" y="5130496"/>
            <a:ext cx="1257075" cy="369332"/>
          </a:xfrm>
          <a:prstGeom prst="rect">
            <a:avLst/>
          </a:prstGeom>
          <a:noFill/>
        </p:spPr>
        <p:txBody>
          <a:bodyPr wrap="none" rtlCol="0">
            <a:spAutoFit/>
          </a:bodyPr>
          <a:lstStyle/>
          <a:p>
            <a:r>
              <a:rPr lang="es-VE" b="1" dirty="0"/>
              <a:t>EXECUTE</a:t>
            </a:r>
          </a:p>
        </p:txBody>
      </p:sp>
      <p:pic>
        <p:nvPicPr>
          <p:cNvPr id="26" name="Imagen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6894" y="4992189"/>
            <a:ext cx="594803" cy="594803"/>
          </a:xfrm>
          <a:prstGeom prst="rect">
            <a:avLst/>
          </a:prstGeom>
        </p:spPr>
      </p:pic>
    </p:spTree>
    <p:extLst>
      <p:ext uri="{BB962C8B-B14F-4D97-AF65-F5344CB8AC3E}">
        <p14:creationId xmlns:p14="http://schemas.microsoft.com/office/powerpoint/2010/main" val="4377138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3"/>
            </a:pPr>
            <a:r>
              <a:rPr lang="en-US" dirty="0"/>
              <a:t>Grant </a:t>
            </a:r>
            <a:r>
              <a:rPr lang="en-US" dirty="0">
                <a:solidFill>
                  <a:srgbClr val="F7941D"/>
                </a:solidFill>
              </a:rPr>
              <a:t>inherit rights </a:t>
            </a:r>
            <a:r>
              <a:rPr lang="en-US" dirty="0"/>
              <a:t>privileges to </a:t>
            </a:r>
            <a:r>
              <a:rPr lang="en-US" dirty="0" err="1">
                <a:solidFill>
                  <a:srgbClr val="F7941D"/>
                </a:solidFill>
              </a:rPr>
              <a:t>maluser</a:t>
            </a:r>
            <a:r>
              <a:rPr lang="en-US" dirty="0"/>
              <a:t>:</a:t>
            </a:r>
          </a:p>
          <a:p>
            <a:pPr marL="514350" indent="-514350">
              <a:buFont typeface="+mj-lt"/>
              <a:buAutoNum type="arabicPeriod" startAt="3"/>
            </a:pPr>
            <a:endParaRPr lang="en-US" dirty="0"/>
          </a:p>
          <a:p>
            <a:pPr marL="514350" indent="-514350">
              <a:buFont typeface="+mj-lt"/>
              <a:buAutoNum type="arabicPeriod" startAt="3"/>
            </a:pPr>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147</a:t>
            </a:fld>
            <a:endParaRPr lang="es-VE"/>
          </a:p>
        </p:txBody>
      </p:sp>
      <p:sp>
        <p:nvSpPr>
          <p:cNvPr id="5" name="Rectángulo 4"/>
          <p:cNvSpPr/>
          <p:nvPr/>
        </p:nvSpPr>
        <p:spPr>
          <a:xfrm>
            <a:off x="807509" y="2132462"/>
            <a:ext cx="10563725" cy="32409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grant inherit privileges on user </a:t>
            </a:r>
            <a:r>
              <a:rPr lang="en-US" b="1" dirty="0" err="1"/>
              <a:t>ernesto</a:t>
            </a:r>
            <a:r>
              <a:rPr lang="en-US" b="1" dirty="0"/>
              <a:t> to </a:t>
            </a:r>
            <a:r>
              <a:rPr lang="en-US" b="1" dirty="0" err="1"/>
              <a:t>maluser</a:t>
            </a:r>
            <a:r>
              <a:rPr lang="en-US" b="1" dirty="0"/>
              <a:t>;</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380884" y="4896679"/>
            <a:ext cx="1038628" cy="1038628"/>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751" y="3110061"/>
            <a:ext cx="1038628" cy="1038628"/>
          </a:xfrm>
          <a:prstGeom prst="rect">
            <a:avLst/>
          </a:prstGeom>
        </p:spPr>
      </p:pic>
      <p:sp>
        <p:nvSpPr>
          <p:cNvPr id="8" name="CuadroTexto 7"/>
          <p:cNvSpPr txBox="1"/>
          <p:nvPr/>
        </p:nvSpPr>
        <p:spPr>
          <a:xfrm>
            <a:off x="9516118" y="5822084"/>
            <a:ext cx="954107" cy="369332"/>
          </a:xfrm>
          <a:prstGeom prst="rect">
            <a:avLst/>
          </a:prstGeom>
          <a:noFill/>
        </p:spPr>
        <p:txBody>
          <a:bodyPr wrap="none" rtlCol="0">
            <a:spAutoFit/>
          </a:bodyPr>
          <a:lstStyle/>
          <a:p>
            <a:r>
              <a:rPr lang="es-VE" b="1" dirty="0" err="1"/>
              <a:t>ernesto</a:t>
            </a:r>
            <a:endParaRPr lang="es-VE" b="1" dirty="0"/>
          </a:p>
        </p:txBody>
      </p:sp>
      <p:sp>
        <p:nvSpPr>
          <p:cNvPr id="9" name="CuadroTexto 8"/>
          <p:cNvSpPr txBox="1"/>
          <p:nvPr/>
        </p:nvSpPr>
        <p:spPr>
          <a:xfrm>
            <a:off x="2084328" y="4106413"/>
            <a:ext cx="1031051" cy="369332"/>
          </a:xfrm>
          <a:prstGeom prst="rect">
            <a:avLst/>
          </a:prstGeom>
          <a:noFill/>
        </p:spPr>
        <p:txBody>
          <a:bodyPr wrap="none" rtlCol="0">
            <a:spAutoFit/>
          </a:bodyPr>
          <a:lstStyle/>
          <a:p>
            <a:r>
              <a:rPr lang="es-VE" b="1" dirty="0" err="1"/>
              <a:t>maluser</a:t>
            </a:r>
            <a:endParaRPr lang="es-VE" b="1" dirty="0"/>
          </a:p>
        </p:txBody>
      </p:sp>
      <p:sp>
        <p:nvSpPr>
          <p:cNvPr id="10" name="Rectángulo 9"/>
          <p:cNvSpPr/>
          <p:nvPr/>
        </p:nvSpPr>
        <p:spPr>
          <a:xfrm>
            <a:off x="5754756" y="2855237"/>
            <a:ext cx="3839081" cy="154827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sz="1400" b="1" dirty="0"/>
              <a:t>SQL&gt; create or replace procedure </a:t>
            </a:r>
            <a:r>
              <a:rPr lang="en-US" sz="1400" b="1" dirty="0" err="1"/>
              <a:t>mal_proc</a:t>
            </a:r>
            <a:endParaRPr lang="en-US" sz="1400" b="1" dirty="0"/>
          </a:p>
          <a:p>
            <a:r>
              <a:rPr lang="en-US" sz="1400" b="1" dirty="0"/>
              <a:t>2 </a:t>
            </a:r>
            <a:r>
              <a:rPr lang="en-US" sz="1400" b="1" dirty="0" err="1"/>
              <a:t>authid</a:t>
            </a:r>
            <a:r>
              <a:rPr lang="en-US" sz="1400" b="1" dirty="0"/>
              <a:t> </a:t>
            </a:r>
            <a:r>
              <a:rPr lang="en-US" sz="1400" b="1" dirty="0" err="1"/>
              <a:t>current_user</a:t>
            </a:r>
            <a:endParaRPr lang="en-US" sz="1400" b="1" dirty="0"/>
          </a:p>
          <a:p>
            <a:r>
              <a:rPr lang="en-US" sz="1400" b="1" dirty="0"/>
              <a:t>3 as</a:t>
            </a:r>
          </a:p>
          <a:p>
            <a:r>
              <a:rPr lang="en-US" sz="1400" b="1" dirty="0"/>
              <a:t>4 begin</a:t>
            </a:r>
          </a:p>
          <a:p>
            <a:r>
              <a:rPr lang="en-US" sz="1400" b="1" dirty="0"/>
              <a:t>5 execute immediate ‘grant </a:t>
            </a:r>
            <a:r>
              <a:rPr lang="en-US" sz="1400" b="1" dirty="0" err="1"/>
              <a:t>dba</a:t>
            </a:r>
            <a:r>
              <a:rPr lang="en-US" sz="1400" b="1" dirty="0"/>
              <a:t> to </a:t>
            </a:r>
            <a:r>
              <a:rPr lang="en-US" sz="1400" b="1" dirty="0" err="1"/>
              <a:t>maluser</a:t>
            </a:r>
            <a:r>
              <a:rPr lang="en-US" sz="1400" b="1" dirty="0"/>
              <a:t>’</a:t>
            </a:r>
          </a:p>
          <a:p>
            <a:r>
              <a:rPr lang="en-US" sz="1400" b="1" dirty="0"/>
              <a:t>6 end;</a:t>
            </a:r>
          </a:p>
          <a:p>
            <a:r>
              <a:rPr lang="en-US" sz="1400" b="1" dirty="0"/>
              <a:t>7 /</a:t>
            </a:r>
          </a:p>
        </p:txBody>
      </p:sp>
      <p:cxnSp>
        <p:nvCxnSpPr>
          <p:cNvPr id="11" name="Conector recto de flecha 10"/>
          <p:cNvCxnSpPr>
            <a:stCxn id="7" idx="3"/>
            <a:endCxn id="10" idx="1"/>
          </p:cNvCxnSpPr>
          <p:nvPr/>
        </p:nvCxnSpPr>
        <p:spPr>
          <a:xfrm>
            <a:off x="3115379" y="3629375"/>
            <a:ext cx="26393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6" idx="3"/>
            <a:endCxn id="9" idx="2"/>
          </p:cNvCxnSpPr>
          <p:nvPr/>
        </p:nvCxnSpPr>
        <p:spPr>
          <a:xfrm rot="10800000">
            <a:off x="2599854" y="4475745"/>
            <a:ext cx="6781030" cy="9402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479381" y="4830455"/>
            <a:ext cx="7767227" cy="34743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b="1" dirty="0"/>
              <a:t>SQL&gt; GRANT INHERIT PRIVILEGES ON USER </a:t>
            </a:r>
            <a:r>
              <a:rPr lang="en-US" b="1" dirty="0" err="1"/>
              <a:t>ernesto</a:t>
            </a:r>
            <a:r>
              <a:rPr lang="en-US" b="1" dirty="0"/>
              <a:t> TO </a:t>
            </a:r>
            <a:r>
              <a:rPr lang="en-US" b="1" dirty="0" err="1"/>
              <a:t>maluser</a:t>
            </a:r>
            <a:r>
              <a:rPr lang="en-US" b="1" dirty="0"/>
              <a:t>;</a:t>
            </a:r>
          </a:p>
        </p:txBody>
      </p:sp>
    </p:spTree>
    <p:extLst>
      <p:ext uri="{BB962C8B-B14F-4D97-AF65-F5344CB8AC3E}">
        <p14:creationId xmlns:p14="http://schemas.microsoft.com/office/powerpoint/2010/main" val="39256548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4"/>
            </a:pPr>
            <a:r>
              <a:rPr lang="en-US" dirty="0"/>
              <a:t>Try again to execute </a:t>
            </a:r>
            <a:r>
              <a:rPr lang="en-US" dirty="0" err="1">
                <a:solidFill>
                  <a:srgbClr val="F7941D"/>
                </a:solidFill>
              </a:rPr>
              <a:t>mal_proc</a:t>
            </a:r>
            <a:r>
              <a:rPr lang="en-US" dirty="0"/>
              <a:t>:</a:t>
            </a:r>
          </a:p>
          <a:p>
            <a:pPr marL="514350" indent="-514350">
              <a:buFont typeface="+mj-lt"/>
              <a:buAutoNum type="arabicPeriod" startAt="4"/>
            </a:pPr>
            <a:endParaRPr lang="en-US" dirty="0"/>
          </a:p>
          <a:p>
            <a:pPr marL="514350" indent="-514350">
              <a:buFont typeface="+mj-lt"/>
              <a:buAutoNum type="arabicPeriod" startAt="4"/>
            </a:pPr>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148</a:t>
            </a:fld>
            <a:endParaRPr lang="es-VE"/>
          </a:p>
        </p:txBody>
      </p:sp>
      <p:sp>
        <p:nvSpPr>
          <p:cNvPr id="5" name="Rectángulo 4"/>
          <p:cNvSpPr/>
          <p:nvPr/>
        </p:nvSpPr>
        <p:spPr>
          <a:xfrm>
            <a:off x="807509" y="2036927"/>
            <a:ext cx="10563725" cy="63803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EXEC </a:t>
            </a:r>
            <a:r>
              <a:rPr lang="en-US" b="1" dirty="0" err="1"/>
              <a:t>maluser.mal_proc</a:t>
            </a:r>
            <a:r>
              <a:rPr lang="en-US" b="1" dirty="0"/>
              <a:t>;</a:t>
            </a:r>
          </a:p>
          <a:p>
            <a:r>
              <a:rPr lang="en-US" b="1" dirty="0"/>
              <a:t>PL/SQL procedure successfully completed.</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054786" y="4999808"/>
            <a:ext cx="1038628" cy="1038628"/>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518" y="3362110"/>
            <a:ext cx="1038628" cy="1038628"/>
          </a:xfrm>
          <a:prstGeom prst="rect">
            <a:avLst/>
          </a:prstGeom>
        </p:spPr>
      </p:pic>
      <p:sp>
        <p:nvSpPr>
          <p:cNvPr id="8" name="CuadroTexto 7"/>
          <p:cNvSpPr txBox="1"/>
          <p:nvPr/>
        </p:nvSpPr>
        <p:spPr>
          <a:xfrm>
            <a:off x="3190020" y="5925213"/>
            <a:ext cx="954107" cy="369332"/>
          </a:xfrm>
          <a:prstGeom prst="rect">
            <a:avLst/>
          </a:prstGeom>
          <a:noFill/>
        </p:spPr>
        <p:txBody>
          <a:bodyPr wrap="none" rtlCol="0">
            <a:spAutoFit/>
          </a:bodyPr>
          <a:lstStyle/>
          <a:p>
            <a:r>
              <a:rPr lang="es-VE" b="1" dirty="0" err="1"/>
              <a:t>ernesto</a:t>
            </a:r>
            <a:endParaRPr lang="es-VE" b="1" dirty="0"/>
          </a:p>
        </p:txBody>
      </p:sp>
      <p:sp>
        <p:nvSpPr>
          <p:cNvPr id="9" name="CuadroTexto 8"/>
          <p:cNvSpPr txBox="1"/>
          <p:nvPr/>
        </p:nvSpPr>
        <p:spPr>
          <a:xfrm>
            <a:off x="2031095" y="4358462"/>
            <a:ext cx="1031051" cy="369332"/>
          </a:xfrm>
          <a:prstGeom prst="rect">
            <a:avLst/>
          </a:prstGeom>
          <a:noFill/>
        </p:spPr>
        <p:txBody>
          <a:bodyPr wrap="none" rtlCol="0">
            <a:spAutoFit/>
          </a:bodyPr>
          <a:lstStyle/>
          <a:p>
            <a:r>
              <a:rPr lang="es-VE" b="1" dirty="0" err="1"/>
              <a:t>maluser</a:t>
            </a:r>
            <a:endParaRPr lang="es-VE" b="1" dirty="0"/>
          </a:p>
        </p:txBody>
      </p:sp>
      <p:sp>
        <p:nvSpPr>
          <p:cNvPr id="10" name="Rectángulo 9"/>
          <p:cNvSpPr/>
          <p:nvPr/>
        </p:nvSpPr>
        <p:spPr>
          <a:xfrm>
            <a:off x="5701523" y="3107286"/>
            <a:ext cx="3839081" cy="154827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sz="1400" b="1" dirty="0"/>
              <a:t>SQL&gt; create or replace procedure </a:t>
            </a:r>
            <a:r>
              <a:rPr lang="en-US" sz="1400" b="1" dirty="0" err="1"/>
              <a:t>mal_proc</a:t>
            </a:r>
            <a:endParaRPr lang="en-US" sz="1400" b="1" dirty="0"/>
          </a:p>
          <a:p>
            <a:r>
              <a:rPr lang="en-US" sz="1400" b="1" dirty="0"/>
              <a:t>2 </a:t>
            </a:r>
            <a:r>
              <a:rPr lang="en-US" sz="1400" b="1" dirty="0" err="1"/>
              <a:t>authid</a:t>
            </a:r>
            <a:r>
              <a:rPr lang="en-US" sz="1400" b="1" dirty="0"/>
              <a:t> </a:t>
            </a:r>
            <a:r>
              <a:rPr lang="en-US" sz="1400" b="1" dirty="0" err="1"/>
              <a:t>current_user</a:t>
            </a:r>
            <a:endParaRPr lang="en-US" sz="1400" b="1" dirty="0"/>
          </a:p>
          <a:p>
            <a:r>
              <a:rPr lang="en-US" sz="1400" b="1" dirty="0"/>
              <a:t>3 as</a:t>
            </a:r>
          </a:p>
          <a:p>
            <a:r>
              <a:rPr lang="en-US" sz="1400" b="1" dirty="0"/>
              <a:t>4 begin</a:t>
            </a:r>
          </a:p>
          <a:p>
            <a:r>
              <a:rPr lang="en-US" sz="1400" b="1" dirty="0"/>
              <a:t>5 execute immediate ‘grant </a:t>
            </a:r>
            <a:r>
              <a:rPr lang="en-US" sz="1400" b="1" dirty="0" err="1"/>
              <a:t>dba</a:t>
            </a:r>
            <a:r>
              <a:rPr lang="en-US" sz="1400" b="1" dirty="0"/>
              <a:t> to </a:t>
            </a:r>
            <a:r>
              <a:rPr lang="en-US" sz="1400" b="1" dirty="0" err="1"/>
              <a:t>maluser</a:t>
            </a:r>
            <a:r>
              <a:rPr lang="en-US" sz="1400" b="1" dirty="0"/>
              <a:t>’</a:t>
            </a:r>
          </a:p>
          <a:p>
            <a:r>
              <a:rPr lang="en-US" sz="1400" b="1" dirty="0"/>
              <a:t>6 end;</a:t>
            </a:r>
          </a:p>
          <a:p>
            <a:r>
              <a:rPr lang="en-US" sz="1400" b="1" dirty="0"/>
              <a:t>7 /</a:t>
            </a:r>
          </a:p>
        </p:txBody>
      </p:sp>
      <p:cxnSp>
        <p:nvCxnSpPr>
          <p:cNvPr id="11" name="Conector recto de flecha 10"/>
          <p:cNvCxnSpPr>
            <a:stCxn id="7" idx="3"/>
            <a:endCxn id="10" idx="1"/>
          </p:cNvCxnSpPr>
          <p:nvPr/>
        </p:nvCxnSpPr>
        <p:spPr>
          <a:xfrm>
            <a:off x="3062146" y="3881424"/>
            <a:ext cx="26393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angular 11"/>
          <p:cNvCxnSpPr>
            <a:stCxn id="6" idx="1"/>
            <a:endCxn id="10" idx="2"/>
          </p:cNvCxnSpPr>
          <p:nvPr/>
        </p:nvCxnSpPr>
        <p:spPr>
          <a:xfrm flipV="1">
            <a:off x="4093414" y="4655562"/>
            <a:ext cx="3527650" cy="863560"/>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5701523" y="5699740"/>
            <a:ext cx="5706105" cy="365347"/>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sz="1400" dirty="0"/>
              <a:t>PL/SQL procedure successfully completed.</a:t>
            </a:r>
          </a:p>
        </p:txBody>
      </p:sp>
      <p:sp>
        <p:nvSpPr>
          <p:cNvPr id="14" name="CuadroTexto 13"/>
          <p:cNvSpPr txBox="1"/>
          <p:nvPr/>
        </p:nvSpPr>
        <p:spPr>
          <a:xfrm>
            <a:off x="4858829" y="5181274"/>
            <a:ext cx="1257075" cy="369332"/>
          </a:xfrm>
          <a:prstGeom prst="rect">
            <a:avLst/>
          </a:prstGeom>
          <a:noFill/>
        </p:spPr>
        <p:txBody>
          <a:bodyPr wrap="none" rtlCol="0">
            <a:spAutoFit/>
          </a:bodyPr>
          <a:lstStyle/>
          <a:p>
            <a:r>
              <a:rPr lang="es-VE" b="1" dirty="0"/>
              <a:t>EXECUTE</a:t>
            </a:r>
          </a:p>
        </p:txBody>
      </p:sp>
      <p:pic>
        <p:nvPicPr>
          <p:cNvPr id="17" name="Imagen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9870" y="4848555"/>
            <a:ext cx="642386" cy="642386"/>
          </a:xfrm>
          <a:prstGeom prst="rect">
            <a:avLst/>
          </a:prstGeom>
        </p:spPr>
      </p:pic>
    </p:spTree>
    <p:extLst>
      <p:ext uri="{BB962C8B-B14F-4D97-AF65-F5344CB8AC3E}">
        <p14:creationId xmlns:p14="http://schemas.microsoft.com/office/powerpoint/2010/main" val="39757131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2674675"/>
          </a:xfrm>
        </p:spPr>
        <p:txBody>
          <a:bodyPr>
            <a:normAutofit fontScale="92500"/>
          </a:bodyPr>
          <a:lstStyle/>
          <a:p>
            <a:r>
              <a:rPr lang="en-US" dirty="0"/>
              <a:t>Users who have </a:t>
            </a:r>
            <a:r>
              <a:rPr lang="en-US" dirty="0">
                <a:solidFill>
                  <a:srgbClr val="F7941D"/>
                </a:solidFill>
              </a:rPr>
              <a:t>the inherit any privileges </a:t>
            </a:r>
            <a:r>
              <a:rPr lang="en-US" dirty="0"/>
              <a:t>system privilege are exempted from this rule.</a:t>
            </a:r>
          </a:p>
          <a:p>
            <a:endParaRPr lang="en-US" dirty="0"/>
          </a:p>
          <a:p>
            <a:pPr marL="514350" indent="-514350">
              <a:buFont typeface="+mj-lt"/>
              <a:buAutoNum type="arabicPeriod"/>
            </a:pPr>
            <a:r>
              <a:rPr lang="en-US" dirty="0"/>
              <a:t>Connect as a user who has a DBA role (for example, </a:t>
            </a:r>
            <a:r>
              <a:rPr lang="en-US" dirty="0" err="1">
                <a:solidFill>
                  <a:srgbClr val="F7941D"/>
                </a:solidFill>
              </a:rPr>
              <a:t>ernesto</a:t>
            </a:r>
            <a:r>
              <a:rPr lang="en-US" dirty="0"/>
              <a:t>), create two users, and grant them the following privileges:</a:t>
            </a:r>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149</a:t>
            </a:fld>
            <a:endParaRPr lang="es-VE"/>
          </a:p>
        </p:txBody>
      </p:sp>
      <p:sp>
        <p:nvSpPr>
          <p:cNvPr id="5" name="Rectángulo 4"/>
          <p:cNvSpPr/>
          <p:nvPr/>
        </p:nvSpPr>
        <p:spPr>
          <a:xfrm>
            <a:off x="814137" y="4179625"/>
            <a:ext cx="10563725" cy="181174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a:t>
            </a:r>
            <a:r>
              <a:rPr lang="en-US" b="1" dirty="0" err="1"/>
              <a:t>ernesto</a:t>
            </a:r>
            <a:endParaRPr lang="en-US" b="1" dirty="0"/>
          </a:p>
          <a:p>
            <a:r>
              <a:rPr lang="en-US" b="1" dirty="0"/>
              <a:t>SQL&gt; create user </a:t>
            </a:r>
            <a:r>
              <a:rPr lang="en-US" b="1" dirty="0" err="1"/>
              <a:t>super_user</a:t>
            </a:r>
            <a:r>
              <a:rPr lang="en-US" b="1" dirty="0"/>
              <a:t> identified by oracle1;</a:t>
            </a:r>
          </a:p>
          <a:p>
            <a:r>
              <a:rPr lang="en-US" b="1" dirty="0"/>
              <a:t>SQL&gt; create user </a:t>
            </a:r>
            <a:r>
              <a:rPr lang="en-US" b="1" dirty="0" err="1"/>
              <a:t>regular_user</a:t>
            </a:r>
            <a:r>
              <a:rPr lang="en-US" b="1" dirty="0"/>
              <a:t> identified by oracle2;</a:t>
            </a:r>
          </a:p>
          <a:p>
            <a:r>
              <a:rPr lang="en-US" b="1" dirty="0"/>
              <a:t>SQL&gt; grant create session, create procedure to </a:t>
            </a:r>
            <a:r>
              <a:rPr lang="en-US" b="1" dirty="0" err="1"/>
              <a:t>super_user</a:t>
            </a:r>
            <a:r>
              <a:rPr lang="en-US" b="1" dirty="0"/>
              <a:t>;</a:t>
            </a:r>
          </a:p>
          <a:p>
            <a:r>
              <a:rPr lang="en-US" b="1" dirty="0"/>
              <a:t>SQL&gt; grant create session, create procedure to</a:t>
            </a:r>
          </a:p>
          <a:p>
            <a:r>
              <a:rPr lang="en-US" b="1" dirty="0"/>
              <a:t>       </a:t>
            </a:r>
            <a:r>
              <a:rPr lang="en-US" b="1" dirty="0" err="1"/>
              <a:t>regular_user</a:t>
            </a:r>
            <a:r>
              <a:rPr lang="en-US" b="1" dirty="0"/>
              <a:t>;</a:t>
            </a:r>
          </a:p>
        </p:txBody>
      </p:sp>
    </p:spTree>
    <p:extLst>
      <p:ext uri="{BB962C8B-B14F-4D97-AF65-F5344CB8AC3E}">
        <p14:creationId xmlns:p14="http://schemas.microsoft.com/office/powerpoint/2010/main" val="159189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7B51C9-2E92-44A6-9965-EC5027C4A6E1}"/>
              </a:ext>
            </a:extLst>
          </p:cNvPr>
          <p:cNvSpPr>
            <a:spLocks noGrp="1"/>
          </p:cNvSpPr>
          <p:nvPr>
            <p:ph idx="1"/>
          </p:nvPr>
        </p:nvSpPr>
        <p:spPr/>
        <p:txBody>
          <a:bodyPr/>
          <a:lstStyle/>
          <a:p>
            <a:r>
              <a:rPr lang="en-US" dirty="0"/>
              <a:t>When to use profiles</a:t>
            </a:r>
          </a:p>
          <a:p>
            <a:r>
              <a:rPr lang="en-US" dirty="0"/>
              <a:t>Values </a:t>
            </a:r>
            <a:r>
              <a:rPr lang="en-US"/>
              <a:t>for Resource Limits</a:t>
            </a:r>
          </a:p>
        </p:txBody>
      </p:sp>
      <p:sp>
        <p:nvSpPr>
          <p:cNvPr id="3" name="Title 2">
            <a:extLst>
              <a:ext uri="{FF2B5EF4-FFF2-40B4-BE49-F238E27FC236}">
                <a16:creationId xmlns:a16="http://schemas.microsoft.com/office/drawing/2014/main" id="{CE85927A-AFB1-44B7-A934-400231595057}"/>
              </a:ext>
            </a:extLst>
          </p:cNvPr>
          <p:cNvSpPr>
            <a:spLocks noGrp="1"/>
          </p:cNvSpPr>
          <p:nvPr>
            <p:ph type="title"/>
          </p:nvPr>
        </p:nvSpPr>
        <p:spPr/>
        <p:txBody>
          <a:bodyPr/>
          <a:lstStyle/>
          <a:p>
            <a:r>
              <a:rPr lang="en-US" dirty="0"/>
              <a:t>Profiles</a:t>
            </a:r>
          </a:p>
        </p:txBody>
      </p:sp>
      <p:sp>
        <p:nvSpPr>
          <p:cNvPr id="4" name="Slide Number Placeholder 3">
            <a:extLst>
              <a:ext uri="{FF2B5EF4-FFF2-40B4-BE49-F238E27FC236}">
                <a16:creationId xmlns:a16="http://schemas.microsoft.com/office/drawing/2014/main" id="{83F3120C-99FB-4552-8D87-3143DD533927}"/>
              </a:ext>
            </a:extLst>
          </p:cNvPr>
          <p:cNvSpPr>
            <a:spLocks noGrp="1"/>
          </p:cNvSpPr>
          <p:nvPr>
            <p:ph type="sldNum" sz="quarter" idx="12"/>
          </p:nvPr>
        </p:nvSpPr>
        <p:spPr/>
        <p:txBody>
          <a:bodyPr/>
          <a:lstStyle/>
          <a:p>
            <a:fld id="{5C6DB8CB-8B72-460F-B4E4-6A15EEC341A1}" type="slidenum">
              <a:rPr lang="es-VE" smtClean="0"/>
              <a:pPr/>
              <a:t>15</a:t>
            </a:fld>
            <a:endParaRPr lang="es-VE" dirty="0"/>
          </a:p>
        </p:txBody>
      </p:sp>
    </p:spTree>
    <p:extLst>
      <p:ext uri="{BB962C8B-B14F-4D97-AF65-F5344CB8AC3E}">
        <p14:creationId xmlns:p14="http://schemas.microsoft.com/office/powerpoint/2010/main" val="748156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2"/>
            </a:pPr>
            <a:r>
              <a:rPr lang="en-US" dirty="0"/>
              <a:t>Grant </a:t>
            </a:r>
            <a:r>
              <a:rPr lang="en-US" dirty="0">
                <a:solidFill>
                  <a:srgbClr val="F7941D"/>
                </a:solidFill>
              </a:rPr>
              <a:t>inherit any privileges </a:t>
            </a:r>
            <a:r>
              <a:rPr lang="en-US" dirty="0"/>
              <a:t>only to </a:t>
            </a:r>
            <a:r>
              <a:rPr lang="en-US" dirty="0" err="1">
                <a:solidFill>
                  <a:srgbClr val="F7941D"/>
                </a:solidFill>
              </a:rPr>
              <a:t>super_user</a:t>
            </a:r>
            <a:r>
              <a:rPr lang="en-US" dirty="0"/>
              <a:t>:</a:t>
            </a:r>
          </a:p>
          <a:p>
            <a:pPr marL="514350" indent="-514350">
              <a:buFont typeface="+mj-lt"/>
              <a:buAutoNum type="arabicPeriod" startAt="2"/>
            </a:pPr>
            <a:endParaRPr lang="en-US" dirty="0"/>
          </a:p>
          <a:p>
            <a:pPr marL="514350" indent="-514350">
              <a:buFont typeface="+mj-lt"/>
              <a:buAutoNum type="arabicPeriod" startAt="2"/>
            </a:pPr>
            <a:r>
              <a:rPr lang="en-US" dirty="0"/>
              <a:t>Connect as </a:t>
            </a:r>
            <a:r>
              <a:rPr lang="en-US" dirty="0" err="1">
                <a:solidFill>
                  <a:srgbClr val="F7941D"/>
                </a:solidFill>
              </a:rPr>
              <a:t>regular_user</a:t>
            </a:r>
            <a:r>
              <a:rPr lang="en-US" dirty="0"/>
              <a:t> and create the following procedure:</a:t>
            </a:r>
          </a:p>
          <a:p>
            <a:pPr marL="514350" indent="-514350">
              <a:buFont typeface="+mj-lt"/>
              <a:buAutoNum type="arabicPeriod" startAt="2"/>
            </a:pPr>
            <a:endParaRPr lang="en-US" dirty="0"/>
          </a:p>
          <a:p>
            <a:pPr marL="514350" indent="-514350">
              <a:buFont typeface="+mj-lt"/>
              <a:buAutoNum type="arabicPeriod" startAt="2"/>
            </a:pPr>
            <a:endParaRPr lang="en-US" dirty="0"/>
          </a:p>
          <a:p>
            <a:endParaRPr lang="en-US" dirty="0"/>
          </a:p>
          <a:p>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150</a:t>
            </a:fld>
            <a:endParaRPr lang="es-VE"/>
          </a:p>
        </p:txBody>
      </p:sp>
      <p:sp>
        <p:nvSpPr>
          <p:cNvPr id="5" name="Rectángulo 4"/>
          <p:cNvSpPr/>
          <p:nvPr/>
        </p:nvSpPr>
        <p:spPr>
          <a:xfrm>
            <a:off x="814137" y="2156346"/>
            <a:ext cx="10563725" cy="38213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grant inherit any privileges to </a:t>
            </a:r>
            <a:r>
              <a:rPr lang="en-US" b="1" dirty="0" err="1"/>
              <a:t>super_user</a:t>
            </a:r>
            <a:r>
              <a:rPr lang="en-US" b="1" dirty="0"/>
              <a:t>;</a:t>
            </a:r>
          </a:p>
        </p:txBody>
      </p:sp>
      <p:sp>
        <p:nvSpPr>
          <p:cNvPr id="6" name="Rectángulo 5"/>
          <p:cNvSpPr/>
          <p:nvPr/>
        </p:nvSpPr>
        <p:spPr>
          <a:xfrm>
            <a:off x="807509" y="3680619"/>
            <a:ext cx="10563725" cy="222001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a:t>
            </a:r>
            <a:r>
              <a:rPr lang="en-US" b="1" dirty="0" err="1"/>
              <a:t>regular_user</a:t>
            </a:r>
            <a:endParaRPr lang="en-US" b="1" dirty="0"/>
          </a:p>
          <a:p>
            <a:r>
              <a:rPr lang="en-US" b="1" dirty="0"/>
              <a:t>create or replace procedure </a:t>
            </a:r>
            <a:r>
              <a:rPr lang="en-US" b="1" dirty="0" err="1"/>
              <a:t>reg_proc</a:t>
            </a:r>
            <a:endParaRPr lang="en-US" b="1" dirty="0"/>
          </a:p>
          <a:p>
            <a:r>
              <a:rPr lang="en-US" b="1" dirty="0"/>
              <a:t>       </a:t>
            </a:r>
            <a:r>
              <a:rPr lang="en-US" b="1" dirty="0" err="1"/>
              <a:t>authid</a:t>
            </a:r>
            <a:r>
              <a:rPr lang="en-US" b="1" dirty="0"/>
              <a:t> </a:t>
            </a:r>
            <a:r>
              <a:rPr lang="en-US" b="1" dirty="0" err="1"/>
              <a:t>current_user</a:t>
            </a:r>
            <a:endParaRPr lang="en-US" b="1" dirty="0"/>
          </a:p>
          <a:p>
            <a:r>
              <a:rPr lang="en-US" b="1" dirty="0"/>
              <a:t>       as</a:t>
            </a:r>
          </a:p>
          <a:p>
            <a:r>
              <a:rPr lang="en-US" b="1" dirty="0"/>
              <a:t>       begin</a:t>
            </a:r>
          </a:p>
          <a:p>
            <a:r>
              <a:rPr lang="en-US" b="1" dirty="0"/>
              <a:t>          execute immediate 'grant </a:t>
            </a:r>
            <a:r>
              <a:rPr lang="en-US" b="1" dirty="0" err="1"/>
              <a:t>dba</a:t>
            </a:r>
            <a:r>
              <a:rPr lang="en-US" b="1" dirty="0"/>
              <a:t> to </a:t>
            </a:r>
            <a:r>
              <a:rPr lang="en-US" b="1" dirty="0" err="1"/>
              <a:t>regular_user</a:t>
            </a:r>
            <a:r>
              <a:rPr lang="en-US" b="1" dirty="0"/>
              <a:t>';</a:t>
            </a:r>
          </a:p>
          <a:p>
            <a:r>
              <a:rPr lang="en-US" b="1" dirty="0"/>
              <a:t>      end; </a:t>
            </a:r>
          </a:p>
          <a:p>
            <a:r>
              <a:rPr lang="en-US" b="1" dirty="0"/>
              <a:t>         /</a:t>
            </a:r>
          </a:p>
        </p:txBody>
      </p:sp>
    </p:spTree>
    <p:extLst>
      <p:ext uri="{BB962C8B-B14F-4D97-AF65-F5344CB8AC3E}">
        <p14:creationId xmlns:p14="http://schemas.microsoft.com/office/powerpoint/2010/main" val="5792749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1" y="1253331"/>
            <a:ext cx="11516139" cy="4351338"/>
          </a:xfrm>
        </p:spPr>
        <p:txBody>
          <a:bodyPr>
            <a:normAutofit/>
          </a:bodyPr>
          <a:lstStyle/>
          <a:p>
            <a:pPr marL="514350" indent="-514350">
              <a:buFont typeface="+mj-lt"/>
              <a:buAutoNum type="arabicPeriod" startAt="4"/>
            </a:pPr>
            <a:r>
              <a:rPr lang="en-US" sz="3600" dirty="0"/>
              <a:t>Connect as </a:t>
            </a:r>
            <a:r>
              <a:rPr lang="en-US" sz="3600" dirty="0" err="1">
                <a:solidFill>
                  <a:srgbClr val="F7941D"/>
                </a:solidFill>
              </a:rPr>
              <a:t>super_user</a:t>
            </a:r>
            <a:r>
              <a:rPr lang="en-US" sz="3600" dirty="0"/>
              <a:t> and create the following procedure:</a:t>
            </a:r>
          </a:p>
          <a:p>
            <a:pPr marL="514350" indent="-514350">
              <a:buFont typeface="+mj-lt"/>
              <a:buAutoNum type="arabicPeriod" startAt="4"/>
            </a:pPr>
            <a:endParaRPr lang="en-US" sz="3600" dirty="0"/>
          </a:p>
          <a:p>
            <a:pPr marL="514350" indent="-514350">
              <a:buFont typeface="+mj-lt"/>
              <a:buAutoNum type="arabicPeriod" startAt="4"/>
            </a:pPr>
            <a:endParaRPr lang="en-US" sz="3600" dirty="0"/>
          </a:p>
          <a:p>
            <a:pPr marL="514350" indent="-514350">
              <a:buFont typeface="+mj-lt"/>
              <a:buAutoNum type="arabicPeriod" startAt="4"/>
            </a:pPr>
            <a:endParaRPr lang="en-US" sz="3600" dirty="0"/>
          </a:p>
          <a:p>
            <a:pPr marL="514350" indent="-514350">
              <a:buFont typeface="+mj-lt"/>
              <a:buAutoNum type="arabicPeriod" startAt="4"/>
            </a:pPr>
            <a:endParaRPr lang="en-US" sz="1000" dirty="0"/>
          </a:p>
          <a:p>
            <a:endParaRPr lang="en-US" sz="3600" dirty="0"/>
          </a:p>
          <a:p>
            <a:endParaRPr lang="es-VE" sz="3600"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151</a:t>
            </a:fld>
            <a:endParaRPr lang="es-VE"/>
          </a:p>
        </p:txBody>
      </p:sp>
      <p:sp>
        <p:nvSpPr>
          <p:cNvPr id="5" name="Rectángulo 4"/>
          <p:cNvSpPr/>
          <p:nvPr/>
        </p:nvSpPr>
        <p:spPr>
          <a:xfrm>
            <a:off x="814137" y="2664725"/>
            <a:ext cx="10563725" cy="252142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a:t>
            </a:r>
            <a:r>
              <a:rPr lang="en-US" b="1" dirty="0" err="1"/>
              <a:t>super_user</a:t>
            </a:r>
            <a:endParaRPr lang="en-US" b="1" dirty="0"/>
          </a:p>
          <a:p>
            <a:r>
              <a:rPr lang="en-US" b="1" dirty="0"/>
              <a:t>create or replace procedure </a:t>
            </a:r>
            <a:r>
              <a:rPr lang="en-US" b="1" dirty="0" err="1"/>
              <a:t>sup_proc</a:t>
            </a:r>
            <a:endParaRPr lang="en-US" b="1" dirty="0"/>
          </a:p>
          <a:p>
            <a:r>
              <a:rPr lang="en-US" b="1" dirty="0"/>
              <a:t>       </a:t>
            </a:r>
            <a:r>
              <a:rPr lang="en-US" b="1" dirty="0" err="1"/>
              <a:t>authid</a:t>
            </a:r>
            <a:r>
              <a:rPr lang="en-US" b="1" dirty="0"/>
              <a:t> </a:t>
            </a:r>
            <a:r>
              <a:rPr lang="en-US" b="1" dirty="0" err="1"/>
              <a:t>current_user</a:t>
            </a:r>
            <a:endParaRPr lang="en-US" b="1" dirty="0"/>
          </a:p>
          <a:p>
            <a:r>
              <a:rPr lang="en-US" b="1" dirty="0"/>
              <a:t>       as</a:t>
            </a:r>
          </a:p>
          <a:p>
            <a:r>
              <a:rPr lang="en-US" b="1" dirty="0"/>
              <a:t>       begin</a:t>
            </a:r>
          </a:p>
          <a:p>
            <a:r>
              <a:rPr lang="en-US" b="1" dirty="0"/>
              <a:t>          execute immediate 'grant </a:t>
            </a:r>
            <a:r>
              <a:rPr lang="en-US" b="1" dirty="0" err="1"/>
              <a:t>dba</a:t>
            </a:r>
            <a:r>
              <a:rPr lang="en-US" b="1" dirty="0"/>
              <a:t> to </a:t>
            </a:r>
            <a:r>
              <a:rPr lang="en-US" b="1" dirty="0" err="1"/>
              <a:t>super_user</a:t>
            </a:r>
            <a:r>
              <a:rPr lang="en-US" b="1" dirty="0"/>
              <a:t>';</a:t>
            </a:r>
          </a:p>
          <a:p>
            <a:r>
              <a:rPr lang="en-US" b="1" dirty="0"/>
              <a:t>      end; </a:t>
            </a:r>
          </a:p>
          <a:p>
            <a:r>
              <a:rPr lang="en-US" b="1" dirty="0"/>
              <a:t>         /</a:t>
            </a:r>
          </a:p>
        </p:txBody>
      </p:sp>
    </p:spTree>
    <p:extLst>
      <p:ext uri="{BB962C8B-B14F-4D97-AF65-F5344CB8AC3E}">
        <p14:creationId xmlns:p14="http://schemas.microsoft.com/office/powerpoint/2010/main" val="39841983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41259"/>
          </a:xfrm>
        </p:spPr>
        <p:txBody>
          <a:bodyPr>
            <a:normAutofit/>
          </a:bodyPr>
          <a:lstStyle/>
          <a:p>
            <a:pPr marL="514350" indent="-514350">
              <a:buFont typeface="+mj-lt"/>
              <a:buAutoNum type="arabicPeriod" startAt="5"/>
            </a:pPr>
            <a:r>
              <a:rPr lang="en-US" dirty="0"/>
              <a:t>Connect as user </a:t>
            </a:r>
            <a:r>
              <a:rPr lang="en-US" dirty="0" err="1">
                <a:solidFill>
                  <a:srgbClr val="F7941D"/>
                </a:solidFill>
              </a:rPr>
              <a:t>ernesto</a:t>
            </a:r>
            <a:r>
              <a:rPr lang="en-US" dirty="0">
                <a:solidFill>
                  <a:srgbClr val="F7941D"/>
                </a:solidFill>
              </a:rPr>
              <a:t> </a:t>
            </a:r>
            <a:r>
              <a:rPr lang="en-US" dirty="0"/>
              <a:t>and try to execute </a:t>
            </a:r>
            <a:r>
              <a:rPr lang="en-US" dirty="0" err="1">
                <a:solidFill>
                  <a:srgbClr val="F7941D"/>
                </a:solidFill>
              </a:rPr>
              <a:t>reg_proc</a:t>
            </a:r>
            <a:r>
              <a:rPr lang="en-US" dirty="0"/>
              <a:t> from </a:t>
            </a:r>
            <a:r>
              <a:rPr lang="en-US" dirty="0">
                <a:solidFill>
                  <a:srgbClr val="F7941D"/>
                </a:solidFill>
              </a:rPr>
              <a:t>regular _user</a:t>
            </a:r>
            <a:r>
              <a:rPr lang="en-US" dirty="0"/>
              <a:t>:</a:t>
            </a:r>
          </a:p>
          <a:p>
            <a:pPr marL="514350" indent="-514350">
              <a:buFont typeface="+mj-lt"/>
              <a:buAutoNum type="arabicPeriod" startAt="5"/>
            </a:pPr>
            <a:endParaRPr lang="en-US" dirty="0"/>
          </a:p>
          <a:p>
            <a:pPr marL="514350" indent="-514350">
              <a:buFont typeface="+mj-lt"/>
              <a:buAutoNum type="arabicPeriod" startAt="5"/>
            </a:pPr>
            <a:endParaRPr lang="en-US" dirty="0"/>
          </a:p>
          <a:p>
            <a:pPr marL="514350" indent="-514350">
              <a:buFont typeface="+mj-lt"/>
              <a:buAutoNum type="arabicPeriod" startAt="5"/>
            </a:pPr>
            <a:endParaRPr lang="en-US" dirty="0"/>
          </a:p>
          <a:p>
            <a:pPr marL="514350" indent="-514350">
              <a:buFont typeface="+mj-lt"/>
              <a:buAutoNum type="arabicPeriod" startAt="5"/>
            </a:pPr>
            <a:endParaRPr lang="en-US" dirty="0"/>
          </a:p>
          <a:p>
            <a:pPr marL="514350" indent="-514350">
              <a:buFont typeface="+mj-lt"/>
              <a:buAutoNum type="arabicPeriod" startAt="5"/>
            </a:pPr>
            <a:endParaRPr lang="en-US" dirty="0"/>
          </a:p>
          <a:p>
            <a:pPr marL="514350" indent="-514350">
              <a:buFont typeface="+mj-lt"/>
              <a:buAutoNum type="arabicPeriod" startAt="5"/>
            </a:pPr>
            <a:r>
              <a:rPr lang="en-US" dirty="0"/>
              <a:t>Try to execute </a:t>
            </a:r>
            <a:r>
              <a:rPr lang="en-US" dirty="0" err="1">
                <a:solidFill>
                  <a:srgbClr val="F7941D"/>
                </a:solidFill>
              </a:rPr>
              <a:t>sup_proc</a:t>
            </a:r>
            <a:r>
              <a:rPr lang="en-US" dirty="0">
                <a:solidFill>
                  <a:srgbClr val="F7941D"/>
                </a:solidFill>
              </a:rPr>
              <a:t> </a:t>
            </a:r>
            <a:r>
              <a:rPr lang="en-US" dirty="0"/>
              <a:t>from </a:t>
            </a:r>
            <a:r>
              <a:rPr lang="en-US" dirty="0" err="1">
                <a:solidFill>
                  <a:srgbClr val="F7941D"/>
                </a:solidFill>
              </a:rPr>
              <a:t>super_user</a:t>
            </a:r>
            <a:r>
              <a:rPr lang="en-US" dirty="0">
                <a:solidFill>
                  <a:srgbClr val="F7941D"/>
                </a:solidFill>
              </a:rPr>
              <a:t>:</a:t>
            </a:r>
            <a:endParaRPr lang="es-VE" dirty="0"/>
          </a:p>
        </p:txBody>
      </p:sp>
      <p:sp>
        <p:nvSpPr>
          <p:cNvPr id="3" name="Título 2"/>
          <p:cNvSpPr>
            <a:spLocks noGrp="1"/>
          </p:cNvSpPr>
          <p:nvPr>
            <p:ph type="title"/>
          </p:nvPr>
        </p:nvSpPr>
        <p:spPr/>
        <p:txBody>
          <a:bodyPr/>
          <a:lstStyle/>
          <a:p>
            <a:r>
              <a:rPr lang="en-US" dirty="0"/>
              <a:t>Creating and using invoker's right procedures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152</a:t>
            </a:fld>
            <a:endParaRPr lang="es-VE"/>
          </a:p>
        </p:txBody>
      </p:sp>
      <p:sp>
        <p:nvSpPr>
          <p:cNvPr id="5" name="Rectángulo 4"/>
          <p:cNvSpPr/>
          <p:nvPr/>
        </p:nvSpPr>
        <p:spPr>
          <a:xfrm>
            <a:off x="807509" y="2593334"/>
            <a:ext cx="10563725" cy="254871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a:t>
            </a:r>
            <a:r>
              <a:rPr lang="en-US" b="1" dirty="0" err="1"/>
              <a:t>ernesto</a:t>
            </a:r>
            <a:r>
              <a:rPr lang="en-US" b="1" dirty="0"/>
              <a:t>/oracle_4U</a:t>
            </a:r>
          </a:p>
          <a:p>
            <a:r>
              <a:rPr lang="en-US" b="1" dirty="0"/>
              <a:t>Connected.</a:t>
            </a:r>
          </a:p>
          <a:p>
            <a:r>
              <a:rPr lang="en-US" b="1" dirty="0"/>
              <a:t>SQL&gt; EXEC </a:t>
            </a:r>
            <a:r>
              <a:rPr lang="en-US" b="1" dirty="0" err="1"/>
              <a:t>regular_user.reg_proc</a:t>
            </a:r>
            <a:r>
              <a:rPr lang="en-US" b="1" dirty="0"/>
              <a:t>;</a:t>
            </a:r>
          </a:p>
          <a:p>
            <a:r>
              <a:rPr lang="en-US" b="1" dirty="0"/>
              <a:t>BEGIN </a:t>
            </a:r>
            <a:r>
              <a:rPr lang="en-US" b="1" dirty="0" err="1"/>
              <a:t>regular_user.reg_proc</a:t>
            </a:r>
            <a:r>
              <a:rPr lang="en-US" b="1" dirty="0"/>
              <a:t>; END;</a:t>
            </a:r>
          </a:p>
          <a:p>
            <a:r>
              <a:rPr lang="en-US" b="1" dirty="0"/>
              <a:t>*</a:t>
            </a:r>
          </a:p>
          <a:p>
            <a:r>
              <a:rPr lang="en-US" b="1" dirty="0"/>
              <a:t>ERROR at line 1:</a:t>
            </a:r>
          </a:p>
          <a:p>
            <a:r>
              <a:rPr lang="en-US" b="1" dirty="0"/>
              <a:t>ORA-06598: insufficient INHERIT PRIVILEGES privilege</a:t>
            </a:r>
          </a:p>
          <a:p>
            <a:r>
              <a:rPr lang="en-US" b="1" dirty="0"/>
              <a:t>ORA-06512: at "REGULAR_USER.REG_PROC", line 1</a:t>
            </a:r>
          </a:p>
          <a:p>
            <a:r>
              <a:rPr lang="en-US" b="1" dirty="0"/>
              <a:t>ORA-06512: at line 1</a:t>
            </a:r>
          </a:p>
        </p:txBody>
      </p:sp>
      <p:sp>
        <p:nvSpPr>
          <p:cNvPr id="6" name="Rectángulo 5"/>
          <p:cNvSpPr/>
          <p:nvPr/>
        </p:nvSpPr>
        <p:spPr>
          <a:xfrm>
            <a:off x="814137" y="5853926"/>
            <a:ext cx="10563725" cy="63266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EXEC </a:t>
            </a:r>
            <a:r>
              <a:rPr lang="en-US" b="1" dirty="0" err="1"/>
              <a:t>super_user.sup_proc</a:t>
            </a:r>
            <a:r>
              <a:rPr lang="en-US" b="1" dirty="0"/>
              <a:t>;</a:t>
            </a:r>
          </a:p>
          <a:p>
            <a:r>
              <a:rPr lang="en-US" b="1" dirty="0"/>
              <a:t>PL/SQL procedure successfully completed.</a:t>
            </a:r>
          </a:p>
        </p:txBody>
      </p:sp>
    </p:spTree>
    <p:extLst>
      <p:ext uri="{BB962C8B-B14F-4D97-AF65-F5344CB8AC3E}">
        <p14:creationId xmlns:p14="http://schemas.microsoft.com/office/powerpoint/2010/main" val="21501140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this chapter, you'll use code base access control with invoker's rights procedure.</a:t>
            </a:r>
          </a:p>
          <a:p>
            <a:endParaRPr lang="en-US" dirty="0"/>
          </a:p>
          <a:p>
            <a:r>
              <a:rPr lang="en-US" dirty="0"/>
              <a:t>You'll use a user who has a DBA role.</a:t>
            </a:r>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code-based</a:t>
            </a:r>
            <a:r>
              <a:rPr lang="es-VE" dirty="0"/>
              <a:t> </a:t>
            </a:r>
            <a:r>
              <a:rPr lang="es-VE" dirty="0" err="1"/>
              <a:t>access</a:t>
            </a:r>
            <a:r>
              <a:rPr lang="es-VE" dirty="0"/>
              <a:t> control</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153</a:t>
            </a:fld>
            <a:endParaRPr lang="es-VE"/>
          </a:p>
        </p:txBody>
      </p:sp>
    </p:spTree>
    <p:extLst>
      <p:ext uri="{BB962C8B-B14F-4D97-AF65-F5344CB8AC3E}">
        <p14:creationId xmlns:p14="http://schemas.microsoft.com/office/powerpoint/2010/main" val="24059980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fontScale="85000" lnSpcReduction="20000"/>
          </a:bodyPr>
          <a:lstStyle/>
          <a:p>
            <a:r>
              <a:rPr lang="en-US" dirty="0"/>
              <a:t>Code-based access control allows us to grant a role to a PL/SQL procedure, function, or package. </a:t>
            </a:r>
          </a:p>
          <a:p>
            <a:endParaRPr lang="en-US" dirty="0"/>
          </a:p>
          <a:p>
            <a:r>
              <a:rPr lang="en-US" dirty="0"/>
              <a:t>It works with both definer's rights and invoker's rights procedures. </a:t>
            </a:r>
          </a:p>
          <a:p>
            <a:endParaRPr lang="en-US" dirty="0"/>
          </a:p>
          <a:p>
            <a:r>
              <a:rPr lang="en-US" dirty="0"/>
              <a:t>The invoker's rights procedure is used to update content. </a:t>
            </a:r>
          </a:p>
          <a:p>
            <a:endParaRPr lang="en-US" dirty="0"/>
          </a:p>
          <a:p>
            <a:r>
              <a:rPr lang="en-US" dirty="0"/>
              <a:t>This is an invoker's rights procedure, meaning that it is executed by using privileges granted to invoker (</a:t>
            </a:r>
            <a:r>
              <a:rPr lang="en-US" dirty="0" err="1">
                <a:solidFill>
                  <a:srgbClr val="F7941D"/>
                </a:solidFill>
              </a:rPr>
              <a:t>proc_user</a:t>
            </a:r>
            <a:r>
              <a:rPr lang="en-US" dirty="0"/>
              <a:t>). </a:t>
            </a:r>
          </a:p>
          <a:p>
            <a:endParaRPr lang="en-US" dirty="0"/>
          </a:p>
          <a:p>
            <a:r>
              <a:rPr lang="en-US" dirty="0"/>
              <a:t>However, </a:t>
            </a:r>
            <a:r>
              <a:rPr lang="en-US" dirty="0" err="1">
                <a:solidFill>
                  <a:srgbClr val="F7941D"/>
                </a:solidFill>
              </a:rPr>
              <a:t>proc_user</a:t>
            </a:r>
            <a:r>
              <a:rPr lang="en-US" dirty="0">
                <a:solidFill>
                  <a:srgbClr val="F7941D"/>
                </a:solidFill>
              </a:rPr>
              <a:t> </a:t>
            </a:r>
            <a:r>
              <a:rPr lang="en-US" dirty="0"/>
              <a:t>doesn't have </a:t>
            </a:r>
            <a:r>
              <a:rPr lang="en-US" dirty="0">
                <a:solidFill>
                  <a:srgbClr val="F7941D"/>
                </a:solidFill>
              </a:rPr>
              <a:t>update</a:t>
            </a:r>
            <a:r>
              <a:rPr lang="en-US" dirty="0"/>
              <a:t> privilege, but he can still execute it successfully because procedure itself contains </a:t>
            </a:r>
            <a:r>
              <a:rPr lang="en-US" dirty="0">
                <a:solidFill>
                  <a:srgbClr val="F7941D"/>
                </a:solidFill>
              </a:rPr>
              <a:t>update</a:t>
            </a:r>
            <a:r>
              <a:rPr lang="en-US" dirty="0"/>
              <a:t> privilege, granted through the role </a:t>
            </a:r>
            <a:r>
              <a:rPr lang="en-US" dirty="0" err="1">
                <a:solidFill>
                  <a:srgbClr val="F7941D"/>
                </a:solidFill>
              </a:rPr>
              <a:t>proc_role</a:t>
            </a:r>
            <a:r>
              <a:rPr lang="en-US" dirty="0"/>
              <a:t>.</a:t>
            </a:r>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code-based</a:t>
            </a:r>
            <a:r>
              <a:rPr lang="es-VE" dirty="0"/>
              <a:t> </a:t>
            </a:r>
            <a:r>
              <a:rPr lang="es-VE" dirty="0" err="1"/>
              <a:t>access</a:t>
            </a:r>
            <a:r>
              <a:rPr lang="es-VE" dirty="0"/>
              <a:t> control</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154</a:t>
            </a:fld>
            <a:endParaRPr lang="es-VE"/>
          </a:p>
        </p:txBody>
      </p:sp>
    </p:spTree>
    <p:extLst>
      <p:ext uri="{BB962C8B-B14F-4D97-AF65-F5344CB8AC3E}">
        <p14:creationId xmlns:p14="http://schemas.microsoft.com/office/powerpoint/2010/main" val="39356029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sz="2800" dirty="0"/>
              <a:t>Remember that, in some cases, privileges granted to users via roles are not active during the PL/SQL calls. Let's try this:</a:t>
            </a:r>
          </a:p>
          <a:p>
            <a:pPr marL="514350" indent="-514350">
              <a:buFont typeface="+mj-lt"/>
              <a:buAutoNum type="arabicPeriod"/>
            </a:pPr>
            <a:r>
              <a:rPr lang="en-US" sz="2800" dirty="0"/>
              <a:t>Connect as a user who has a DBA role (for example, </a:t>
            </a:r>
            <a:r>
              <a:rPr lang="en-US" sz="2800" dirty="0" err="1">
                <a:solidFill>
                  <a:srgbClr val="F7941D"/>
                </a:solidFill>
              </a:rPr>
              <a:t>ernesto</a:t>
            </a:r>
            <a:r>
              <a:rPr lang="en-US" sz="2800" dirty="0"/>
              <a:t>), create the user </a:t>
            </a:r>
            <a:r>
              <a:rPr lang="en-US" sz="2800" dirty="0" err="1">
                <a:solidFill>
                  <a:srgbClr val="F7941D"/>
                </a:solidFill>
              </a:rPr>
              <a:t>plsusr</a:t>
            </a:r>
            <a:r>
              <a:rPr lang="en-US" sz="2800" dirty="0"/>
              <a:t>, and grant him the </a:t>
            </a:r>
            <a:r>
              <a:rPr lang="en-US" sz="2800" dirty="0">
                <a:solidFill>
                  <a:srgbClr val="F7941D"/>
                </a:solidFill>
              </a:rPr>
              <a:t>create session </a:t>
            </a:r>
            <a:r>
              <a:rPr lang="en-US" sz="2800" dirty="0"/>
              <a:t>and </a:t>
            </a:r>
            <a:r>
              <a:rPr lang="en-US" sz="2800" dirty="0">
                <a:solidFill>
                  <a:srgbClr val="F7941D"/>
                </a:solidFill>
              </a:rPr>
              <a:t>create procedure </a:t>
            </a:r>
            <a:r>
              <a:rPr lang="en-US" sz="2800" dirty="0"/>
              <a:t>privileges:</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r>
              <a:rPr lang="en-US" sz="2800" dirty="0"/>
              <a:t>Create the role </a:t>
            </a:r>
            <a:r>
              <a:rPr lang="en-US" sz="2800" dirty="0">
                <a:solidFill>
                  <a:srgbClr val="F7941D"/>
                </a:solidFill>
              </a:rPr>
              <a:t>plsrole1</a:t>
            </a:r>
            <a:r>
              <a:rPr lang="en-US" sz="2800" dirty="0"/>
              <a:t> and grant the </a:t>
            </a:r>
            <a:r>
              <a:rPr lang="en-US" sz="2800" dirty="0">
                <a:solidFill>
                  <a:srgbClr val="F7941D"/>
                </a:solidFill>
              </a:rPr>
              <a:t>create table </a:t>
            </a:r>
            <a:r>
              <a:rPr lang="en-US" sz="2800" dirty="0"/>
              <a:t>privilege to it:</a:t>
            </a:r>
          </a:p>
          <a:p>
            <a:pPr marL="514350" indent="-514350">
              <a:buFont typeface="+mj-lt"/>
              <a:buAutoNum type="arabicPeriod"/>
            </a:pPr>
            <a:endParaRPr lang="en-US" sz="2800" dirty="0"/>
          </a:p>
          <a:p>
            <a:pPr marL="514350" indent="-514350">
              <a:buFont typeface="+mj-lt"/>
              <a:buAutoNum type="arabicPeriod"/>
            </a:pPr>
            <a:endParaRPr lang="en-US" sz="2800" dirty="0"/>
          </a:p>
          <a:p>
            <a:endParaRPr lang="en-US" sz="2800" dirty="0"/>
          </a:p>
          <a:p>
            <a:endParaRPr lang="es-VE" sz="2800" dirty="0"/>
          </a:p>
        </p:txBody>
      </p:sp>
      <p:sp>
        <p:nvSpPr>
          <p:cNvPr id="3" name="Título 2"/>
          <p:cNvSpPr>
            <a:spLocks noGrp="1"/>
          </p:cNvSpPr>
          <p:nvPr>
            <p:ph type="title"/>
          </p:nvPr>
        </p:nvSpPr>
        <p:spPr/>
        <p:txBody>
          <a:bodyPr/>
          <a:lstStyle/>
          <a:p>
            <a:r>
              <a:rPr lang="es-VE" dirty="0" err="1"/>
              <a:t>Using</a:t>
            </a:r>
            <a:r>
              <a:rPr lang="es-VE" dirty="0"/>
              <a:t> </a:t>
            </a:r>
            <a:r>
              <a:rPr lang="es-VE" dirty="0" err="1"/>
              <a:t>code-based</a:t>
            </a:r>
            <a:r>
              <a:rPr lang="es-VE" dirty="0"/>
              <a:t> </a:t>
            </a:r>
            <a:r>
              <a:rPr lang="es-VE" dirty="0" err="1"/>
              <a:t>access</a:t>
            </a:r>
            <a:r>
              <a:rPr lang="es-VE" dirty="0"/>
              <a:t> control</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155</a:t>
            </a:fld>
            <a:endParaRPr lang="es-VE"/>
          </a:p>
        </p:txBody>
      </p:sp>
      <p:sp>
        <p:nvSpPr>
          <p:cNvPr id="5" name="Rectángulo 4"/>
          <p:cNvSpPr/>
          <p:nvPr/>
        </p:nvSpPr>
        <p:spPr>
          <a:xfrm>
            <a:off x="814137" y="3830744"/>
            <a:ext cx="10563725" cy="63266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create user </a:t>
            </a:r>
            <a:r>
              <a:rPr lang="en-US" b="1" dirty="0" err="1"/>
              <a:t>plsusr</a:t>
            </a:r>
            <a:r>
              <a:rPr lang="en-US" b="1" dirty="0"/>
              <a:t> identified by oracle1;</a:t>
            </a:r>
          </a:p>
          <a:p>
            <a:r>
              <a:rPr lang="en-US" b="1" dirty="0"/>
              <a:t>SQL&gt; grant create session, create procedure to </a:t>
            </a:r>
            <a:r>
              <a:rPr lang="en-US" b="1" dirty="0" err="1"/>
              <a:t>plsusr</a:t>
            </a:r>
            <a:r>
              <a:rPr lang="en-US" b="1" dirty="0"/>
              <a:t>;</a:t>
            </a:r>
          </a:p>
        </p:txBody>
      </p:sp>
      <p:sp>
        <p:nvSpPr>
          <p:cNvPr id="6" name="Rectángulo 5"/>
          <p:cNvSpPr/>
          <p:nvPr/>
        </p:nvSpPr>
        <p:spPr>
          <a:xfrm>
            <a:off x="807509" y="5347920"/>
            <a:ext cx="10563725" cy="63266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create role plsrole1;</a:t>
            </a:r>
          </a:p>
          <a:p>
            <a:r>
              <a:rPr lang="en-US" b="1" dirty="0"/>
              <a:t>SQL&gt; grant create table to plsrole1;</a:t>
            </a:r>
          </a:p>
        </p:txBody>
      </p:sp>
    </p:spTree>
    <p:extLst>
      <p:ext uri="{BB962C8B-B14F-4D97-AF65-F5344CB8AC3E}">
        <p14:creationId xmlns:p14="http://schemas.microsoft.com/office/powerpoint/2010/main" val="1728212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3"/>
            </a:pPr>
            <a:r>
              <a:rPr lang="en-US" dirty="0"/>
              <a:t>Grant </a:t>
            </a:r>
            <a:r>
              <a:rPr lang="en-US" dirty="0">
                <a:solidFill>
                  <a:srgbClr val="F7941D"/>
                </a:solidFill>
              </a:rPr>
              <a:t>plsrole1</a:t>
            </a:r>
            <a:r>
              <a:rPr lang="en-US" dirty="0"/>
              <a:t> to the user </a:t>
            </a:r>
            <a:r>
              <a:rPr lang="en-US" dirty="0" err="1">
                <a:solidFill>
                  <a:srgbClr val="F7941D"/>
                </a:solidFill>
              </a:rPr>
              <a:t>plsusr</a:t>
            </a:r>
            <a:r>
              <a:rPr lang="en-US" dirty="0"/>
              <a:t>:</a:t>
            </a:r>
          </a:p>
          <a:p>
            <a:pPr marL="514350" indent="-514350">
              <a:buFont typeface="+mj-lt"/>
              <a:buAutoNum type="arabicPeriod" startAt="3"/>
            </a:pPr>
            <a:endParaRPr lang="en-US" dirty="0"/>
          </a:p>
          <a:p>
            <a:pPr marL="514350" indent="-514350">
              <a:buFont typeface="+mj-lt"/>
              <a:buAutoNum type="arabicPeriod" startAt="3"/>
            </a:pPr>
            <a:endParaRPr lang="en-US" dirty="0"/>
          </a:p>
          <a:p>
            <a:pPr marL="514350" indent="-514350">
              <a:buFont typeface="+mj-lt"/>
              <a:buAutoNum type="arabicPeriod" startAt="3"/>
            </a:pPr>
            <a:r>
              <a:rPr lang="en-US" dirty="0"/>
              <a:t>Connect as </a:t>
            </a:r>
            <a:r>
              <a:rPr lang="en-US" dirty="0" err="1">
                <a:solidFill>
                  <a:srgbClr val="F7941D"/>
                </a:solidFill>
              </a:rPr>
              <a:t>plsusr</a:t>
            </a:r>
            <a:r>
              <a:rPr lang="en-US" dirty="0">
                <a:solidFill>
                  <a:srgbClr val="F7941D"/>
                </a:solidFill>
              </a:rPr>
              <a:t> </a:t>
            </a:r>
            <a:r>
              <a:rPr lang="en-US" dirty="0"/>
              <a:t>and create the procedure </a:t>
            </a:r>
            <a:r>
              <a:rPr lang="en-US" dirty="0" err="1">
                <a:solidFill>
                  <a:srgbClr val="F7941D"/>
                </a:solidFill>
              </a:rPr>
              <a:t>cr_table</a:t>
            </a:r>
            <a:r>
              <a:rPr lang="en-US" dirty="0"/>
              <a:t>:</a:t>
            </a:r>
          </a:p>
          <a:p>
            <a:pPr marL="514350" indent="-514350">
              <a:buFont typeface="+mj-lt"/>
              <a:buAutoNum type="arabicPeriod" startAt="3"/>
            </a:pPr>
            <a:endParaRPr lang="en-US" dirty="0"/>
          </a:p>
          <a:p>
            <a:pPr marL="514350" indent="-514350">
              <a:buFont typeface="+mj-lt"/>
              <a:buAutoNum type="arabicPeriod" startAt="3"/>
            </a:pPr>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code-based</a:t>
            </a:r>
            <a:r>
              <a:rPr lang="es-VE" dirty="0"/>
              <a:t> </a:t>
            </a:r>
            <a:r>
              <a:rPr lang="es-VE" dirty="0" err="1"/>
              <a:t>access</a:t>
            </a:r>
            <a:r>
              <a:rPr lang="es-VE" dirty="0"/>
              <a:t> control</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156</a:t>
            </a:fld>
            <a:endParaRPr lang="es-VE"/>
          </a:p>
        </p:txBody>
      </p:sp>
      <p:sp>
        <p:nvSpPr>
          <p:cNvPr id="5" name="Rectángulo 4"/>
          <p:cNvSpPr/>
          <p:nvPr/>
        </p:nvSpPr>
        <p:spPr>
          <a:xfrm>
            <a:off x="807509" y="2402006"/>
            <a:ext cx="10563725" cy="38273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grant plsrole1 to </a:t>
            </a:r>
            <a:r>
              <a:rPr lang="en-US" b="1" dirty="0" err="1"/>
              <a:t>plsusr</a:t>
            </a:r>
            <a:r>
              <a:rPr lang="en-US" b="1" dirty="0"/>
              <a:t>;</a:t>
            </a:r>
          </a:p>
        </p:txBody>
      </p:sp>
      <p:sp>
        <p:nvSpPr>
          <p:cNvPr id="6" name="Rectángulo 5"/>
          <p:cNvSpPr/>
          <p:nvPr/>
        </p:nvSpPr>
        <p:spPr>
          <a:xfrm>
            <a:off x="814137" y="3830724"/>
            <a:ext cx="10563725" cy="237422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a:t>
            </a:r>
            <a:r>
              <a:rPr lang="en-US" b="1" dirty="0" err="1"/>
              <a:t>plsusr</a:t>
            </a:r>
            <a:endParaRPr lang="en-US" b="1" dirty="0"/>
          </a:p>
          <a:p>
            <a:r>
              <a:rPr lang="en-US" b="1" dirty="0"/>
              <a:t>create or replace procedure </a:t>
            </a:r>
            <a:r>
              <a:rPr lang="en-US" b="1" dirty="0" err="1"/>
              <a:t>cr_table</a:t>
            </a:r>
            <a:endParaRPr lang="en-US" b="1" dirty="0"/>
          </a:p>
          <a:p>
            <a:r>
              <a:rPr lang="en-US" b="1" dirty="0"/>
              <a:t>       </a:t>
            </a:r>
            <a:r>
              <a:rPr lang="en-US" b="1" dirty="0" err="1"/>
              <a:t>authid</a:t>
            </a:r>
            <a:r>
              <a:rPr lang="en-US" b="1" dirty="0"/>
              <a:t> definer</a:t>
            </a:r>
          </a:p>
          <a:p>
            <a:r>
              <a:rPr lang="en-US" b="1" dirty="0"/>
              <a:t>       as</a:t>
            </a:r>
          </a:p>
          <a:p>
            <a:r>
              <a:rPr lang="en-US" b="1" dirty="0"/>
              <a:t>       begin</a:t>
            </a:r>
          </a:p>
          <a:p>
            <a:r>
              <a:rPr lang="en-US" b="1" dirty="0"/>
              <a:t>          execute immediate 'create table test2(a </a:t>
            </a:r>
            <a:r>
              <a:rPr lang="en-US" b="1" dirty="0" err="1"/>
              <a:t>int</a:t>
            </a:r>
            <a:r>
              <a:rPr lang="en-US" b="1" dirty="0"/>
              <a:t>)';</a:t>
            </a:r>
          </a:p>
          <a:p>
            <a:r>
              <a:rPr lang="en-US" b="1" dirty="0"/>
              <a:t>      end; </a:t>
            </a:r>
          </a:p>
          <a:p>
            <a:r>
              <a:rPr lang="en-US" b="1" dirty="0"/>
              <a:t>      /</a:t>
            </a:r>
          </a:p>
        </p:txBody>
      </p:sp>
    </p:spTree>
    <p:extLst>
      <p:ext uri="{BB962C8B-B14F-4D97-AF65-F5344CB8AC3E}">
        <p14:creationId xmlns:p14="http://schemas.microsoft.com/office/powerpoint/2010/main" val="23737104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startAt="5"/>
            </a:pPr>
            <a:r>
              <a:rPr lang="en-US" dirty="0"/>
              <a:t>Create the table </a:t>
            </a:r>
            <a:r>
              <a:rPr lang="en-US" dirty="0">
                <a:solidFill>
                  <a:srgbClr val="F7941D"/>
                </a:solidFill>
              </a:rPr>
              <a:t>test1</a:t>
            </a:r>
            <a:r>
              <a:rPr lang="en-US" dirty="0"/>
              <a:t> to check whether the </a:t>
            </a:r>
            <a:r>
              <a:rPr lang="en-US" dirty="0" err="1">
                <a:solidFill>
                  <a:srgbClr val="F7941D"/>
                </a:solidFill>
              </a:rPr>
              <a:t>plsusr</a:t>
            </a:r>
            <a:r>
              <a:rPr lang="en-US" dirty="0">
                <a:solidFill>
                  <a:srgbClr val="F7941D"/>
                </a:solidFill>
              </a:rPr>
              <a:t> </a:t>
            </a:r>
            <a:r>
              <a:rPr lang="en-US" dirty="0"/>
              <a:t>user has a </a:t>
            </a:r>
            <a:r>
              <a:rPr lang="en-US" dirty="0">
                <a:solidFill>
                  <a:srgbClr val="F7941D"/>
                </a:solidFill>
              </a:rPr>
              <a:t>create table </a:t>
            </a:r>
            <a:r>
              <a:rPr lang="en-US" dirty="0"/>
              <a:t>privilege:</a:t>
            </a:r>
          </a:p>
          <a:p>
            <a:pPr marL="514350" indent="-514350">
              <a:buFont typeface="+mj-lt"/>
              <a:buAutoNum type="arabicPeriod" startAt="5"/>
            </a:pPr>
            <a:endParaRPr lang="en-US" dirty="0"/>
          </a:p>
          <a:p>
            <a:pPr marL="514350" indent="-514350">
              <a:buFont typeface="+mj-lt"/>
              <a:buAutoNum type="arabicPeriod" startAt="5"/>
            </a:pPr>
            <a:endParaRPr lang="en-US" dirty="0"/>
          </a:p>
          <a:p>
            <a:pPr marL="514350" indent="-514350">
              <a:buFont typeface="+mj-lt"/>
              <a:buAutoNum type="arabicPeriod" startAt="5"/>
            </a:pPr>
            <a:r>
              <a:rPr lang="en-US" dirty="0"/>
              <a:t>Execute the </a:t>
            </a:r>
            <a:r>
              <a:rPr lang="en-US" dirty="0" err="1">
                <a:solidFill>
                  <a:srgbClr val="F7941D"/>
                </a:solidFill>
              </a:rPr>
              <a:t>cr_table</a:t>
            </a:r>
            <a:r>
              <a:rPr lang="en-US" dirty="0">
                <a:solidFill>
                  <a:srgbClr val="F7941D"/>
                </a:solidFill>
              </a:rPr>
              <a:t> </a:t>
            </a:r>
            <a:r>
              <a:rPr lang="en-US" dirty="0"/>
              <a:t>procedure and observe the </a:t>
            </a:r>
            <a:r>
              <a:rPr lang="en-US" dirty="0">
                <a:solidFill>
                  <a:srgbClr val="F7941D"/>
                </a:solidFill>
              </a:rPr>
              <a:t>insufficient privileges</a:t>
            </a:r>
            <a:r>
              <a:rPr lang="en-US" dirty="0"/>
              <a:t> error.</a:t>
            </a:r>
          </a:p>
          <a:p>
            <a:pPr marL="514350" indent="-514350">
              <a:buFont typeface="+mj-lt"/>
              <a:buAutoNum type="arabicPeriod" startAt="5"/>
            </a:pPr>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code-based</a:t>
            </a:r>
            <a:r>
              <a:rPr lang="es-VE" dirty="0"/>
              <a:t> </a:t>
            </a:r>
            <a:r>
              <a:rPr lang="es-VE" dirty="0" err="1"/>
              <a:t>access</a:t>
            </a:r>
            <a:r>
              <a:rPr lang="es-VE" dirty="0"/>
              <a:t> control</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157</a:t>
            </a:fld>
            <a:endParaRPr lang="es-VE"/>
          </a:p>
        </p:txBody>
      </p:sp>
      <p:sp>
        <p:nvSpPr>
          <p:cNvPr id="5" name="Rectángulo 4"/>
          <p:cNvSpPr/>
          <p:nvPr/>
        </p:nvSpPr>
        <p:spPr>
          <a:xfrm>
            <a:off x="807507" y="2705669"/>
            <a:ext cx="10563725" cy="72333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SQL&gt; create table test1(a </a:t>
            </a:r>
            <a:r>
              <a:rPr lang="en-US" sz="1600" b="1" dirty="0" err="1"/>
              <a:t>int</a:t>
            </a:r>
            <a:r>
              <a:rPr lang="en-US" sz="1600" b="1" dirty="0"/>
              <a:t>);</a:t>
            </a:r>
          </a:p>
          <a:p>
            <a:r>
              <a:rPr lang="en-US" sz="1600" b="1" dirty="0"/>
              <a:t>Table created.</a:t>
            </a:r>
          </a:p>
        </p:txBody>
      </p:sp>
      <p:sp>
        <p:nvSpPr>
          <p:cNvPr id="6" name="Rectángulo 5"/>
          <p:cNvSpPr/>
          <p:nvPr/>
        </p:nvSpPr>
        <p:spPr>
          <a:xfrm>
            <a:off x="807507" y="4629719"/>
            <a:ext cx="10563725" cy="170597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SQL&gt; exec </a:t>
            </a:r>
            <a:r>
              <a:rPr lang="en-US" sz="1600" b="1" dirty="0" err="1"/>
              <a:t>cr_table</a:t>
            </a:r>
            <a:r>
              <a:rPr lang="en-US" sz="1600" b="1" dirty="0"/>
              <a:t>;</a:t>
            </a:r>
          </a:p>
          <a:p>
            <a:r>
              <a:rPr lang="en-US" sz="1600" b="1" dirty="0"/>
              <a:t>BEGIN </a:t>
            </a:r>
            <a:r>
              <a:rPr lang="en-US" sz="1600" b="1" dirty="0" err="1"/>
              <a:t>cr_table</a:t>
            </a:r>
            <a:r>
              <a:rPr lang="en-US" sz="1600" b="1" dirty="0"/>
              <a:t>; END;</a:t>
            </a:r>
          </a:p>
          <a:p>
            <a:r>
              <a:rPr lang="en-US" sz="1600" b="1" dirty="0"/>
              <a:t>*</a:t>
            </a:r>
          </a:p>
          <a:p>
            <a:r>
              <a:rPr lang="en-US" sz="1600" b="1" dirty="0"/>
              <a:t>ERROR at line 1:</a:t>
            </a:r>
          </a:p>
          <a:p>
            <a:r>
              <a:rPr lang="en-US" sz="1600" b="1" dirty="0"/>
              <a:t>ORA-01031: insufficient privileges</a:t>
            </a:r>
          </a:p>
          <a:p>
            <a:r>
              <a:rPr lang="en-US" sz="1600" b="1" dirty="0"/>
              <a:t>ORA-06512: at "PLSUSR.CR_TABLE", line 5</a:t>
            </a:r>
          </a:p>
          <a:p>
            <a:r>
              <a:rPr lang="en-US" sz="1600" b="1" dirty="0"/>
              <a:t>ORA-06512: at line 1</a:t>
            </a:r>
          </a:p>
        </p:txBody>
      </p:sp>
    </p:spTree>
    <p:extLst>
      <p:ext uri="{BB962C8B-B14F-4D97-AF65-F5344CB8AC3E}">
        <p14:creationId xmlns:p14="http://schemas.microsoft.com/office/powerpoint/2010/main" val="36851811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7"/>
            </a:pPr>
            <a:r>
              <a:rPr lang="en-US" dirty="0"/>
              <a:t>Connect as a user who has the DBA role and grant the </a:t>
            </a:r>
            <a:r>
              <a:rPr lang="en-US" dirty="0">
                <a:solidFill>
                  <a:srgbClr val="F7941D"/>
                </a:solidFill>
              </a:rPr>
              <a:t>create table </a:t>
            </a:r>
            <a:r>
              <a:rPr lang="en-US" dirty="0"/>
              <a:t>privilege directly to the user </a:t>
            </a:r>
            <a:r>
              <a:rPr lang="en-US" dirty="0" err="1">
                <a:solidFill>
                  <a:srgbClr val="F7941D"/>
                </a:solidFill>
              </a:rPr>
              <a:t>plsusr</a:t>
            </a:r>
            <a:r>
              <a:rPr lang="en-US" dirty="0"/>
              <a:t>:</a:t>
            </a:r>
          </a:p>
          <a:p>
            <a:pPr marL="514350" indent="-514350">
              <a:buFont typeface="+mj-lt"/>
              <a:buAutoNum type="arabicPeriod" startAt="7"/>
            </a:pPr>
            <a:endParaRPr lang="en-US" dirty="0"/>
          </a:p>
          <a:p>
            <a:pPr marL="514350" indent="-514350">
              <a:buFont typeface="+mj-lt"/>
              <a:buAutoNum type="arabicPeriod" startAt="7"/>
            </a:pPr>
            <a:endParaRPr lang="en-US" dirty="0"/>
          </a:p>
          <a:p>
            <a:pPr marL="514350" indent="-514350">
              <a:buFont typeface="+mj-lt"/>
              <a:buAutoNum type="arabicPeriod" startAt="7"/>
            </a:pPr>
            <a:r>
              <a:rPr lang="en-US" dirty="0"/>
              <a:t>Connect as the user </a:t>
            </a:r>
            <a:r>
              <a:rPr lang="en-US" dirty="0" err="1">
                <a:solidFill>
                  <a:srgbClr val="F7941D"/>
                </a:solidFill>
              </a:rPr>
              <a:t>plsusr</a:t>
            </a:r>
            <a:r>
              <a:rPr lang="en-US" dirty="0">
                <a:solidFill>
                  <a:srgbClr val="F7941D"/>
                </a:solidFill>
              </a:rPr>
              <a:t> </a:t>
            </a:r>
            <a:r>
              <a:rPr lang="en-US" dirty="0"/>
              <a:t>and try to execute the procedure </a:t>
            </a:r>
            <a:r>
              <a:rPr lang="en-US" dirty="0" err="1">
                <a:solidFill>
                  <a:srgbClr val="F7941D"/>
                </a:solidFill>
              </a:rPr>
              <a:t>cr_table</a:t>
            </a:r>
            <a:r>
              <a:rPr lang="en-US" dirty="0">
                <a:solidFill>
                  <a:srgbClr val="F7941D"/>
                </a:solidFill>
              </a:rPr>
              <a:t> </a:t>
            </a:r>
            <a:r>
              <a:rPr lang="en-US" dirty="0"/>
              <a:t>again. </a:t>
            </a:r>
          </a:p>
          <a:p>
            <a:pPr marL="514350" indent="-514350">
              <a:buFont typeface="+mj-lt"/>
              <a:buAutoNum type="arabicPeriod" startAt="7"/>
            </a:pPr>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code-based</a:t>
            </a:r>
            <a:r>
              <a:rPr lang="es-VE" dirty="0"/>
              <a:t> </a:t>
            </a:r>
            <a:r>
              <a:rPr lang="es-VE" dirty="0" err="1"/>
              <a:t>access</a:t>
            </a:r>
            <a:r>
              <a:rPr lang="es-VE" dirty="0"/>
              <a:t> control</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158</a:t>
            </a:fld>
            <a:endParaRPr lang="es-VE"/>
          </a:p>
        </p:txBody>
      </p:sp>
      <p:sp>
        <p:nvSpPr>
          <p:cNvPr id="5" name="Rectángulo 4"/>
          <p:cNvSpPr/>
          <p:nvPr/>
        </p:nvSpPr>
        <p:spPr>
          <a:xfrm>
            <a:off x="814137" y="2702256"/>
            <a:ext cx="10563725" cy="60391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SQL&gt; connect </a:t>
            </a:r>
            <a:r>
              <a:rPr lang="en-US" sz="1600" b="1" dirty="0" err="1"/>
              <a:t>ernesto</a:t>
            </a:r>
            <a:endParaRPr lang="en-US" sz="1600" b="1" dirty="0"/>
          </a:p>
          <a:p>
            <a:r>
              <a:rPr lang="en-US" sz="1600" b="1" dirty="0"/>
              <a:t>SQL&gt; grant create table to </a:t>
            </a:r>
            <a:r>
              <a:rPr lang="en-US" sz="1600" b="1" dirty="0" err="1"/>
              <a:t>plsusr</a:t>
            </a:r>
            <a:r>
              <a:rPr lang="en-US" sz="1600" b="1" dirty="0"/>
              <a:t>;</a:t>
            </a:r>
          </a:p>
        </p:txBody>
      </p:sp>
      <p:sp>
        <p:nvSpPr>
          <p:cNvPr id="6" name="Rectángulo 5"/>
          <p:cNvSpPr/>
          <p:nvPr/>
        </p:nvSpPr>
        <p:spPr>
          <a:xfrm>
            <a:off x="807509" y="4888172"/>
            <a:ext cx="10563725" cy="96811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SQL&gt; connect </a:t>
            </a:r>
            <a:r>
              <a:rPr lang="en-US" sz="1600" b="1" dirty="0" err="1"/>
              <a:t>plsusr</a:t>
            </a:r>
            <a:r>
              <a:rPr lang="en-US" sz="1600" b="1" dirty="0"/>
              <a:t>/oracle1</a:t>
            </a:r>
          </a:p>
          <a:p>
            <a:r>
              <a:rPr lang="en-US" sz="1600" b="1" dirty="0"/>
              <a:t>SQL&gt; exec </a:t>
            </a:r>
            <a:r>
              <a:rPr lang="en-US" sz="1600" b="1" dirty="0" err="1"/>
              <a:t>cr_table</a:t>
            </a:r>
            <a:r>
              <a:rPr lang="en-US" sz="1600" b="1" dirty="0"/>
              <a:t>;</a:t>
            </a:r>
          </a:p>
          <a:p>
            <a:r>
              <a:rPr lang="en-US" sz="1600" b="1" dirty="0"/>
              <a:t>PL/SQL procedure successfully completed.</a:t>
            </a:r>
          </a:p>
        </p:txBody>
      </p:sp>
    </p:spTree>
    <p:extLst>
      <p:ext uri="{BB962C8B-B14F-4D97-AF65-F5344CB8AC3E}">
        <p14:creationId xmlns:p14="http://schemas.microsoft.com/office/powerpoint/2010/main" val="27147664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learn about the effects of using the </a:t>
            </a:r>
            <a:r>
              <a:rPr lang="en-US" dirty="0">
                <a:solidFill>
                  <a:srgbClr val="F7941D"/>
                </a:solidFill>
              </a:rPr>
              <a:t>accessible by </a:t>
            </a:r>
            <a:r>
              <a:rPr lang="en-US" dirty="0"/>
              <a:t>clause.</a:t>
            </a:r>
          </a:p>
          <a:p>
            <a:endParaRPr lang="en-US" dirty="0"/>
          </a:p>
          <a:p>
            <a:r>
              <a:rPr lang="en-US" dirty="0"/>
              <a:t>You'll use a user who has the </a:t>
            </a:r>
            <a:r>
              <a:rPr lang="en-US" dirty="0">
                <a:solidFill>
                  <a:srgbClr val="F7941D"/>
                </a:solidFill>
              </a:rPr>
              <a:t>create procedure </a:t>
            </a:r>
            <a:r>
              <a:rPr lang="en-US" dirty="0"/>
              <a:t>privilege.</a:t>
            </a:r>
            <a:endParaRPr lang="es-VE" dirty="0"/>
          </a:p>
        </p:txBody>
      </p:sp>
      <p:sp>
        <p:nvSpPr>
          <p:cNvPr id="3" name="Título 2"/>
          <p:cNvSpPr>
            <a:spLocks noGrp="1"/>
          </p:cNvSpPr>
          <p:nvPr>
            <p:ph type="title"/>
          </p:nvPr>
        </p:nvSpPr>
        <p:spPr/>
        <p:txBody>
          <a:bodyPr/>
          <a:lstStyle/>
          <a:p>
            <a:r>
              <a:rPr lang="en-US" sz="3200" dirty="0"/>
              <a:t>Restricting access to program units by using accessible by</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159</a:t>
            </a:fld>
            <a:endParaRPr lang="es-VE"/>
          </a:p>
        </p:txBody>
      </p:sp>
    </p:spTree>
    <p:extLst>
      <p:ext uri="{BB962C8B-B14F-4D97-AF65-F5344CB8AC3E}">
        <p14:creationId xmlns:p14="http://schemas.microsoft.com/office/powerpoint/2010/main" val="235098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D7CB2-FAE9-45A2-8914-2C288B6C95A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E114194-0137-4B3D-9E1A-4D2A917CFB4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F865920-9E14-426F-8231-53B97F733EB3}"/>
              </a:ext>
            </a:extLst>
          </p:cNvPr>
          <p:cNvSpPr>
            <a:spLocks noGrp="1"/>
          </p:cNvSpPr>
          <p:nvPr>
            <p:ph type="sldNum" sz="quarter" idx="12"/>
          </p:nvPr>
        </p:nvSpPr>
        <p:spPr/>
        <p:txBody>
          <a:bodyPr/>
          <a:lstStyle/>
          <a:p>
            <a:fld id="{5C6DB8CB-8B72-460F-B4E4-6A15EEC341A1}" type="slidenum">
              <a:rPr lang="es-VE" smtClean="0"/>
              <a:pPr/>
              <a:t>16</a:t>
            </a:fld>
            <a:endParaRPr lang="es-VE" dirty="0"/>
          </a:p>
        </p:txBody>
      </p:sp>
    </p:spTree>
    <p:extLst>
      <p:ext uri="{BB962C8B-B14F-4D97-AF65-F5344CB8AC3E}">
        <p14:creationId xmlns:p14="http://schemas.microsoft.com/office/powerpoint/2010/main" val="32434759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pPr marL="514350" indent="-514350">
              <a:buFont typeface="+mj-lt"/>
              <a:buAutoNum type="arabicPeriod"/>
            </a:pPr>
            <a:r>
              <a:rPr lang="en-US" dirty="0"/>
              <a:t>An </a:t>
            </a:r>
            <a:r>
              <a:rPr lang="en-US" dirty="0">
                <a:solidFill>
                  <a:srgbClr val="F7941D"/>
                </a:solidFill>
              </a:rPr>
              <a:t>accessible by </a:t>
            </a:r>
            <a:r>
              <a:rPr lang="en-US" dirty="0"/>
              <a:t>clause enables us to specify which packages can access procedures and functions of another package. </a:t>
            </a:r>
          </a:p>
          <a:p>
            <a:pPr marL="514350" indent="-514350">
              <a:buFont typeface="+mj-lt"/>
              <a:buAutoNum type="arabicPeriod"/>
            </a:pPr>
            <a:endParaRPr lang="en-US" dirty="0"/>
          </a:p>
          <a:p>
            <a:pPr marL="514350" indent="-514350">
              <a:buFont typeface="+mj-lt"/>
              <a:buAutoNum type="arabicPeriod"/>
            </a:pPr>
            <a:r>
              <a:rPr lang="en-US" dirty="0"/>
              <a:t>This process is called </a:t>
            </a:r>
            <a:r>
              <a:rPr lang="en-US" b="1" dirty="0">
                <a:solidFill>
                  <a:srgbClr val="F7941D"/>
                </a:solidFill>
              </a:rPr>
              <a:t>white listing</a:t>
            </a:r>
            <a:r>
              <a:rPr lang="en-US" dirty="0"/>
              <a:t>. </a:t>
            </a:r>
          </a:p>
          <a:p>
            <a:pPr marL="514350" indent="-514350">
              <a:buFont typeface="+mj-lt"/>
              <a:buAutoNum type="arabicPeriod"/>
            </a:pPr>
            <a:endParaRPr lang="en-US" dirty="0"/>
          </a:p>
          <a:p>
            <a:pPr marL="514350" indent="-514350">
              <a:buFont typeface="+mj-lt"/>
              <a:buAutoNum type="arabicPeriod"/>
            </a:pPr>
            <a:r>
              <a:rPr lang="en-US" dirty="0"/>
              <a:t>We create the </a:t>
            </a:r>
            <a:r>
              <a:rPr lang="en-US" dirty="0" err="1">
                <a:solidFill>
                  <a:srgbClr val="F7941D"/>
                </a:solidFill>
              </a:rPr>
              <a:t>protected_pkg</a:t>
            </a:r>
            <a:r>
              <a:rPr lang="en-US" dirty="0">
                <a:solidFill>
                  <a:srgbClr val="F7941D"/>
                </a:solidFill>
              </a:rPr>
              <a:t> </a:t>
            </a:r>
            <a:r>
              <a:rPr lang="en-US" dirty="0"/>
              <a:t>package and we specify that procedures and functions of this package can be accessed only by procedures and functions of </a:t>
            </a:r>
            <a:r>
              <a:rPr lang="en-US" dirty="0" err="1">
                <a:solidFill>
                  <a:srgbClr val="F7941D"/>
                </a:solidFill>
              </a:rPr>
              <a:t>public_pkg</a:t>
            </a:r>
            <a:r>
              <a:rPr lang="en-US" dirty="0">
                <a:solidFill>
                  <a:srgbClr val="F7941D"/>
                </a:solidFill>
              </a:rPr>
              <a:t> </a:t>
            </a:r>
            <a:r>
              <a:rPr lang="en-US" dirty="0"/>
              <a:t>package. </a:t>
            </a:r>
          </a:p>
          <a:p>
            <a:pPr marL="514350" indent="-514350">
              <a:buFont typeface="+mj-lt"/>
              <a:buAutoNum type="arabicPeriod"/>
            </a:pPr>
            <a:endParaRPr lang="en-US" dirty="0"/>
          </a:p>
          <a:p>
            <a:pPr marL="514350" indent="-514350">
              <a:buFont typeface="+mj-lt"/>
              <a:buAutoNum type="arabicPeriod"/>
            </a:pPr>
            <a:r>
              <a:rPr lang="en-US" dirty="0"/>
              <a:t>We execute the </a:t>
            </a:r>
            <a:r>
              <a:rPr lang="en-US" dirty="0" err="1">
                <a:solidFill>
                  <a:srgbClr val="F7941D"/>
                </a:solidFill>
              </a:rPr>
              <a:t>public_proc</a:t>
            </a:r>
            <a:r>
              <a:rPr lang="en-US" dirty="0">
                <a:solidFill>
                  <a:srgbClr val="F7941D"/>
                </a:solidFill>
              </a:rPr>
              <a:t> </a:t>
            </a:r>
            <a:r>
              <a:rPr lang="en-US" dirty="0"/>
              <a:t>procedure from the </a:t>
            </a:r>
            <a:r>
              <a:rPr lang="en-US" dirty="0" err="1">
                <a:solidFill>
                  <a:srgbClr val="F7941D"/>
                </a:solidFill>
              </a:rPr>
              <a:t>public_pkg</a:t>
            </a:r>
            <a:r>
              <a:rPr lang="en-US" dirty="0">
                <a:solidFill>
                  <a:srgbClr val="F7941D"/>
                </a:solidFill>
              </a:rPr>
              <a:t> </a:t>
            </a:r>
            <a:r>
              <a:rPr lang="en-US" dirty="0"/>
              <a:t>package and, in output, we can observe that the </a:t>
            </a:r>
            <a:r>
              <a:rPr lang="en-US" dirty="0" err="1">
                <a:solidFill>
                  <a:srgbClr val="F7941D"/>
                </a:solidFill>
              </a:rPr>
              <a:t>protected_proc</a:t>
            </a:r>
            <a:r>
              <a:rPr lang="en-US" dirty="0">
                <a:solidFill>
                  <a:srgbClr val="F7941D"/>
                </a:solidFill>
              </a:rPr>
              <a:t> </a:t>
            </a:r>
            <a:r>
              <a:rPr lang="en-US" dirty="0"/>
              <a:t>procedure has been successfully executed. </a:t>
            </a:r>
            <a:endParaRPr lang="es-VE" dirty="0"/>
          </a:p>
        </p:txBody>
      </p:sp>
      <p:sp>
        <p:nvSpPr>
          <p:cNvPr id="3" name="Título 2"/>
          <p:cNvSpPr>
            <a:spLocks noGrp="1"/>
          </p:cNvSpPr>
          <p:nvPr>
            <p:ph type="title"/>
          </p:nvPr>
        </p:nvSpPr>
        <p:spPr/>
        <p:txBody>
          <a:bodyPr/>
          <a:lstStyle/>
          <a:p>
            <a:r>
              <a:rPr lang="en-US" sz="3200" dirty="0"/>
              <a:t>Restricting access to program units by using accessible by</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160</a:t>
            </a:fld>
            <a:endParaRPr lang="es-VE"/>
          </a:p>
        </p:txBody>
      </p:sp>
    </p:spTree>
    <p:extLst>
      <p:ext uri="{BB962C8B-B14F-4D97-AF65-F5344CB8AC3E}">
        <p14:creationId xmlns:p14="http://schemas.microsoft.com/office/powerpoint/2010/main" val="17660220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5"/>
            </a:pPr>
            <a:r>
              <a:rPr lang="en-US" dirty="0"/>
              <a:t>However, if we try to execute </a:t>
            </a:r>
            <a:r>
              <a:rPr lang="en-US" dirty="0" err="1">
                <a:solidFill>
                  <a:srgbClr val="F7941D"/>
                </a:solidFill>
              </a:rPr>
              <a:t>protected_proc</a:t>
            </a:r>
            <a:r>
              <a:rPr lang="en-US" dirty="0">
                <a:solidFill>
                  <a:srgbClr val="F7941D"/>
                </a:solidFill>
              </a:rPr>
              <a:t> </a:t>
            </a:r>
            <a:r>
              <a:rPr lang="en-US" dirty="0"/>
              <a:t>directly, we get an </a:t>
            </a:r>
            <a:r>
              <a:rPr lang="en-US" dirty="0">
                <a:solidFill>
                  <a:srgbClr val="F7941D"/>
                </a:solidFill>
              </a:rPr>
              <a:t>insufficient privileges </a:t>
            </a:r>
            <a:r>
              <a:rPr lang="en-US" dirty="0"/>
              <a:t>error because the accessible by clause restricts execution of this procedure.</a:t>
            </a:r>
          </a:p>
          <a:p>
            <a:pPr marL="514350" indent="-514350">
              <a:buFont typeface="+mj-lt"/>
              <a:buAutoNum type="arabicPeriod" startAt="5"/>
            </a:pPr>
            <a:endParaRPr lang="en-US" dirty="0"/>
          </a:p>
          <a:p>
            <a:pPr marL="514350" indent="-514350">
              <a:buFont typeface="+mj-lt"/>
              <a:buAutoNum type="arabicPeriod" startAt="5"/>
            </a:pPr>
            <a:r>
              <a:rPr lang="en-US" dirty="0"/>
              <a:t>Even if we try to create a new package with the procedure that calls the </a:t>
            </a:r>
            <a:r>
              <a:rPr lang="en-US" dirty="0" err="1">
                <a:solidFill>
                  <a:srgbClr val="F7941D"/>
                </a:solidFill>
              </a:rPr>
              <a:t>protected_proc</a:t>
            </a:r>
            <a:r>
              <a:rPr lang="en-US" dirty="0">
                <a:solidFill>
                  <a:srgbClr val="F7941D"/>
                </a:solidFill>
              </a:rPr>
              <a:t> </a:t>
            </a:r>
            <a:r>
              <a:rPr lang="en-US" dirty="0"/>
              <a:t>procedure, we get an </a:t>
            </a:r>
            <a:r>
              <a:rPr lang="en-US" dirty="0">
                <a:solidFill>
                  <a:srgbClr val="F7941D"/>
                </a:solidFill>
              </a:rPr>
              <a:t>insufficient privileges </a:t>
            </a:r>
            <a:r>
              <a:rPr lang="en-US" dirty="0"/>
              <a:t>error.</a:t>
            </a:r>
          </a:p>
          <a:p>
            <a:pPr marL="514350" indent="-514350">
              <a:buFont typeface="+mj-lt"/>
              <a:buAutoNum type="arabicPeriod" startAt="5"/>
            </a:pPr>
            <a:endParaRPr lang="es-VE" dirty="0"/>
          </a:p>
        </p:txBody>
      </p:sp>
      <p:sp>
        <p:nvSpPr>
          <p:cNvPr id="3" name="Título 2"/>
          <p:cNvSpPr>
            <a:spLocks noGrp="1"/>
          </p:cNvSpPr>
          <p:nvPr>
            <p:ph type="title"/>
          </p:nvPr>
        </p:nvSpPr>
        <p:spPr/>
        <p:txBody>
          <a:bodyPr/>
          <a:lstStyle/>
          <a:p>
            <a:r>
              <a:rPr lang="en-US" sz="3200" dirty="0"/>
              <a:t>Restricting access to program units by using accessible by</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161</a:t>
            </a:fld>
            <a:endParaRPr lang="es-VE"/>
          </a:p>
        </p:txBody>
      </p:sp>
    </p:spTree>
    <p:extLst>
      <p:ext uri="{BB962C8B-B14F-4D97-AF65-F5344CB8AC3E}">
        <p14:creationId xmlns:p14="http://schemas.microsoft.com/office/powerpoint/2010/main" val="22361887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3600" i="1" dirty="0"/>
              <a:t>Virtual </a:t>
            </a:r>
            <a:r>
              <a:rPr lang="es-VE" sz="3600" i="1" dirty="0" err="1"/>
              <a:t>Private</a:t>
            </a:r>
            <a:r>
              <a:rPr lang="es-VE" sz="3600" i="1" dirty="0"/>
              <a:t> </a:t>
            </a:r>
            <a:r>
              <a:rPr lang="es-VE" sz="3600" i="1" dirty="0" err="1"/>
              <a:t>Database</a:t>
            </a:r>
            <a:endParaRPr lang="es-VE" sz="3600" i="1" dirty="0"/>
          </a:p>
        </p:txBody>
      </p:sp>
    </p:spTree>
    <p:extLst>
      <p:ext uri="{BB962C8B-B14F-4D97-AF65-F5344CB8AC3E}">
        <p14:creationId xmlns:p14="http://schemas.microsoft.com/office/powerpoint/2010/main" val="19786007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b="1" dirty="0"/>
              <a:t>In this chapter, we will cover the following:</a:t>
            </a:r>
          </a:p>
          <a:p>
            <a:pPr lvl="1"/>
            <a:r>
              <a:rPr lang="en-US" dirty="0">
                <a:hlinkClick r:id="rId2" action="ppaction://hlinksldjump"/>
              </a:rPr>
              <a:t>Creating different policy functions</a:t>
            </a:r>
            <a:endParaRPr lang="en-US" dirty="0"/>
          </a:p>
          <a:p>
            <a:pPr lvl="1"/>
            <a:r>
              <a:rPr lang="en-US" dirty="0">
                <a:hlinkClick r:id="rId3" action="ppaction://hlinksldjump"/>
              </a:rPr>
              <a:t>Creating Oracle Virtual Private Database row-level policies</a:t>
            </a:r>
            <a:endParaRPr lang="en-US" dirty="0"/>
          </a:p>
          <a:p>
            <a:pPr lvl="1"/>
            <a:r>
              <a:rPr lang="en-US" dirty="0">
                <a:hlinkClick r:id="rId4" action="ppaction://hlinksldjump"/>
              </a:rPr>
              <a:t>Creating column-level policies</a:t>
            </a:r>
            <a:endParaRPr lang="en-US" dirty="0"/>
          </a:p>
          <a:p>
            <a:pPr lvl="1"/>
            <a:r>
              <a:rPr lang="en-US" dirty="0">
                <a:hlinkClick r:id="rId5" action="ppaction://hlinksldjump"/>
              </a:rPr>
              <a:t>Creating a driving context</a:t>
            </a:r>
            <a:endParaRPr lang="en-US" dirty="0"/>
          </a:p>
          <a:p>
            <a:pPr lvl="1"/>
            <a:r>
              <a:rPr lang="en-US" dirty="0">
                <a:hlinkClick r:id="rId6" action="ppaction://hlinksldjump"/>
              </a:rPr>
              <a:t>Creating policy groups</a:t>
            </a:r>
            <a:endParaRPr lang="en-US" dirty="0"/>
          </a:p>
          <a:p>
            <a:pPr lvl="1"/>
            <a:r>
              <a:rPr lang="en-US" dirty="0">
                <a:hlinkClick r:id="rId7" action="ppaction://hlinksldjump"/>
              </a:rPr>
              <a:t>Setting context as a driving context</a:t>
            </a:r>
            <a:endParaRPr lang="en-US" dirty="0"/>
          </a:p>
          <a:p>
            <a:pPr lvl="1"/>
            <a:r>
              <a:rPr lang="en-US" dirty="0">
                <a:hlinkClick r:id="rId8" action="ppaction://hlinksldjump"/>
              </a:rPr>
              <a:t>Adding a policy to a group</a:t>
            </a:r>
            <a:endParaRPr lang="en-US" dirty="0"/>
          </a:p>
          <a:p>
            <a:pPr lvl="1"/>
            <a:r>
              <a:rPr lang="en-US" dirty="0">
                <a:hlinkClick r:id="rId9" action="ppaction://hlinksldjump"/>
              </a:rPr>
              <a:t>Exempting users from VPD policies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163</a:t>
            </a:fld>
            <a:endParaRPr lang="es-VE"/>
          </a:p>
        </p:txBody>
      </p:sp>
    </p:spTree>
    <p:extLst>
      <p:ext uri="{BB962C8B-B14F-4D97-AF65-F5344CB8AC3E}">
        <p14:creationId xmlns:p14="http://schemas.microsoft.com/office/powerpoint/2010/main" val="38535122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Oracle </a:t>
            </a:r>
            <a:r>
              <a:rPr lang="en-US" b="1" dirty="0"/>
              <a:t>Virtual Private Database (VPD)</a:t>
            </a:r>
            <a:r>
              <a:rPr lang="en-US" dirty="0"/>
              <a:t> is a security feature, introduced in Oracle Database 8i. </a:t>
            </a:r>
          </a:p>
          <a:p>
            <a:endParaRPr lang="en-US" dirty="0"/>
          </a:p>
          <a:p>
            <a:r>
              <a:rPr lang="en-US" dirty="0"/>
              <a:t>Discretionary access control (DAC) grants/restricts access to data at an object level.</a:t>
            </a:r>
          </a:p>
          <a:p>
            <a:endParaRPr lang="en-US" dirty="0"/>
          </a:p>
          <a:p>
            <a:r>
              <a:rPr lang="en-US" dirty="0"/>
              <a:t>VPD enables you more granular control over security of your data.</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164</a:t>
            </a:fld>
            <a:endParaRPr lang="es-VE"/>
          </a:p>
        </p:txBody>
      </p:sp>
    </p:spTree>
    <p:extLst>
      <p:ext uri="{BB962C8B-B14F-4D97-AF65-F5344CB8AC3E}">
        <p14:creationId xmlns:p14="http://schemas.microsoft.com/office/powerpoint/2010/main" val="11252343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There are five types of policies based on how often a policy function is evaluated:</a:t>
            </a:r>
          </a:p>
          <a:p>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165</a:t>
            </a:fld>
            <a:endParaRPr lang="es-VE"/>
          </a:p>
        </p:txBody>
      </p:sp>
      <p:sp>
        <p:nvSpPr>
          <p:cNvPr id="5" name="Rectángulo 4"/>
          <p:cNvSpPr/>
          <p:nvPr/>
        </p:nvSpPr>
        <p:spPr>
          <a:xfrm>
            <a:off x="814137" y="2702256"/>
            <a:ext cx="10563725" cy="271590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t>DBMS_RLS.DYNAMIC</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DMBS_RLS.STATIC</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DBMS_RLS.SHARED_STATIC</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DBMS_RLS.CONTEXT_SENSITIVE</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DBMS_RLS.SHARED_CONTEXT_SENSITIVE</a:t>
            </a:r>
          </a:p>
        </p:txBody>
      </p:sp>
    </p:spTree>
    <p:extLst>
      <p:ext uri="{BB962C8B-B14F-4D97-AF65-F5344CB8AC3E}">
        <p14:creationId xmlns:p14="http://schemas.microsoft.com/office/powerpoint/2010/main" val="4571148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Steps to implement the VPD policy</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166</a:t>
            </a:fld>
            <a:endParaRPr lang="es-VE"/>
          </a:p>
        </p:txBody>
      </p:sp>
      <p:sp>
        <p:nvSpPr>
          <p:cNvPr id="5" name="Llamada de flecha hacia abajo 4"/>
          <p:cNvSpPr/>
          <p:nvPr/>
        </p:nvSpPr>
        <p:spPr>
          <a:xfrm>
            <a:off x="1926609" y="215634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Create</a:t>
            </a:r>
            <a:r>
              <a:rPr lang="es-VE" b="1" dirty="0"/>
              <a:t> a PL/SQL </a:t>
            </a:r>
            <a:r>
              <a:rPr lang="es-VE" b="1" dirty="0" err="1"/>
              <a:t>package</a:t>
            </a:r>
            <a:r>
              <a:rPr lang="es-VE" b="1" dirty="0"/>
              <a:t> </a:t>
            </a:r>
            <a:r>
              <a:rPr lang="es-VE" b="1" dirty="0" err="1"/>
              <a:t>that</a:t>
            </a:r>
            <a:r>
              <a:rPr lang="es-VE" b="1" dirty="0"/>
              <a:t> sets </a:t>
            </a:r>
            <a:r>
              <a:rPr lang="es-VE" b="1" dirty="0" err="1"/>
              <a:t>application</a:t>
            </a:r>
            <a:r>
              <a:rPr lang="es-VE" b="1" dirty="0"/>
              <a:t> </a:t>
            </a:r>
            <a:r>
              <a:rPr lang="es-VE" b="1" dirty="0" err="1"/>
              <a:t>context</a:t>
            </a:r>
            <a:endParaRPr lang="es-VE" b="1" dirty="0"/>
          </a:p>
        </p:txBody>
      </p:sp>
      <p:sp>
        <p:nvSpPr>
          <p:cNvPr id="6" name="Llamada de flecha hacia abajo 5"/>
          <p:cNvSpPr/>
          <p:nvPr/>
        </p:nvSpPr>
        <p:spPr>
          <a:xfrm>
            <a:off x="1919981" y="3329222"/>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Create</a:t>
            </a:r>
            <a:r>
              <a:rPr lang="es-VE" b="1" dirty="0"/>
              <a:t> </a:t>
            </a:r>
            <a:r>
              <a:rPr lang="es-VE" b="1" dirty="0" err="1"/>
              <a:t>an</a:t>
            </a:r>
            <a:r>
              <a:rPr lang="es-VE" b="1" dirty="0"/>
              <a:t> </a:t>
            </a:r>
            <a:r>
              <a:rPr lang="es-VE" b="1" dirty="0" err="1"/>
              <a:t>application</a:t>
            </a:r>
            <a:r>
              <a:rPr lang="es-VE" b="1" dirty="0"/>
              <a:t> </a:t>
            </a:r>
            <a:r>
              <a:rPr lang="es-VE" b="1" dirty="0" err="1"/>
              <a:t>context</a:t>
            </a:r>
            <a:endParaRPr lang="es-VE" b="1" dirty="0"/>
          </a:p>
        </p:txBody>
      </p:sp>
      <p:sp>
        <p:nvSpPr>
          <p:cNvPr id="7" name="Llamada de flecha hacia abajo 6"/>
          <p:cNvSpPr/>
          <p:nvPr/>
        </p:nvSpPr>
        <p:spPr>
          <a:xfrm>
            <a:off x="1919981" y="450209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Create</a:t>
            </a:r>
            <a:r>
              <a:rPr lang="es-VE" b="1" dirty="0"/>
              <a:t> a </a:t>
            </a:r>
            <a:r>
              <a:rPr lang="es-VE" b="1" dirty="0" err="1"/>
              <a:t>policy</a:t>
            </a:r>
            <a:r>
              <a:rPr lang="es-VE" b="1" dirty="0"/>
              <a:t> </a:t>
            </a:r>
            <a:r>
              <a:rPr lang="es-VE" b="1" dirty="0" err="1"/>
              <a:t>function</a:t>
            </a:r>
            <a:endParaRPr lang="es-VE" b="1" dirty="0"/>
          </a:p>
        </p:txBody>
      </p:sp>
      <p:sp>
        <p:nvSpPr>
          <p:cNvPr id="9" name="Rectángulo 8"/>
          <p:cNvSpPr/>
          <p:nvPr/>
        </p:nvSpPr>
        <p:spPr>
          <a:xfrm>
            <a:off x="1926609" y="5644830"/>
            <a:ext cx="8338782" cy="5595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i="1" dirty="0" err="1"/>
              <a:t>Create</a:t>
            </a:r>
            <a:r>
              <a:rPr lang="es-VE" b="1" i="1" dirty="0"/>
              <a:t> a VPD </a:t>
            </a:r>
            <a:r>
              <a:rPr lang="es-VE" b="1" i="1" dirty="0" err="1"/>
              <a:t>policy</a:t>
            </a:r>
            <a:endParaRPr lang="es-VE" b="1" i="1" dirty="0"/>
          </a:p>
        </p:txBody>
      </p:sp>
    </p:spTree>
    <p:extLst>
      <p:ext uri="{BB962C8B-B14F-4D97-AF65-F5344CB8AC3E}">
        <p14:creationId xmlns:p14="http://schemas.microsoft.com/office/powerpoint/2010/main" val="28434179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 driving context is an application context that has at least one attribute and its purpose is to determine which group of policies will be applied.</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167</a:t>
            </a:fld>
            <a:endParaRPr lang="es-VE"/>
          </a:p>
        </p:txBody>
      </p:sp>
    </p:spTree>
    <p:extLst>
      <p:ext uri="{BB962C8B-B14F-4D97-AF65-F5344CB8AC3E}">
        <p14:creationId xmlns:p14="http://schemas.microsoft.com/office/powerpoint/2010/main" val="40474073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Steps to implement policy groups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168</a:t>
            </a:fld>
            <a:endParaRPr lang="es-VE"/>
          </a:p>
        </p:txBody>
      </p:sp>
      <p:sp>
        <p:nvSpPr>
          <p:cNvPr id="5" name="Llamada de flecha hacia abajo 4"/>
          <p:cNvSpPr/>
          <p:nvPr/>
        </p:nvSpPr>
        <p:spPr>
          <a:xfrm>
            <a:off x="1926609" y="215634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a:t>Determine </a:t>
            </a:r>
            <a:r>
              <a:rPr lang="es-VE" b="1" dirty="0" err="1"/>
              <a:t>the</a:t>
            </a:r>
            <a:r>
              <a:rPr lang="es-VE" b="1" dirty="0"/>
              <a:t> default </a:t>
            </a:r>
            <a:r>
              <a:rPr lang="es-VE" b="1" dirty="0" err="1"/>
              <a:t>policies</a:t>
            </a:r>
            <a:endParaRPr lang="es-VE" b="1" dirty="0"/>
          </a:p>
        </p:txBody>
      </p:sp>
      <p:sp>
        <p:nvSpPr>
          <p:cNvPr id="6" name="Llamada de flecha hacia abajo 5"/>
          <p:cNvSpPr/>
          <p:nvPr/>
        </p:nvSpPr>
        <p:spPr>
          <a:xfrm>
            <a:off x="1919981" y="3329222"/>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Create</a:t>
            </a:r>
            <a:r>
              <a:rPr lang="es-VE" b="1" dirty="0"/>
              <a:t> and set </a:t>
            </a:r>
            <a:r>
              <a:rPr lang="es-VE" b="1" dirty="0" err="1"/>
              <a:t>the</a:t>
            </a:r>
            <a:r>
              <a:rPr lang="es-VE" b="1" dirty="0"/>
              <a:t> </a:t>
            </a:r>
            <a:r>
              <a:rPr lang="es-VE" b="1" dirty="0" err="1"/>
              <a:t>driving</a:t>
            </a:r>
            <a:r>
              <a:rPr lang="es-VE" b="1" dirty="0"/>
              <a:t> </a:t>
            </a:r>
            <a:r>
              <a:rPr lang="es-VE" b="1" dirty="0" err="1"/>
              <a:t>context</a:t>
            </a:r>
            <a:endParaRPr lang="es-VE" b="1" dirty="0"/>
          </a:p>
        </p:txBody>
      </p:sp>
      <p:sp>
        <p:nvSpPr>
          <p:cNvPr id="7" name="Llamada de flecha hacia abajo 6"/>
          <p:cNvSpPr/>
          <p:nvPr/>
        </p:nvSpPr>
        <p:spPr>
          <a:xfrm>
            <a:off x="1919981" y="450209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Create</a:t>
            </a:r>
            <a:r>
              <a:rPr lang="es-VE" b="1" dirty="0"/>
              <a:t> a </a:t>
            </a:r>
            <a:r>
              <a:rPr lang="es-VE" b="1" dirty="0" err="1"/>
              <a:t>policy</a:t>
            </a:r>
            <a:r>
              <a:rPr lang="es-VE" b="1" dirty="0"/>
              <a:t> </a:t>
            </a:r>
            <a:r>
              <a:rPr lang="es-VE" b="1" dirty="0" err="1"/>
              <a:t>group</a:t>
            </a:r>
            <a:r>
              <a:rPr lang="es-VE" b="1" dirty="0"/>
              <a:t> </a:t>
            </a:r>
            <a:r>
              <a:rPr lang="es-VE" b="1" dirty="0" err="1"/>
              <a:t>for</a:t>
            </a:r>
            <a:r>
              <a:rPr lang="es-VE" b="1" dirty="0"/>
              <a:t> </a:t>
            </a:r>
            <a:r>
              <a:rPr lang="es-VE" b="1" dirty="0" err="1"/>
              <a:t>each</a:t>
            </a:r>
            <a:r>
              <a:rPr lang="es-VE" b="1" dirty="0"/>
              <a:t> </a:t>
            </a:r>
            <a:r>
              <a:rPr lang="es-VE" b="1" dirty="0" err="1"/>
              <a:t>application</a:t>
            </a:r>
            <a:endParaRPr lang="es-VE" b="1" dirty="0"/>
          </a:p>
        </p:txBody>
      </p:sp>
      <p:sp>
        <p:nvSpPr>
          <p:cNvPr id="8" name="Rectángulo 7"/>
          <p:cNvSpPr/>
          <p:nvPr/>
        </p:nvSpPr>
        <p:spPr>
          <a:xfrm>
            <a:off x="1926609" y="5644830"/>
            <a:ext cx="8338782" cy="5595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i="1" dirty="0" err="1"/>
              <a:t>Add</a:t>
            </a:r>
            <a:r>
              <a:rPr lang="es-VE" b="1" i="1" dirty="0"/>
              <a:t> </a:t>
            </a:r>
            <a:r>
              <a:rPr lang="es-VE" b="1" i="1" dirty="0" err="1"/>
              <a:t>policies</a:t>
            </a:r>
            <a:r>
              <a:rPr lang="es-VE" b="1" i="1" dirty="0"/>
              <a:t> to </a:t>
            </a:r>
            <a:r>
              <a:rPr lang="es-VE" b="1" i="1" dirty="0" err="1"/>
              <a:t>the</a:t>
            </a:r>
            <a:r>
              <a:rPr lang="es-VE" b="1" i="1" dirty="0"/>
              <a:t> </a:t>
            </a:r>
            <a:r>
              <a:rPr lang="es-VE" b="1" i="1" dirty="0" err="1"/>
              <a:t>appropiate</a:t>
            </a:r>
            <a:r>
              <a:rPr lang="es-VE" b="1" i="1" dirty="0"/>
              <a:t> </a:t>
            </a:r>
            <a:r>
              <a:rPr lang="es-VE" b="1" i="1" dirty="0" err="1"/>
              <a:t>policy</a:t>
            </a:r>
            <a:r>
              <a:rPr lang="es-VE" b="1" i="1" dirty="0"/>
              <a:t> </a:t>
            </a:r>
            <a:r>
              <a:rPr lang="es-VE" b="1" i="1" dirty="0" err="1"/>
              <a:t>groups</a:t>
            </a:r>
            <a:endParaRPr lang="es-VE" b="1" i="1" dirty="0"/>
          </a:p>
        </p:txBody>
      </p:sp>
    </p:spTree>
    <p:extLst>
      <p:ext uri="{BB962C8B-B14F-4D97-AF65-F5344CB8AC3E}">
        <p14:creationId xmlns:p14="http://schemas.microsoft.com/office/powerpoint/2010/main" val="31639330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3237603"/>
          </a:xfrm>
        </p:spPr>
        <p:txBody>
          <a:bodyPr>
            <a:normAutofit fontScale="85000" lnSpcReduction="20000"/>
          </a:bodyPr>
          <a:lstStyle/>
          <a:p>
            <a:r>
              <a:rPr lang="en-US" dirty="0"/>
              <a:t>The purpose of a policy function is to return a predicate that will be applied in </a:t>
            </a:r>
            <a:r>
              <a:rPr lang="en-US" dirty="0">
                <a:solidFill>
                  <a:srgbClr val="F7941D"/>
                </a:solidFill>
              </a:rPr>
              <a:t>WHERE</a:t>
            </a:r>
            <a:r>
              <a:rPr lang="en-US" dirty="0"/>
              <a:t> clause of the statement (except for </a:t>
            </a:r>
            <a:r>
              <a:rPr lang="en-US" dirty="0">
                <a:solidFill>
                  <a:srgbClr val="F7941D"/>
                </a:solidFill>
              </a:rPr>
              <a:t>INSERT</a:t>
            </a:r>
            <a:r>
              <a:rPr lang="en-US" dirty="0"/>
              <a:t> operation). </a:t>
            </a:r>
          </a:p>
          <a:p>
            <a:endParaRPr lang="en-US" dirty="0"/>
          </a:p>
          <a:p>
            <a:r>
              <a:rPr lang="en-US" dirty="0"/>
              <a:t>You'll create several simple policy functions, based on different business and security requirements.</a:t>
            </a:r>
          </a:p>
          <a:p>
            <a:endParaRPr lang="en-US" dirty="0"/>
          </a:p>
          <a:p>
            <a:r>
              <a:rPr lang="en-US" dirty="0"/>
              <a:t>You'll need to create the table </a:t>
            </a:r>
            <a:r>
              <a:rPr lang="en-US" dirty="0" err="1">
                <a:solidFill>
                  <a:srgbClr val="F7941D"/>
                </a:solidFill>
              </a:rPr>
              <a:t>hr.emp_vpd_test</a:t>
            </a:r>
            <a:r>
              <a:rPr lang="en-US" dirty="0"/>
              <a:t>, insert several values into that table, and create several user.</a:t>
            </a:r>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169</a:t>
            </a:fld>
            <a:endParaRPr lang="es-VE"/>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097" y="4745831"/>
            <a:ext cx="2876550" cy="1657350"/>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382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51647" y="40341"/>
            <a:ext cx="10515600" cy="1325563"/>
          </a:xfrm>
        </p:spPr>
        <p:txBody>
          <a:bodyPr/>
          <a:lstStyle/>
          <a:p>
            <a:r>
              <a:rPr lang="es-VE" dirty="0"/>
              <a:t>Oracle 19c Security</a:t>
            </a:r>
          </a:p>
        </p:txBody>
      </p:sp>
      <p:sp>
        <p:nvSpPr>
          <p:cNvPr id="3" name="Marcador de contenido 2"/>
          <p:cNvSpPr>
            <a:spLocks noGrp="1"/>
          </p:cNvSpPr>
          <p:nvPr>
            <p:ph idx="1"/>
          </p:nvPr>
        </p:nvSpPr>
        <p:spPr>
          <a:xfrm>
            <a:off x="381000" y="1365903"/>
            <a:ext cx="11456894" cy="5120689"/>
          </a:xfrm>
        </p:spPr>
        <p:txBody>
          <a:bodyPr>
            <a:noAutofit/>
          </a:bodyPr>
          <a:lstStyle/>
          <a:p>
            <a:r>
              <a:rPr lang="en-US" sz="2200" b="1" dirty="0"/>
              <a:t>Agenda</a:t>
            </a:r>
          </a:p>
          <a:p>
            <a:pPr lvl="1"/>
            <a:r>
              <a:rPr lang="en-US" sz="1800" b="1" dirty="0"/>
              <a:t>Day 1)</a:t>
            </a:r>
          </a:p>
          <a:p>
            <a:pPr lvl="2"/>
            <a:r>
              <a:rPr lang="en-US" sz="1400" b="1" dirty="0"/>
              <a:t>Understand basic Oracle security solution</a:t>
            </a:r>
          </a:p>
          <a:p>
            <a:pPr lvl="2"/>
            <a:r>
              <a:rPr lang="en-US" sz="1400" b="1" dirty="0"/>
              <a:t>Creating basic Oracle users</a:t>
            </a:r>
          </a:p>
          <a:p>
            <a:pPr lvl="2"/>
            <a:r>
              <a:rPr lang="en-US" sz="1400" b="1" dirty="0"/>
              <a:t>Introduction into new Oracle sys accounts</a:t>
            </a:r>
          </a:p>
          <a:p>
            <a:pPr lvl="1"/>
            <a:r>
              <a:rPr lang="en-US" sz="1800" b="1"/>
              <a:t>Day </a:t>
            </a:r>
            <a:r>
              <a:rPr lang="en-US" sz="1800" b="1" dirty="0"/>
              <a:t>2)</a:t>
            </a:r>
          </a:p>
          <a:p>
            <a:pPr lvl="2"/>
            <a:r>
              <a:rPr lang="en-US" sz="1400" b="1" dirty="0"/>
              <a:t>Configure strong database authentication</a:t>
            </a:r>
          </a:p>
          <a:p>
            <a:pPr lvl="2"/>
            <a:r>
              <a:rPr lang="en-US" sz="1400" b="1" dirty="0"/>
              <a:t>Control access using Oracle Label Security</a:t>
            </a:r>
          </a:p>
          <a:p>
            <a:pPr lvl="2"/>
            <a:r>
              <a:rPr lang="en-US" sz="1400" b="1" dirty="0"/>
              <a:t>Assign database privileges</a:t>
            </a:r>
          </a:p>
          <a:p>
            <a:pPr lvl="1"/>
            <a:r>
              <a:rPr lang="en-US" sz="1800" b="1" dirty="0"/>
              <a:t>Day 3)</a:t>
            </a:r>
          </a:p>
          <a:p>
            <a:pPr lvl="2"/>
            <a:r>
              <a:rPr lang="en-US" sz="1400" b="1" dirty="0"/>
              <a:t>Introduction to Oracle’s Database Vault</a:t>
            </a:r>
          </a:p>
          <a:p>
            <a:pPr lvl="2"/>
            <a:r>
              <a:rPr lang="en-US" sz="1400" b="1" dirty="0"/>
              <a:t>Introduction into Data Redaction</a:t>
            </a:r>
          </a:p>
          <a:p>
            <a:pPr lvl="2"/>
            <a:r>
              <a:rPr lang="en-US" sz="1400" b="1" dirty="0"/>
              <a:t>Introduction into Transparent Data Encryption (TDE)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17</a:t>
            </a:fld>
            <a:endParaRPr lang="es-VE"/>
          </a:p>
        </p:txBody>
      </p:sp>
    </p:spTree>
    <p:extLst>
      <p:ext uri="{BB962C8B-B14F-4D97-AF65-F5344CB8AC3E}">
        <p14:creationId xmlns:p14="http://schemas.microsoft.com/office/powerpoint/2010/main" val="20145022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Test data in the table </a:t>
            </a:r>
            <a:r>
              <a:rPr lang="en-US" dirty="0" err="1">
                <a:solidFill>
                  <a:srgbClr val="F7941D"/>
                </a:solidFill>
              </a:rPr>
              <a:t>hr.emp_vpd_test</a:t>
            </a:r>
            <a:endParaRPr lang="es-VE" dirty="0">
              <a:solidFill>
                <a:srgbClr val="F7941D"/>
              </a:solidFill>
            </a:endParaRPr>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170</a:t>
            </a:fld>
            <a:endParaRPr lang="es-VE"/>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821" y="2047163"/>
            <a:ext cx="5013101" cy="4357542"/>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347529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Create a policy function that uses the application context you created, where as other policy functions you created use built-in application contexts.</a:t>
            </a:r>
          </a:p>
          <a:p>
            <a:endParaRPr lang="en-US" dirty="0"/>
          </a:p>
          <a:p>
            <a:pPr marL="0" indent="0">
              <a:buNone/>
            </a:pPr>
            <a:r>
              <a:rPr lang="en-US" i="1" dirty="0"/>
              <a:t>A policy function can be part of a package or is standalone.</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171</a:t>
            </a:fld>
            <a:endParaRPr lang="es-VE"/>
          </a:p>
        </p:txBody>
      </p:sp>
    </p:spTree>
    <p:extLst>
      <p:ext uri="{BB962C8B-B14F-4D97-AF65-F5344CB8AC3E}">
        <p14:creationId xmlns:p14="http://schemas.microsoft.com/office/powerpoint/2010/main" val="41082259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test whether a policy function where a user can't access data in a table and other users can access entire data in the table:</a:t>
            </a:r>
          </a:p>
          <a:p>
            <a:endParaRPr lang="en-US" dirty="0"/>
          </a:p>
          <a:p>
            <a:pPr marL="514350" indent="-514350">
              <a:buFont typeface="+mj-lt"/>
              <a:buAutoNum type="arabicPeriod"/>
            </a:pPr>
            <a:r>
              <a:rPr lang="en-US" dirty="0"/>
              <a:t>Connect to the database as the user </a:t>
            </a:r>
            <a:r>
              <a:rPr lang="en-US" dirty="0" err="1">
                <a:solidFill>
                  <a:srgbClr val="F7941D"/>
                </a:solidFill>
              </a:rPr>
              <a:t>maja</a:t>
            </a:r>
            <a:r>
              <a:rPr lang="en-US" dirty="0">
                <a:solidFill>
                  <a:srgbClr val="F7941D"/>
                </a:solidFill>
              </a:rPr>
              <a:t> </a:t>
            </a:r>
            <a:r>
              <a:rPr lang="en-US" dirty="0"/>
              <a:t>and execute the following statement:</a:t>
            </a:r>
          </a:p>
          <a:p>
            <a:pPr marL="514350" indent="-514350">
              <a:buFont typeface="+mj-lt"/>
              <a:buAutoNum type="arabicPeriod"/>
            </a:pPr>
            <a:endParaRPr lang="en-US" dirty="0"/>
          </a:p>
          <a:p>
            <a:pPr marL="514350" indent="-514350">
              <a:buFont typeface="+mj-lt"/>
              <a:buAutoNum type="arabicPeriod"/>
            </a:pPr>
            <a:endParaRPr lang="en-US" dirty="0"/>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172</a:t>
            </a:fld>
            <a:endParaRPr lang="es-VE"/>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891" y="4646525"/>
            <a:ext cx="4298217" cy="1209763"/>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16255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2"/>
            </a:pPr>
            <a:r>
              <a:rPr lang="en-US" dirty="0"/>
              <a:t>Grant the user </a:t>
            </a:r>
            <a:r>
              <a:rPr lang="en-US" dirty="0" err="1">
                <a:solidFill>
                  <a:srgbClr val="F7941D"/>
                </a:solidFill>
              </a:rPr>
              <a:t>susan</a:t>
            </a:r>
            <a:r>
              <a:rPr lang="en-US" dirty="0">
                <a:solidFill>
                  <a:srgbClr val="F7941D"/>
                </a:solidFill>
              </a:rPr>
              <a:t> </a:t>
            </a:r>
            <a:r>
              <a:rPr lang="en-US" dirty="0"/>
              <a:t>execute on </a:t>
            </a:r>
            <a:r>
              <a:rPr lang="en-US" dirty="0" err="1">
                <a:solidFill>
                  <a:srgbClr val="F7941D"/>
                </a:solidFill>
              </a:rPr>
              <a:t>no_access</a:t>
            </a:r>
            <a:r>
              <a:rPr lang="en-US" dirty="0">
                <a:solidFill>
                  <a:srgbClr val="F7941D"/>
                </a:solidFill>
              </a:rPr>
              <a:t> </a:t>
            </a:r>
            <a:r>
              <a:rPr lang="en-US" dirty="0"/>
              <a:t>function and connect to the database as the user </a:t>
            </a:r>
            <a:r>
              <a:rPr lang="en-US" dirty="0" err="1">
                <a:solidFill>
                  <a:srgbClr val="F7941D"/>
                </a:solidFill>
              </a:rPr>
              <a:t>susan</a:t>
            </a:r>
            <a:r>
              <a:rPr lang="en-US" dirty="0"/>
              <a:t>.</a:t>
            </a:r>
          </a:p>
          <a:p>
            <a:pPr marL="514350" indent="-514350">
              <a:buFont typeface="+mj-lt"/>
              <a:buAutoNum type="arabicPeriod" startAt="2"/>
            </a:pP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a:p>
          <a:p>
            <a:pPr marL="514350" indent="-514350">
              <a:buFont typeface="+mj-lt"/>
              <a:buAutoNum type="arabicPeriod" startAt="2"/>
            </a:pPr>
            <a:r>
              <a:rPr lang="es-VE" dirty="0" err="1"/>
              <a:t>Execute</a:t>
            </a:r>
            <a:r>
              <a:rPr lang="es-VE" dirty="0"/>
              <a:t> </a:t>
            </a:r>
            <a:r>
              <a:rPr lang="es-VE" dirty="0" err="1"/>
              <a:t>the</a:t>
            </a:r>
            <a:r>
              <a:rPr lang="es-VE" dirty="0"/>
              <a:t> </a:t>
            </a:r>
            <a:r>
              <a:rPr lang="es-VE" dirty="0" err="1"/>
              <a:t>following</a:t>
            </a:r>
            <a:r>
              <a:rPr lang="es-VE" dirty="0"/>
              <a:t> </a:t>
            </a:r>
            <a:r>
              <a:rPr lang="es-VE" dirty="0" err="1"/>
              <a:t>statement</a:t>
            </a:r>
            <a:r>
              <a:rPr lang="es-VE" dirty="0"/>
              <a:t>:</a:t>
            </a:r>
          </a:p>
          <a:p>
            <a:pPr marL="0" indent="0">
              <a:buNone/>
            </a:pP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173</a:t>
            </a:fld>
            <a:endParaRPr lang="es-VE"/>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591" y="2631254"/>
            <a:ext cx="3612818" cy="1280038"/>
          </a:xfrm>
          <a:prstGeom prst="rect">
            <a:avLst/>
          </a:prstGeom>
          <a:ln w="28575">
            <a:solidFill>
              <a:srgbClr val="F7941D"/>
            </a:solidFill>
          </a:ln>
          <a:effectLst>
            <a:outerShdw blurRad="50800" dist="38100" dir="2700000" algn="tl" rotWithShape="0">
              <a:prstClr val="black">
                <a:alpha val="40000"/>
              </a:prstClr>
            </a:outerShdw>
          </a:effectLst>
        </p:spPr>
      </p:pic>
      <p:sp>
        <p:nvSpPr>
          <p:cNvPr id="6" name="Rectángulo 5"/>
          <p:cNvSpPr/>
          <p:nvPr/>
        </p:nvSpPr>
        <p:spPr>
          <a:xfrm>
            <a:off x="814137" y="4886618"/>
            <a:ext cx="10563725" cy="30195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 select </a:t>
            </a:r>
            <a:r>
              <a:rPr lang="en-US" sz="1600" b="1" dirty="0" err="1"/>
              <a:t>maja.no_access</a:t>
            </a:r>
            <a:r>
              <a:rPr lang="en-US" sz="1600" b="1" dirty="0"/>
              <a:t>('</a:t>
            </a:r>
            <a:r>
              <a:rPr lang="en-US" sz="1600" b="1" dirty="0" err="1"/>
              <a:t>a','b</a:t>
            </a:r>
            <a:r>
              <a:rPr lang="en-US" sz="1600" b="1" dirty="0"/>
              <a:t>') from dual;</a:t>
            </a: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320" y="5442203"/>
            <a:ext cx="3680103" cy="901747"/>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984758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4"/>
            </a:pPr>
            <a:r>
              <a:rPr lang="en-US" dirty="0"/>
              <a:t>Connect to the database as the user </a:t>
            </a:r>
            <a:r>
              <a:rPr lang="en-US" dirty="0" err="1">
                <a:solidFill>
                  <a:srgbClr val="F7941D"/>
                </a:solidFill>
              </a:rPr>
              <a:t>maja</a:t>
            </a:r>
            <a:r>
              <a:rPr lang="en-US" dirty="0">
                <a:solidFill>
                  <a:srgbClr val="F7941D"/>
                </a:solidFill>
              </a:rPr>
              <a:t> </a:t>
            </a:r>
            <a:r>
              <a:rPr lang="en-US" dirty="0"/>
              <a:t>and revoke execute on </a:t>
            </a:r>
            <a:r>
              <a:rPr lang="en-US" dirty="0" err="1">
                <a:solidFill>
                  <a:srgbClr val="F7941D"/>
                </a:solidFill>
              </a:rPr>
              <a:t>no_access</a:t>
            </a:r>
            <a:r>
              <a:rPr lang="en-US" dirty="0">
                <a:solidFill>
                  <a:srgbClr val="F7941D"/>
                </a:solidFill>
              </a:rPr>
              <a:t> </a:t>
            </a:r>
            <a:r>
              <a:rPr lang="en-US" dirty="0"/>
              <a:t>function from the user </a:t>
            </a:r>
            <a:r>
              <a:rPr lang="en-US" dirty="0" err="1">
                <a:solidFill>
                  <a:srgbClr val="F7941D"/>
                </a:solidFill>
              </a:rPr>
              <a:t>susan</a:t>
            </a:r>
            <a:r>
              <a:rPr lang="en-US" dirty="0"/>
              <a:t>.</a:t>
            </a: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different</a:t>
            </a:r>
            <a:r>
              <a:rPr lang="es-VE" dirty="0"/>
              <a:t> </a:t>
            </a:r>
            <a:r>
              <a:rPr lang="es-VE" dirty="0" err="1"/>
              <a:t>policy</a:t>
            </a:r>
            <a:r>
              <a:rPr lang="es-VE" dirty="0"/>
              <a:t> </a:t>
            </a:r>
            <a:r>
              <a:rPr lang="es-VE" dirty="0" err="1"/>
              <a:t>functions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174</a:t>
            </a:fld>
            <a:endParaRPr lang="es-VE"/>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391" y="2877004"/>
            <a:ext cx="4527218" cy="1469097"/>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71427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Oracle VPD row-level policies restrict users' access per row for a protected object. </a:t>
            </a:r>
          </a:p>
          <a:p>
            <a:endParaRPr lang="en-US" dirty="0"/>
          </a:p>
          <a:p>
            <a:r>
              <a:rPr lang="en-US" dirty="0"/>
              <a:t>This means that two users who execute the same query against, for example, a table may, as a result, receive different number of rows.</a:t>
            </a:r>
            <a:endParaRPr lang="es-VE" dirty="0"/>
          </a:p>
        </p:txBody>
      </p:sp>
      <p:sp>
        <p:nvSpPr>
          <p:cNvPr id="3" name="Título 2"/>
          <p:cNvSpPr>
            <a:spLocks noGrp="1"/>
          </p:cNvSpPr>
          <p:nvPr>
            <p:ph type="title"/>
          </p:nvPr>
        </p:nvSpPr>
        <p:spPr/>
        <p:txBody>
          <a:bodyPr/>
          <a:lstStyle/>
          <a:p>
            <a:r>
              <a:rPr lang="es-VE" sz="3200" dirty="0" err="1"/>
              <a:t>Creating</a:t>
            </a:r>
            <a:r>
              <a:rPr lang="es-VE" sz="3200" dirty="0"/>
              <a:t> Oracle Virtual </a:t>
            </a:r>
            <a:r>
              <a:rPr lang="es-VE" sz="3200" dirty="0" err="1"/>
              <a:t>Private</a:t>
            </a:r>
            <a:r>
              <a:rPr lang="es-VE" sz="3200" dirty="0"/>
              <a:t> </a:t>
            </a:r>
            <a:r>
              <a:rPr lang="es-VE" sz="3200" dirty="0" err="1"/>
              <a:t>Database</a:t>
            </a:r>
            <a:r>
              <a:rPr lang="es-VE" sz="3200" dirty="0"/>
              <a:t> </a:t>
            </a:r>
            <a:r>
              <a:rPr lang="es-VE" sz="3200" dirty="0" err="1"/>
              <a:t>row-level</a:t>
            </a:r>
            <a:r>
              <a:rPr lang="es-VE" sz="3200" dirty="0"/>
              <a:t> </a:t>
            </a:r>
            <a:r>
              <a:rPr lang="es-VE" sz="3200" dirty="0" err="1"/>
              <a:t>policies</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175</a:t>
            </a:fld>
            <a:endParaRPr lang="es-VE"/>
          </a:p>
        </p:txBody>
      </p:sp>
    </p:spTree>
    <p:extLst>
      <p:ext uri="{BB962C8B-B14F-4D97-AF65-F5344CB8AC3E}">
        <p14:creationId xmlns:p14="http://schemas.microsoft.com/office/powerpoint/2010/main" val="39755309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fontScale="92500" lnSpcReduction="20000"/>
          </a:bodyPr>
          <a:lstStyle/>
          <a:p>
            <a:r>
              <a:rPr lang="en-US" dirty="0"/>
              <a:t>You define two VPD policies on the same table, and they are both enabled. </a:t>
            </a:r>
          </a:p>
          <a:p>
            <a:endParaRPr lang="en-US" dirty="0"/>
          </a:p>
          <a:p>
            <a:r>
              <a:rPr lang="en-US" dirty="0"/>
              <a:t>The first one only restricts the user </a:t>
            </a:r>
            <a:r>
              <a:rPr lang="en-US" dirty="0" err="1">
                <a:solidFill>
                  <a:srgbClr val="F7941D"/>
                </a:solidFill>
              </a:rPr>
              <a:t>susan</a:t>
            </a:r>
            <a:r>
              <a:rPr lang="en-US" dirty="0">
                <a:solidFill>
                  <a:srgbClr val="F7941D"/>
                </a:solidFill>
              </a:rPr>
              <a:t> </a:t>
            </a:r>
            <a:r>
              <a:rPr lang="en-US" dirty="0"/>
              <a:t>from accessing the table, whereas the other one affects all users connected to the database. </a:t>
            </a:r>
          </a:p>
          <a:p>
            <a:endParaRPr lang="en-US" dirty="0"/>
          </a:p>
          <a:p>
            <a:r>
              <a:rPr lang="en-US" dirty="0"/>
              <a:t>If </a:t>
            </a:r>
            <a:r>
              <a:rPr lang="en-US" dirty="0" err="1">
                <a:solidFill>
                  <a:srgbClr val="F7941D"/>
                </a:solidFill>
              </a:rPr>
              <a:t>susan</a:t>
            </a:r>
            <a:r>
              <a:rPr lang="en-US" dirty="0">
                <a:solidFill>
                  <a:srgbClr val="F7941D"/>
                </a:solidFill>
              </a:rPr>
              <a:t> </a:t>
            </a:r>
            <a:r>
              <a:rPr lang="en-US" dirty="0"/>
              <a:t>connects to the database, both policies will determine whether she can access the data and if </a:t>
            </a:r>
            <a:r>
              <a:rPr lang="en-US" dirty="0">
                <a:solidFill>
                  <a:srgbClr val="F7941D"/>
                </a:solidFill>
              </a:rPr>
              <a:t>yes</a:t>
            </a:r>
            <a:r>
              <a:rPr lang="en-US" dirty="0"/>
              <a:t>, which data. </a:t>
            </a:r>
          </a:p>
          <a:p>
            <a:endParaRPr lang="en-US" dirty="0"/>
          </a:p>
          <a:p>
            <a:r>
              <a:rPr lang="en-US" dirty="0"/>
              <a:t>The way the policies are defined, she won't be able to view data in the table.</a:t>
            </a:r>
            <a:endParaRPr lang="es-VE" dirty="0"/>
          </a:p>
        </p:txBody>
      </p:sp>
      <p:sp>
        <p:nvSpPr>
          <p:cNvPr id="3" name="Título 2"/>
          <p:cNvSpPr>
            <a:spLocks noGrp="1"/>
          </p:cNvSpPr>
          <p:nvPr>
            <p:ph type="title"/>
          </p:nvPr>
        </p:nvSpPr>
        <p:spPr/>
        <p:txBody>
          <a:bodyPr/>
          <a:lstStyle/>
          <a:p>
            <a:r>
              <a:rPr lang="es-VE" sz="3200" dirty="0" err="1"/>
              <a:t>Creating</a:t>
            </a:r>
            <a:r>
              <a:rPr lang="es-VE" sz="3200" dirty="0"/>
              <a:t> Oracle Virtual </a:t>
            </a:r>
            <a:r>
              <a:rPr lang="es-VE" sz="3200" dirty="0" err="1"/>
              <a:t>Private</a:t>
            </a:r>
            <a:r>
              <a:rPr lang="es-VE" sz="3200" dirty="0"/>
              <a:t> </a:t>
            </a:r>
            <a:r>
              <a:rPr lang="es-VE" sz="3200" dirty="0" err="1"/>
              <a:t>Database</a:t>
            </a:r>
            <a:r>
              <a:rPr lang="es-VE" sz="3200" dirty="0"/>
              <a:t> </a:t>
            </a:r>
            <a:r>
              <a:rPr lang="es-VE" sz="3200" dirty="0" err="1"/>
              <a:t>row-level</a:t>
            </a:r>
            <a:r>
              <a:rPr lang="es-VE" sz="3200" dirty="0"/>
              <a:t> </a:t>
            </a:r>
            <a:r>
              <a:rPr lang="es-VE" sz="3200" dirty="0" err="1"/>
              <a:t>policies</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176</a:t>
            </a:fld>
            <a:endParaRPr lang="es-VE"/>
          </a:p>
        </p:txBody>
      </p:sp>
    </p:spTree>
    <p:extLst>
      <p:ext uri="{BB962C8B-B14F-4D97-AF65-F5344CB8AC3E}">
        <p14:creationId xmlns:p14="http://schemas.microsoft.com/office/powerpoint/2010/main" val="24812237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you create a column-level VPD policy, you define sensitive columns, and if those columns are referenced in a query, statement will be rewritten. </a:t>
            </a:r>
          </a:p>
          <a:p>
            <a:endParaRPr lang="en-US" dirty="0"/>
          </a:p>
          <a:p>
            <a:r>
              <a:rPr lang="en-US" dirty="0"/>
              <a:t>To create a column-level VPD policy, you also use the </a:t>
            </a:r>
            <a:r>
              <a:rPr lang="en-US" dirty="0">
                <a:solidFill>
                  <a:srgbClr val="F7941D"/>
                </a:solidFill>
              </a:rPr>
              <a:t>DBMS_RLS.ADD_POLICY</a:t>
            </a:r>
            <a:r>
              <a:rPr lang="en-US" dirty="0"/>
              <a:t> procedure.</a:t>
            </a: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column-level</a:t>
            </a:r>
            <a:r>
              <a:rPr lang="es-VE" dirty="0"/>
              <a:t> </a:t>
            </a:r>
            <a:r>
              <a:rPr lang="es-VE" dirty="0" err="1"/>
              <a:t>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177</a:t>
            </a:fld>
            <a:endParaRPr lang="es-VE"/>
          </a:p>
        </p:txBody>
      </p:sp>
    </p:spTree>
    <p:extLst>
      <p:ext uri="{BB962C8B-B14F-4D97-AF65-F5344CB8AC3E}">
        <p14:creationId xmlns:p14="http://schemas.microsoft.com/office/powerpoint/2010/main" val="15024407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663838"/>
          </a:xfrm>
        </p:spPr>
        <p:txBody>
          <a:bodyPr>
            <a:normAutofit/>
          </a:bodyPr>
          <a:lstStyle/>
          <a:p>
            <a:pPr marL="514350" indent="-514350">
              <a:buFont typeface="+mj-lt"/>
              <a:buAutoNum type="arabicPeriod"/>
            </a:pPr>
            <a:r>
              <a:rPr lang="en-US" dirty="0"/>
              <a:t>Create the </a:t>
            </a:r>
            <a:r>
              <a:rPr lang="en-US" dirty="0" err="1">
                <a:solidFill>
                  <a:srgbClr val="F7941D"/>
                </a:solidFill>
              </a:rPr>
              <a:t>test_col</a:t>
            </a:r>
            <a:r>
              <a:rPr lang="en-US" dirty="0">
                <a:solidFill>
                  <a:srgbClr val="F7941D"/>
                </a:solidFill>
              </a:rPr>
              <a:t> </a:t>
            </a:r>
            <a:r>
              <a:rPr lang="en-US" dirty="0"/>
              <a:t>VPD policy. </a:t>
            </a:r>
          </a:p>
          <a:p>
            <a:pPr marL="514350" indent="-514350">
              <a:buFont typeface="+mj-lt"/>
              <a:buAutoNum type="arabicPeriod"/>
            </a:pPr>
            <a:endParaRPr lang="en-US" dirty="0"/>
          </a:p>
          <a:p>
            <a:pPr marL="514350" indent="-514350">
              <a:buFont typeface="+mj-lt"/>
              <a:buAutoNum type="arabicPeriod"/>
            </a:pPr>
            <a:r>
              <a:rPr lang="en-US" dirty="0"/>
              <a:t>The user is granted the role (</a:t>
            </a:r>
            <a:r>
              <a:rPr lang="en-US" dirty="0">
                <a:solidFill>
                  <a:srgbClr val="F7941D"/>
                </a:solidFill>
              </a:rPr>
              <a:t>HREMP_TEST</a:t>
            </a:r>
            <a:r>
              <a:rPr lang="en-US" dirty="0"/>
              <a:t>) that will allow him to view entire data. </a:t>
            </a:r>
          </a:p>
          <a:p>
            <a:pPr marL="514350" indent="-514350">
              <a:buFont typeface="+mj-lt"/>
              <a:buAutoNum type="arabicPeriod"/>
            </a:pPr>
            <a:endParaRPr lang="en-US" dirty="0"/>
          </a:p>
          <a:p>
            <a:pPr marL="514350" indent="-514350">
              <a:buFont typeface="+mj-lt"/>
              <a:buAutoNum type="arabicPeriod"/>
            </a:pPr>
            <a:r>
              <a:rPr lang="en-US" dirty="0"/>
              <a:t>Restrict displayed rows by </a:t>
            </a:r>
            <a:r>
              <a:rPr lang="en-US" dirty="0">
                <a:solidFill>
                  <a:srgbClr val="F7941D"/>
                </a:solidFill>
              </a:rPr>
              <a:t>TEST_POL2</a:t>
            </a:r>
            <a:r>
              <a:rPr lang="en-US" dirty="0"/>
              <a:t>, so user can view only his data. </a:t>
            </a:r>
          </a:p>
          <a:p>
            <a:pPr marL="514350" indent="-514350">
              <a:buFont typeface="+mj-lt"/>
              <a:buAutoNum type="arabicPeriod"/>
            </a:pPr>
            <a:endParaRPr lang="en-US" dirty="0"/>
          </a:p>
        </p:txBody>
      </p:sp>
      <p:sp>
        <p:nvSpPr>
          <p:cNvPr id="3" name="Título 2"/>
          <p:cNvSpPr>
            <a:spLocks noGrp="1"/>
          </p:cNvSpPr>
          <p:nvPr>
            <p:ph type="title"/>
          </p:nvPr>
        </p:nvSpPr>
        <p:spPr/>
        <p:txBody>
          <a:bodyPr/>
          <a:lstStyle/>
          <a:p>
            <a:r>
              <a:rPr lang="es-VE" dirty="0" err="1"/>
              <a:t>Creating</a:t>
            </a:r>
            <a:r>
              <a:rPr lang="es-VE" dirty="0"/>
              <a:t> </a:t>
            </a:r>
            <a:r>
              <a:rPr lang="es-VE" dirty="0" err="1"/>
              <a:t>column-level</a:t>
            </a:r>
            <a:r>
              <a:rPr lang="es-VE" dirty="0"/>
              <a:t> </a:t>
            </a:r>
            <a:r>
              <a:rPr lang="es-VE" dirty="0" err="1"/>
              <a:t>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178</a:t>
            </a:fld>
            <a:endParaRPr lang="es-VE"/>
          </a:p>
        </p:txBody>
      </p:sp>
    </p:spTree>
    <p:extLst>
      <p:ext uri="{BB962C8B-B14F-4D97-AF65-F5344CB8AC3E}">
        <p14:creationId xmlns:p14="http://schemas.microsoft.com/office/powerpoint/2010/main" val="252586950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4"/>
            </a:pPr>
            <a:r>
              <a:rPr lang="en-US" dirty="0"/>
              <a:t>Disable the </a:t>
            </a:r>
            <a:r>
              <a:rPr lang="en-US" dirty="0">
                <a:solidFill>
                  <a:srgbClr val="F7941D"/>
                </a:solidFill>
              </a:rPr>
              <a:t>TEST_POL2</a:t>
            </a:r>
            <a:r>
              <a:rPr lang="en-US" dirty="0"/>
              <a:t> policy using the </a:t>
            </a:r>
            <a:r>
              <a:rPr lang="en-US" dirty="0">
                <a:solidFill>
                  <a:srgbClr val="F7941D"/>
                </a:solidFill>
              </a:rPr>
              <a:t>DBMS_RLS.ENABLE_POLICY</a:t>
            </a:r>
            <a:r>
              <a:rPr lang="en-US" dirty="0"/>
              <a:t> procedure. The syntax is:</a:t>
            </a:r>
            <a:endParaRPr lang="es-VE" dirty="0"/>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r>
              <a:rPr lang="en-US" dirty="0"/>
              <a:t>Other user can view all rows, but cannot view </a:t>
            </a:r>
            <a:r>
              <a:rPr lang="en-US" dirty="0">
                <a:solidFill>
                  <a:srgbClr val="F7941D"/>
                </a:solidFill>
              </a:rPr>
              <a:t>salary</a:t>
            </a:r>
            <a:r>
              <a:rPr lang="en-US" dirty="0"/>
              <a:t> and </a:t>
            </a:r>
            <a:r>
              <a:rPr lang="en-US" dirty="0" err="1">
                <a:solidFill>
                  <a:srgbClr val="F7941D"/>
                </a:solidFill>
              </a:rPr>
              <a:t>comm_pct</a:t>
            </a:r>
            <a:r>
              <a:rPr lang="en-US" dirty="0"/>
              <a:t>, because he doesn't have the </a:t>
            </a:r>
            <a:r>
              <a:rPr lang="en-US" dirty="0">
                <a:solidFill>
                  <a:srgbClr val="F7941D"/>
                </a:solidFill>
              </a:rPr>
              <a:t>HREMP_TEST</a:t>
            </a:r>
            <a:r>
              <a:rPr lang="en-US" dirty="0"/>
              <a:t> role.</a:t>
            </a: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column-level</a:t>
            </a:r>
            <a:r>
              <a:rPr lang="es-VE" dirty="0"/>
              <a:t> </a:t>
            </a:r>
            <a:r>
              <a:rPr lang="es-VE" dirty="0" err="1"/>
              <a:t>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179</a:t>
            </a:fld>
            <a:endParaRPr lang="es-VE"/>
          </a:p>
        </p:txBody>
      </p:sp>
      <p:sp>
        <p:nvSpPr>
          <p:cNvPr id="5" name="Rectángulo 4"/>
          <p:cNvSpPr/>
          <p:nvPr/>
        </p:nvSpPr>
        <p:spPr>
          <a:xfrm>
            <a:off x="814137" y="2646454"/>
            <a:ext cx="10563725" cy="135355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DBMS_RLS.ENABLE_POLICY (</a:t>
            </a:r>
          </a:p>
          <a:p>
            <a:r>
              <a:rPr lang="en-US" sz="1600" b="1" dirty="0" err="1"/>
              <a:t>object_schema</a:t>
            </a:r>
            <a:r>
              <a:rPr lang="en-US" sz="1600" b="1" dirty="0"/>
              <a:t> IN VARCHAR2 NULL,</a:t>
            </a:r>
          </a:p>
          <a:p>
            <a:r>
              <a:rPr lang="en-US" sz="1600" b="1" dirty="0" err="1"/>
              <a:t>object_name</a:t>
            </a:r>
            <a:r>
              <a:rPr lang="en-US" sz="1600" b="1" dirty="0"/>
              <a:t>   IN VARCHAR2,</a:t>
            </a:r>
          </a:p>
          <a:p>
            <a:r>
              <a:rPr lang="en-US" sz="1600" b="1" dirty="0" err="1"/>
              <a:t>policy_name</a:t>
            </a:r>
            <a:r>
              <a:rPr lang="en-US" sz="1600" b="1" dirty="0"/>
              <a:t>   IN VARCHAR2,</a:t>
            </a:r>
          </a:p>
          <a:p>
            <a:r>
              <a:rPr lang="en-US" sz="1600" b="1" dirty="0"/>
              <a:t>enable        IN BOOLEAN TRUE)</a:t>
            </a:r>
          </a:p>
        </p:txBody>
      </p:sp>
    </p:spTree>
    <p:extLst>
      <p:ext uri="{BB962C8B-B14F-4D97-AF65-F5344CB8AC3E}">
        <p14:creationId xmlns:p14="http://schemas.microsoft.com/office/powerpoint/2010/main" val="3277896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51647" y="40341"/>
            <a:ext cx="10515600" cy="1325563"/>
          </a:xfrm>
        </p:spPr>
        <p:txBody>
          <a:bodyPr/>
          <a:lstStyle/>
          <a:p>
            <a:r>
              <a:rPr lang="es-VE" dirty="0"/>
              <a:t>Oracle 19c Security</a:t>
            </a:r>
          </a:p>
        </p:txBody>
      </p:sp>
      <p:sp>
        <p:nvSpPr>
          <p:cNvPr id="3" name="Marcador de contenido 2"/>
          <p:cNvSpPr>
            <a:spLocks noGrp="1"/>
          </p:cNvSpPr>
          <p:nvPr>
            <p:ph idx="1"/>
          </p:nvPr>
        </p:nvSpPr>
        <p:spPr>
          <a:xfrm>
            <a:off x="381000" y="1365903"/>
            <a:ext cx="11456894" cy="5120689"/>
          </a:xfrm>
        </p:spPr>
        <p:txBody>
          <a:bodyPr>
            <a:noAutofit/>
          </a:bodyPr>
          <a:lstStyle/>
          <a:p>
            <a:r>
              <a:rPr lang="en-US" sz="2200" b="1" dirty="0"/>
              <a:t>Agenda</a:t>
            </a:r>
            <a:endParaRPr lang="en-US" sz="1400" b="1" dirty="0"/>
          </a:p>
          <a:p>
            <a:pPr lvl="1"/>
            <a:r>
              <a:rPr lang="en-US" sz="1800" b="1" dirty="0"/>
              <a:t>Day 4)</a:t>
            </a:r>
          </a:p>
          <a:p>
            <a:pPr lvl="2"/>
            <a:r>
              <a:rPr lang="en-US" sz="1400" b="1" dirty="0"/>
              <a:t>Introduction into Data Masking</a:t>
            </a:r>
          </a:p>
          <a:p>
            <a:pPr lvl="2"/>
            <a:r>
              <a:rPr lang="en-US" sz="1400" b="1" dirty="0"/>
              <a:t>Audit Database activity</a:t>
            </a:r>
          </a:p>
          <a:p>
            <a:pPr lvl="2"/>
            <a:r>
              <a:rPr lang="en-US" sz="1400" b="1" dirty="0"/>
              <a:t>Oracle’s network security</a:t>
            </a:r>
          </a:p>
          <a:p>
            <a:pPr lvl="1"/>
            <a:r>
              <a:rPr lang="en-US" sz="1800" b="1" dirty="0"/>
              <a:t>Day 5)</a:t>
            </a:r>
          </a:p>
          <a:p>
            <a:pPr lvl="2"/>
            <a:r>
              <a:rPr lang="en-US" sz="1400" b="1" dirty="0"/>
              <a:t>Oracle’s database roles and proxies</a:t>
            </a:r>
          </a:p>
          <a:p>
            <a:pPr lvl="2"/>
            <a:r>
              <a:rPr lang="en-US" sz="1400" b="1" dirty="0"/>
              <a:t>Security using PL/SQL</a:t>
            </a:r>
          </a:p>
          <a:p>
            <a:pPr lvl="2"/>
            <a:r>
              <a:rPr lang="en-US" sz="1400" b="1" dirty="0"/>
              <a:t>Definers rights and Invokers rights</a:t>
            </a:r>
          </a:p>
          <a:p>
            <a:pPr lvl="2"/>
            <a:r>
              <a:rPr lang="en-US" sz="1400" b="1" dirty="0"/>
              <a:t>Remap data using </a:t>
            </a:r>
            <a:r>
              <a:rPr lang="en-US" sz="1400" b="1" dirty="0" err="1"/>
              <a:t>datapump</a:t>
            </a:r>
            <a:endParaRPr lang="en-US" sz="1400" b="1" dirty="0"/>
          </a:p>
          <a:p>
            <a:pPr lvl="2"/>
            <a:endParaRPr lang="en-US" sz="1400" b="1"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18</a:t>
            </a:fld>
            <a:endParaRPr lang="es-VE"/>
          </a:p>
        </p:txBody>
      </p:sp>
    </p:spTree>
    <p:extLst>
      <p:ext uri="{BB962C8B-B14F-4D97-AF65-F5344CB8AC3E}">
        <p14:creationId xmlns:p14="http://schemas.microsoft.com/office/powerpoint/2010/main" val="87632537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lnSpcReduction="10000"/>
          </a:bodyPr>
          <a:lstStyle/>
          <a:p>
            <a:r>
              <a:rPr lang="en-US" dirty="0"/>
              <a:t>Having multiple VPD policies is harder to manage, and it can lead to unexpected/unwanted results.</a:t>
            </a:r>
          </a:p>
          <a:p>
            <a:endParaRPr lang="en-US" dirty="0"/>
          </a:p>
          <a:p>
            <a:r>
              <a:rPr lang="en-US" dirty="0"/>
              <a:t>For example, you have two applications and want to create two policy groups. </a:t>
            </a:r>
          </a:p>
          <a:p>
            <a:endParaRPr lang="en-US" dirty="0"/>
          </a:p>
          <a:p>
            <a:r>
              <a:rPr lang="en-US" dirty="0"/>
              <a:t>If the first application accesses the table, the </a:t>
            </a:r>
            <a:r>
              <a:rPr lang="en-US" dirty="0">
                <a:solidFill>
                  <a:srgbClr val="F7941D"/>
                </a:solidFill>
              </a:rPr>
              <a:t>test_pol1</a:t>
            </a:r>
            <a:r>
              <a:rPr lang="en-US" dirty="0"/>
              <a:t> and </a:t>
            </a:r>
            <a:r>
              <a:rPr lang="en-US" dirty="0" err="1">
                <a:solidFill>
                  <a:srgbClr val="F7941D"/>
                </a:solidFill>
              </a:rPr>
              <a:t>test_col</a:t>
            </a:r>
            <a:r>
              <a:rPr lang="en-US" dirty="0">
                <a:solidFill>
                  <a:srgbClr val="F7941D"/>
                </a:solidFill>
              </a:rPr>
              <a:t> </a:t>
            </a:r>
            <a:r>
              <a:rPr lang="en-US" dirty="0"/>
              <a:t>policies should be enforced, and if second application accesses the table, the </a:t>
            </a:r>
            <a:r>
              <a:rPr lang="en-US" dirty="0">
                <a:solidFill>
                  <a:srgbClr val="F7941D"/>
                </a:solidFill>
              </a:rPr>
              <a:t>test_pol2</a:t>
            </a:r>
            <a:r>
              <a:rPr lang="en-US" dirty="0"/>
              <a:t> policies should be applied.</a:t>
            </a:r>
          </a:p>
          <a:p>
            <a:pPr marL="0" indent="0">
              <a:buNone/>
            </a:pPr>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driving</a:t>
            </a:r>
            <a:r>
              <a:rPr lang="es-VE" dirty="0"/>
              <a:t> </a:t>
            </a:r>
            <a:r>
              <a:rPr lang="es-VE" dirty="0" err="1"/>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180</a:t>
            </a:fld>
            <a:endParaRPr lang="es-VE"/>
          </a:p>
        </p:txBody>
      </p:sp>
    </p:spTree>
    <p:extLst>
      <p:ext uri="{BB962C8B-B14F-4D97-AF65-F5344CB8AC3E}">
        <p14:creationId xmlns:p14="http://schemas.microsoft.com/office/powerpoint/2010/main" val="4051810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create an application context and set it.</a:t>
            </a:r>
          </a:p>
          <a:p>
            <a:endParaRPr lang="en-US" dirty="0"/>
          </a:p>
          <a:p>
            <a:r>
              <a:rPr lang="en-US" dirty="0"/>
              <a:t>You'll need an existing user who can create an application context.</a:t>
            </a:r>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driving</a:t>
            </a:r>
            <a:r>
              <a:rPr lang="es-VE" dirty="0"/>
              <a:t> </a:t>
            </a:r>
            <a:r>
              <a:rPr lang="es-VE" dirty="0" err="1"/>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181</a:t>
            </a:fld>
            <a:endParaRPr lang="es-VE"/>
          </a:p>
        </p:txBody>
      </p:sp>
    </p:spTree>
    <p:extLst>
      <p:ext uri="{BB962C8B-B14F-4D97-AF65-F5344CB8AC3E}">
        <p14:creationId xmlns:p14="http://schemas.microsoft.com/office/powerpoint/2010/main" val="14902161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create two policy groups that will be applied to table </a:t>
            </a:r>
            <a:r>
              <a:rPr lang="en-US" dirty="0" err="1">
                <a:solidFill>
                  <a:srgbClr val="F7941D"/>
                </a:solidFill>
              </a:rPr>
              <a:t>hr.emp_vpd_test</a:t>
            </a:r>
            <a:r>
              <a:rPr lang="en-US" dirty="0"/>
              <a:t>.</a:t>
            </a:r>
          </a:p>
          <a:p>
            <a:endParaRPr lang="en-US" dirty="0"/>
          </a:p>
          <a:p>
            <a:r>
              <a:rPr lang="en-US" dirty="0"/>
              <a:t>You'll need an existing user who has appropriate privileges.</a:t>
            </a: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policy</a:t>
            </a:r>
            <a:r>
              <a:rPr lang="es-VE" dirty="0"/>
              <a:t> </a:t>
            </a:r>
            <a:r>
              <a:rPr lang="es-VE" dirty="0" err="1"/>
              <a:t>groups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182</a:t>
            </a:fld>
            <a:endParaRPr lang="es-VE"/>
          </a:p>
        </p:txBody>
      </p:sp>
    </p:spTree>
    <p:extLst>
      <p:ext uri="{BB962C8B-B14F-4D97-AF65-F5344CB8AC3E}">
        <p14:creationId xmlns:p14="http://schemas.microsoft.com/office/powerpoint/2010/main" val="35509676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make an existing application context a driving context (you'll associate it with the protected object).</a:t>
            </a:r>
          </a:p>
          <a:p>
            <a:endParaRPr lang="en-US" dirty="0"/>
          </a:p>
          <a:p>
            <a:r>
              <a:rPr lang="en-US" dirty="0"/>
              <a:t>You'll need an existing application context and an existing user who has appropriate privileges.</a:t>
            </a:r>
            <a:endParaRPr lang="es-VE" dirty="0"/>
          </a:p>
        </p:txBody>
      </p:sp>
      <p:sp>
        <p:nvSpPr>
          <p:cNvPr id="3" name="Título 2"/>
          <p:cNvSpPr>
            <a:spLocks noGrp="1"/>
          </p:cNvSpPr>
          <p:nvPr>
            <p:ph type="title"/>
          </p:nvPr>
        </p:nvSpPr>
        <p:spPr/>
        <p:txBody>
          <a:bodyPr/>
          <a:lstStyle/>
          <a:p>
            <a:r>
              <a:rPr lang="en-US" dirty="0"/>
              <a:t>Setting context as a driving 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183</a:t>
            </a:fld>
            <a:endParaRPr lang="es-VE"/>
          </a:p>
        </p:txBody>
      </p:sp>
    </p:spTree>
    <p:extLst>
      <p:ext uri="{BB962C8B-B14F-4D97-AF65-F5344CB8AC3E}">
        <p14:creationId xmlns:p14="http://schemas.microsoft.com/office/powerpoint/2010/main" val="9016879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1"/>
            <a:ext cx="11516139" cy="2957868"/>
          </a:xfrm>
        </p:spPr>
        <p:txBody>
          <a:bodyPr>
            <a:normAutofit fontScale="92500" lnSpcReduction="20000"/>
          </a:bodyPr>
          <a:lstStyle/>
          <a:p>
            <a:r>
              <a:rPr lang="en-US" dirty="0"/>
              <a:t>Create VPD policies as part of a policy group.</a:t>
            </a:r>
          </a:p>
          <a:p>
            <a:endParaRPr lang="en-US" dirty="0"/>
          </a:p>
          <a:p>
            <a:r>
              <a:rPr lang="en-US" dirty="0"/>
              <a:t>You'll need an existing user who has appropriate privileges. Drop all VPD policies using the </a:t>
            </a:r>
            <a:r>
              <a:rPr lang="en-US" dirty="0">
                <a:solidFill>
                  <a:srgbClr val="F7941D"/>
                </a:solidFill>
              </a:rPr>
              <a:t>DBMS_RLS.DROP_POLICY</a:t>
            </a:r>
            <a:r>
              <a:rPr lang="en-US" dirty="0"/>
              <a:t> procedure.</a:t>
            </a:r>
          </a:p>
          <a:p>
            <a:endParaRPr lang="en-US" dirty="0"/>
          </a:p>
          <a:p>
            <a:r>
              <a:rPr lang="es-VE" dirty="0" err="1"/>
              <a:t>Drop</a:t>
            </a:r>
            <a:r>
              <a:rPr lang="es-VE" dirty="0"/>
              <a:t> </a:t>
            </a:r>
            <a:r>
              <a:rPr lang="es-VE" dirty="0" err="1"/>
              <a:t>policies</a:t>
            </a:r>
            <a:endParaRPr lang="es-VE" dirty="0"/>
          </a:p>
        </p:txBody>
      </p:sp>
      <p:sp>
        <p:nvSpPr>
          <p:cNvPr id="3" name="Título 2"/>
          <p:cNvSpPr>
            <a:spLocks noGrp="1"/>
          </p:cNvSpPr>
          <p:nvPr>
            <p:ph type="title"/>
          </p:nvPr>
        </p:nvSpPr>
        <p:spPr/>
        <p:txBody>
          <a:bodyPr/>
          <a:lstStyle/>
          <a:p>
            <a:r>
              <a:rPr lang="en-US" dirty="0"/>
              <a:t>Adding policy to a group</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184</a:t>
            </a:fld>
            <a:endParaRPr lang="es-VE"/>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334" y="4462819"/>
            <a:ext cx="5413332" cy="1707109"/>
          </a:xfrm>
          <a:prstGeom prst="rect">
            <a:avLst/>
          </a:prstGeom>
          <a:ln w="28575">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69782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VPD policies are not enforced for users who connect as </a:t>
            </a:r>
            <a:r>
              <a:rPr lang="en-US" dirty="0" err="1">
                <a:solidFill>
                  <a:srgbClr val="F7941D"/>
                </a:solidFill>
              </a:rPr>
              <a:t>sysdba</a:t>
            </a:r>
            <a:r>
              <a:rPr lang="en-US" dirty="0"/>
              <a:t>, during direct path export, and for users who have the </a:t>
            </a:r>
            <a:r>
              <a:rPr lang="en-US" dirty="0">
                <a:solidFill>
                  <a:srgbClr val="F7941D"/>
                </a:solidFill>
              </a:rPr>
              <a:t>EXEMPT ACCESS POLICY </a:t>
            </a:r>
            <a:r>
              <a:rPr lang="en-US" dirty="0"/>
              <a:t>privilege.</a:t>
            </a:r>
          </a:p>
          <a:p>
            <a:endParaRPr lang="en-US" dirty="0"/>
          </a:p>
          <a:p>
            <a:r>
              <a:rPr lang="en-US" dirty="0"/>
              <a:t>You'll connect to the database as </a:t>
            </a:r>
            <a:r>
              <a:rPr lang="en-US" dirty="0">
                <a:solidFill>
                  <a:srgbClr val="F7941D"/>
                </a:solidFill>
              </a:rPr>
              <a:t>SYS</a:t>
            </a:r>
            <a:r>
              <a:rPr lang="en-US" dirty="0"/>
              <a:t> user and grant </a:t>
            </a:r>
            <a:r>
              <a:rPr lang="en-US" dirty="0">
                <a:solidFill>
                  <a:srgbClr val="F7941D"/>
                </a:solidFill>
              </a:rPr>
              <a:t>EXEMPT ACCESS POLICY</a:t>
            </a:r>
            <a:r>
              <a:rPr lang="en-US" dirty="0"/>
              <a:t> to an existing user.</a:t>
            </a:r>
            <a:endParaRPr lang="es-VE" dirty="0"/>
          </a:p>
        </p:txBody>
      </p:sp>
      <p:sp>
        <p:nvSpPr>
          <p:cNvPr id="3" name="Título 2"/>
          <p:cNvSpPr>
            <a:spLocks noGrp="1"/>
          </p:cNvSpPr>
          <p:nvPr>
            <p:ph type="title"/>
          </p:nvPr>
        </p:nvSpPr>
        <p:spPr/>
        <p:txBody>
          <a:bodyPr/>
          <a:lstStyle/>
          <a:p>
            <a:r>
              <a:rPr lang="en-US" dirty="0"/>
              <a:t>Exempting users from VPD 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185</a:t>
            </a:fld>
            <a:endParaRPr lang="es-VE"/>
          </a:p>
        </p:txBody>
      </p:sp>
    </p:spTree>
    <p:extLst>
      <p:ext uri="{BB962C8B-B14F-4D97-AF65-F5344CB8AC3E}">
        <p14:creationId xmlns:p14="http://schemas.microsoft.com/office/powerpoint/2010/main" val="26861860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rmAutofit/>
          </a:bodyPr>
          <a:lstStyle/>
          <a:p>
            <a:r>
              <a:rPr lang="es-VE" sz="4000" i="1" dirty="0"/>
              <a:t>Data </a:t>
            </a:r>
            <a:r>
              <a:rPr lang="es-VE" sz="4000" i="1" dirty="0" err="1"/>
              <a:t>Redaction</a:t>
            </a:r>
            <a:endParaRPr lang="es-VE" sz="4000" i="1" dirty="0"/>
          </a:p>
        </p:txBody>
      </p:sp>
    </p:spTree>
    <p:extLst>
      <p:ext uri="{BB962C8B-B14F-4D97-AF65-F5344CB8AC3E}">
        <p14:creationId xmlns:p14="http://schemas.microsoft.com/office/powerpoint/2010/main" val="31616435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7500" lnSpcReduction="20000"/>
          </a:bodyPr>
          <a:lstStyle/>
          <a:p>
            <a:pPr marL="0" indent="0">
              <a:buNone/>
            </a:pPr>
            <a:r>
              <a:rPr lang="en-US" b="1" dirty="0"/>
              <a:t>We will cover the following:</a:t>
            </a:r>
          </a:p>
          <a:p>
            <a:r>
              <a:rPr lang="en-US" dirty="0">
                <a:hlinkClick r:id="rId2" action="ppaction://hlinksldjump"/>
              </a:rPr>
              <a:t>Creating a redaction policy when using full redaction</a:t>
            </a:r>
            <a:endParaRPr lang="en-US" dirty="0"/>
          </a:p>
          <a:p>
            <a:r>
              <a:rPr lang="en-US" dirty="0">
                <a:hlinkClick r:id="rId3" action="ppaction://hlinksldjump"/>
              </a:rPr>
              <a:t>Creating a redaction policy when using partial redaction</a:t>
            </a:r>
            <a:endParaRPr lang="en-US" dirty="0"/>
          </a:p>
          <a:p>
            <a:r>
              <a:rPr lang="en-US" dirty="0">
                <a:hlinkClick r:id="rId4" action="ppaction://hlinksldjump"/>
              </a:rPr>
              <a:t>Creating a redaction policy when using random redaction</a:t>
            </a:r>
            <a:endParaRPr lang="en-US" dirty="0"/>
          </a:p>
          <a:p>
            <a:r>
              <a:rPr lang="en-US" dirty="0">
                <a:hlinkClick r:id="rId5" action="ppaction://hlinksldjump"/>
              </a:rPr>
              <a:t>Creating a redaction policy when using regular expression redaction</a:t>
            </a:r>
            <a:endParaRPr lang="en-US" dirty="0"/>
          </a:p>
          <a:p>
            <a:r>
              <a:rPr lang="en-US" dirty="0">
                <a:hlinkClick r:id="rId6" action="ppaction://hlinksldjump"/>
              </a:rPr>
              <a:t>Using Oracle Enterprise Manager Cloud Control 19c to manage redaction policies</a:t>
            </a:r>
            <a:endParaRPr lang="en-US" dirty="0"/>
          </a:p>
          <a:p>
            <a:r>
              <a:rPr lang="en-US" dirty="0">
                <a:hlinkClick r:id="rId7" action="ppaction://hlinksldjump"/>
              </a:rPr>
              <a:t>Changing the function parameters for a specified column</a:t>
            </a:r>
            <a:endParaRPr lang="en-US" dirty="0"/>
          </a:p>
          <a:p>
            <a:r>
              <a:rPr lang="en-US" dirty="0">
                <a:hlinkClick r:id="rId8" action="ppaction://hlinksldjump"/>
              </a:rPr>
              <a:t>Adding a column to the redaction policy</a:t>
            </a:r>
            <a:endParaRPr lang="en-US" dirty="0"/>
          </a:p>
          <a:p>
            <a:r>
              <a:rPr lang="en-US" dirty="0">
                <a:hlinkClick r:id="rId9" action="ppaction://hlinksldjump"/>
              </a:rPr>
              <a:t>Enabling, disabling, and dropping a redaction policy</a:t>
            </a:r>
            <a:endParaRPr lang="en-US" dirty="0"/>
          </a:p>
          <a:p>
            <a:r>
              <a:rPr lang="en-US" dirty="0">
                <a:hlinkClick r:id="rId10" action="ppaction://hlinksldjump"/>
              </a:rPr>
              <a:t>Exempting users from data redaction policies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187</a:t>
            </a:fld>
            <a:endParaRPr lang="es-VE"/>
          </a:p>
        </p:txBody>
      </p:sp>
    </p:spTree>
    <p:extLst>
      <p:ext uri="{BB962C8B-B14F-4D97-AF65-F5344CB8AC3E}">
        <p14:creationId xmlns:p14="http://schemas.microsoft.com/office/powerpoint/2010/main" val="34815334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b="1" dirty="0"/>
              <a:t>Oracle Data Redaction</a:t>
            </a:r>
            <a:r>
              <a:rPr lang="en-US" dirty="0"/>
              <a:t> is a new security feature, introduced in Oracle Database 19c.</a:t>
            </a:r>
          </a:p>
          <a:p>
            <a:endParaRPr lang="en-US" dirty="0"/>
          </a:p>
          <a:p>
            <a:r>
              <a:rPr lang="en-US" dirty="0"/>
              <a:t>Oracle Data Redaction masks sensitive data just before the results of the SQL query are returned to the application that issued the query. </a:t>
            </a:r>
          </a:p>
          <a:p>
            <a:endParaRPr lang="en-US" dirty="0"/>
          </a:p>
          <a:p>
            <a:r>
              <a:rPr lang="en-US" dirty="0"/>
              <a:t>Data stored in the database is </a:t>
            </a:r>
            <a:r>
              <a:rPr lang="en-US" b="1" dirty="0"/>
              <a:t>NOT</a:t>
            </a:r>
            <a:r>
              <a:rPr lang="en-US" dirty="0"/>
              <a:t> changed in any way.</a:t>
            </a:r>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188</a:t>
            </a:fld>
            <a:endParaRPr lang="es-VE"/>
          </a:p>
        </p:txBody>
      </p:sp>
    </p:spTree>
    <p:extLst>
      <p:ext uri="{BB962C8B-B14F-4D97-AF65-F5344CB8AC3E}">
        <p14:creationId xmlns:p14="http://schemas.microsoft.com/office/powerpoint/2010/main" val="415849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Oracle Data Redaction and Oracle Data Masking are both used to mask sensitive data, but these solutions are completely different. </a:t>
            </a:r>
          </a:p>
          <a:p>
            <a:endParaRPr lang="en-US" dirty="0"/>
          </a:p>
          <a:p>
            <a:r>
              <a:rPr lang="en-US" b="1" dirty="0"/>
              <a:t>Oracle Data Masking </a:t>
            </a:r>
            <a:r>
              <a:rPr lang="en-US" dirty="0"/>
              <a:t>enables organizations to use production data in development and test environments by changing production data with realistic data (transformation is done by using masking rules).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189</a:t>
            </a:fld>
            <a:endParaRPr lang="es-VE"/>
          </a:p>
        </p:txBody>
      </p:sp>
    </p:spTree>
    <p:extLst>
      <p:ext uri="{BB962C8B-B14F-4D97-AF65-F5344CB8AC3E}">
        <p14:creationId xmlns:p14="http://schemas.microsoft.com/office/powerpoint/2010/main" val="207994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VE" dirty="0" err="1"/>
              <a:t>Creating</a:t>
            </a:r>
            <a:r>
              <a:rPr lang="es-VE" dirty="0"/>
              <a:t> a </a:t>
            </a:r>
            <a:r>
              <a:rPr lang="es-VE" dirty="0" err="1"/>
              <a:t>password</a:t>
            </a:r>
            <a:r>
              <a:rPr lang="es-VE" dirty="0"/>
              <a:t> </a:t>
            </a:r>
            <a:r>
              <a:rPr lang="es-VE" dirty="0" err="1"/>
              <a:t>profile</a:t>
            </a:r>
            <a:endParaRPr lang="es-VE" dirty="0"/>
          </a:p>
        </p:txBody>
      </p:sp>
      <p:sp>
        <p:nvSpPr>
          <p:cNvPr id="3" name="Marcador de contenido 2"/>
          <p:cNvSpPr>
            <a:spLocks noGrp="1"/>
          </p:cNvSpPr>
          <p:nvPr>
            <p:ph idx="1"/>
          </p:nvPr>
        </p:nvSpPr>
        <p:spPr/>
        <p:txBody>
          <a:bodyPr/>
          <a:lstStyle/>
          <a:p>
            <a:r>
              <a:rPr lang="en-US" dirty="0"/>
              <a:t> You'll need an existing user who has create profile privilege. Also, you'll need an unlocked user account.</a:t>
            </a:r>
          </a:p>
          <a:p>
            <a:endParaRPr lang="en-US" dirty="0"/>
          </a:p>
          <a:p>
            <a:endParaRPr lang="en-US" dirty="0"/>
          </a:p>
          <a:p>
            <a:pPr marL="0" indent="0">
              <a:buNone/>
            </a:pPr>
            <a:r>
              <a:rPr lang="en-US" i="1" dirty="0"/>
              <a:t>Make sure that the </a:t>
            </a:r>
            <a:r>
              <a:rPr lang="en-US" i="1" dirty="0" err="1">
                <a:solidFill>
                  <a:srgbClr val="F7941D"/>
                </a:solidFill>
              </a:rPr>
              <a:t>resource_limit</a:t>
            </a:r>
            <a:r>
              <a:rPr lang="en-US" i="1" dirty="0">
                <a:solidFill>
                  <a:srgbClr val="F7941D"/>
                </a:solidFill>
              </a:rPr>
              <a:t> </a:t>
            </a:r>
            <a:r>
              <a:rPr lang="en-US" i="1" dirty="0"/>
              <a:t>parameter is set to </a:t>
            </a:r>
            <a:r>
              <a:rPr lang="en-US" i="1" dirty="0">
                <a:solidFill>
                  <a:srgbClr val="F7941D"/>
                </a:solidFill>
              </a:rPr>
              <a:t>true</a:t>
            </a:r>
            <a:r>
              <a:rPr lang="en-US" i="1" dirty="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19</a:t>
            </a:fld>
            <a:endParaRPr lang="es-VE"/>
          </a:p>
        </p:txBody>
      </p:sp>
    </p:spTree>
    <p:extLst>
      <p:ext uri="{BB962C8B-B14F-4D97-AF65-F5344CB8AC3E}">
        <p14:creationId xmlns:p14="http://schemas.microsoft.com/office/powerpoint/2010/main" val="332929845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you implement Oracle Data Redaction, you have to decide the following:</a:t>
            </a:r>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190</a:t>
            </a:fld>
            <a:endParaRPr lang="es-VE"/>
          </a:p>
        </p:txBody>
      </p:sp>
      <p:sp>
        <p:nvSpPr>
          <p:cNvPr id="5" name="Rectángulo 4"/>
          <p:cNvSpPr/>
          <p:nvPr/>
        </p:nvSpPr>
        <p:spPr>
          <a:xfrm>
            <a:off x="807509" y="2871306"/>
            <a:ext cx="10563725" cy="271590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t>What data should be redacted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Which redaction method is most suitable for the identified data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 which situations the redaction should take place</a:t>
            </a:r>
            <a:endParaRPr lang="es-VE" sz="2400" dirty="0"/>
          </a:p>
        </p:txBody>
      </p:sp>
    </p:spTree>
    <p:extLst>
      <p:ext uri="{BB962C8B-B14F-4D97-AF65-F5344CB8AC3E}">
        <p14:creationId xmlns:p14="http://schemas.microsoft.com/office/powerpoint/2010/main" val="21430649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p:cNvGraphicFramePr>
            <a:graphicFrameLocks noGrp="1"/>
          </p:cNvGraphicFramePr>
          <p:nvPr>
            <p:ph idx="1"/>
            <p:extLst>
              <p:ext uri="{D42A27DB-BD31-4B8C-83A1-F6EECF244321}">
                <p14:modId xmlns:p14="http://schemas.microsoft.com/office/powerpoint/2010/main" val="3628686624"/>
              </p:ext>
            </p:extLst>
          </p:nvPr>
        </p:nvGraphicFramePr>
        <p:xfrm>
          <a:off x="2272188" y="2743200"/>
          <a:ext cx="7647623" cy="1371600"/>
        </p:xfrm>
        <a:graphic>
          <a:graphicData uri="http://schemas.openxmlformats.org/drawingml/2006/table">
            <a:tbl>
              <a:tblPr firstCol="1" bandRow="1">
                <a:tableStyleId>{85BE263C-DBD7-4A20-BB59-AAB30ACAA65A}</a:tableStyleId>
              </a:tblPr>
              <a:tblGrid>
                <a:gridCol w="1479974">
                  <a:extLst>
                    <a:ext uri="{9D8B030D-6E8A-4147-A177-3AD203B41FA5}">
                      <a16:colId xmlns:a16="http://schemas.microsoft.com/office/drawing/2014/main" val="20000"/>
                    </a:ext>
                  </a:extLst>
                </a:gridCol>
                <a:gridCol w="6167649">
                  <a:extLst>
                    <a:ext uri="{9D8B030D-6E8A-4147-A177-3AD203B41FA5}">
                      <a16:colId xmlns:a16="http://schemas.microsoft.com/office/drawing/2014/main" val="20001"/>
                    </a:ext>
                  </a:extLst>
                </a:gridCol>
              </a:tblGrid>
              <a:tr h="370840">
                <a:tc>
                  <a:txBody>
                    <a:bodyPr/>
                    <a:lstStyle/>
                    <a:p>
                      <a:r>
                        <a:rPr lang="es-VE" sz="2400" dirty="0"/>
                        <a:t>WHAT</a:t>
                      </a:r>
                    </a:p>
                  </a:txBody>
                  <a:tcPr/>
                </a:tc>
                <a:tc>
                  <a:txBody>
                    <a:bodyPr/>
                    <a:lstStyle/>
                    <a:p>
                      <a:r>
                        <a:rPr lang="es-VE" sz="2400" dirty="0" err="1"/>
                        <a:t>Schema</a:t>
                      </a:r>
                      <a:r>
                        <a:rPr lang="es-VE" sz="2400" dirty="0"/>
                        <a:t>, </a:t>
                      </a:r>
                      <a:r>
                        <a:rPr lang="es-VE" sz="2400" dirty="0" err="1"/>
                        <a:t>object</a:t>
                      </a:r>
                      <a:r>
                        <a:rPr lang="es-VE" sz="2400" dirty="0"/>
                        <a:t>, </a:t>
                      </a:r>
                      <a:r>
                        <a:rPr lang="es-VE" sz="2400" dirty="0" err="1"/>
                        <a:t>column</a:t>
                      </a:r>
                      <a:endParaRPr lang="es-VE" sz="2400" dirty="0"/>
                    </a:p>
                  </a:txBody>
                  <a:tcPr/>
                </a:tc>
                <a:extLst>
                  <a:ext uri="{0D108BD9-81ED-4DB2-BD59-A6C34878D82A}">
                    <a16:rowId xmlns:a16="http://schemas.microsoft.com/office/drawing/2014/main" val="10000"/>
                  </a:ext>
                </a:extLst>
              </a:tr>
              <a:tr h="370840">
                <a:tc>
                  <a:txBody>
                    <a:bodyPr/>
                    <a:lstStyle/>
                    <a:p>
                      <a:r>
                        <a:rPr lang="es-VE" sz="2400" dirty="0"/>
                        <a:t>HOW</a:t>
                      </a:r>
                    </a:p>
                  </a:txBody>
                  <a:tcPr/>
                </a:tc>
                <a:tc>
                  <a:txBody>
                    <a:bodyPr/>
                    <a:lstStyle/>
                    <a:p>
                      <a:r>
                        <a:rPr lang="es-VE" sz="2400" dirty="0" err="1"/>
                        <a:t>Redaction</a:t>
                      </a:r>
                      <a:r>
                        <a:rPr lang="es-VE" sz="2400" dirty="0"/>
                        <a:t> </a:t>
                      </a:r>
                      <a:r>
                        <a:rPr lang="es-VE" sz="2400" dirty="0" err="1"/>
                        <a:t>type</a:t>
                      </a:r>
                      <a:r>
                        <a:rPr lang="es-VE" sz="2400" dirty="0"/>
                        <a:t>, </a:t>
                      </a:r>
                      <a:r>
                        <a:rPr lang="es-VE" sz="2400" dirty="0" err="1"/>
                        <a:t>required</a:t>
                      </a:r>
                      <a:r>
                        <a:rPr lang="es-VE" sz="2400" dirty="0"/>
                        <a:t> </a:t>
                      </a:r>
                      <a:r>
                        <a:rPr lang="es-VE" sz="2400" dirty="0" err="1"/>
                        <a:t>parameters</a:t>
                      </a:r>
                      <a:endParaRPr lang="es-VE" sz="2400" dirty="0"/>
                    </a:p>
                  </a:txBody>
                  <a:tcPr/>
                </a:tc>
                <a:extLst>
                  <a:ext uri="{0D108BD9-81ED-4DB2-BD59-A6C34878D82A}">
                    <a16:rowId xmlns:a16="http://schemas.microsoft.com/office/drawing/2014/main" val="10001"/>
                  </a:ext>
                </a:extLst>
              </a:tr>
              <a:tr h="370840">
                <a:tc>
                  <a:txBody>
                    <a:bodyPr/>
                    <a:lstStyle/>
                    <a:p>
                      <a:r>
                        <a:rPr lang="es-VE" sz="2400" dirty="0"/>
                        <a:t>WHEN</a:t>
                      </a:r>
                    </a:p>
                  </a:txBody>
                  <a:tcPr/>
                </a:tc>
                <a:tc>
                  <a:txBody>
                    <a:bodyPr/>
                    <a:lstStyle/>
                    <a:p>
                      <a:r>
                        <a:rPr lang="es-VE" sz="2400" dirty="0"/>
                        <a:t>SQL </a:t>
                      </a:r>
                      <a:r>
                        <a:rPr lang="es-VE" sz="2400" dirty="0" err="1"/>
                        <a:t>expression</a:t>
                      </a:r>
                      <a:endParaRPr lang="es-VE" sz="2400" dirty="0"/>
                    </a:p>
                  </a:txBody>
                  <a:tcPr/>
                </a:tc>
                <a:extLst>
                  <a:ext uri="{0D108BD9-81ED-4DB2-BD59-A6C34878D82A}">
                    <a16:rowId xmlns:a16="http://schemas.microsoft.com/office/drawing/2014/main" val="10002"/>
                  </a:ext>
                </a:extLst>
              </a:tr>
            </a:tbl>
          </a:graphicData>
        </a:graphic>
      </p:graphicFrame>
      <p:sp>
        <p:nvSpPr>
          <p:cNvPr id="3" name="Título 2"/>
          <p:cNvSpPr>
            <a:spLocks noGrp="1"/>
          </p:cNvSpPr>
          <p:nvPr>
            <p:ph type="title"/>
          </p:nvPr>
        </p:nvSpPr>
        <p:spPr/>
        <p:txBody>
          <a:bodyPr/>
          <a:lstStyle/>
          <a:p>
            <a:r>
              <a:rPr lang="en-US" dirty="0"/>
              <a:t>The parts of a redaction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191</a:t>
            </a:fld>
            <a:endParaRPr lang="es-VE"/>
          </a:p>
        </p:txBody>
      </p:sp>
    </p:spTree>
    <p:extLst>
      <p:ext uri="{BB962C8B-B14F-4D97-AF65-F5344CB8AC3E}">
        <p14:creationId xmlns:p14="http://schemas.microsoft.com/office/powerpoint/2010/main" val="22518539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p:cNvGraphicFramePr>
            <a:graphicFrameLocks noGrp="1"/>
          </p:cNvGraphicFramePr>
          <p:nvPr>
            <p:ph idx="1"/>
            <p:extLst>
              <p:ext uri="{D42A27DB-BD31-4B8C-83A1-F6EECF244321}">
                <p14:modId xmlns:p14="http://schemas.microsoft.com/office/powerpoint/2010/main" val="2863509632"/>
              </p:ext>
            </p:extLst>
          </p:nvPr>
        </p:nvGraphicFramePr>
        <p:xfrm>
          <a:off x="331788" y="1504950"/>
          <a:ext cx="11515725" cy="3474720"/>
        </p:xfrm>
        <a:graphic>
          <a:graphicData uri="http://schemas.openxmlformats.org/drawingml/2006/table">
            <a:tbl>
              <a:tblPr firstRow="1" bandRow="1">
                <a:tableStyleId>{85BE263C-DBD7-4A20-BB59-AAB30ACAA65A}</a:tableStyleId>
              </a:tblPr>
              <a:tblGrid>
                <a:gridCol w="2303145">
                  <a:extLst>
                    <a:ext uri="{9D8B030D-6E8A-4147-A177-3AD203B41FA5}">
                      <a16:colId xmlns:a16="http://schemas.microsoft.com/office/drawing/2014/main" val="20000"/>
                    </a:ext>
                  </a:extLst>
                </a:gridCol>
                <a:gridCol w="2303145">
                  <a:extLst>
                    <a:ext uri="{9D8B030D-6E8A-4147-A177-3AD203B41FA5}">
                      <a16:colId xmlns:a16="http://schemas.microsoft.com/office/drawing/2014/main" val="20001"/>
                    </a:ext>
                  </a:extLst>
                </a:gridCol>
                <a:gridCol w="2303145">
                  <a:extLst>
                    <a:ext uri="{9D8B030D-6E8A-4147-A177-3AD203B41FA5}">
                      <a16:colId xmlns:a16="http://schemas.microsoft.com/office/drawing/2014/main" val="20002"/>
                    </a:ext>
                  </a:extLst>
                </a:gridCol>
                <a:gridCol w="2303145">
                  <a:extLst>
                    <a:ext uri="{9D8B030D-6E8A-4147-A177-3AD203B41FA5}">
                      <a16:colId xmlns:a16="http://schemas.microsoft.com/office/drawing/2014/main" val="20003"/>
                    </a:ext>
                  </a:extLst>
                </a:gridCol>
                <a:gridCol w="2303145">
                  <a:extLst>
                    <a:ext uri="{9D8B030D-6E8A-4147-A177-3AD203B41FA5}">
                      <a16:colId xmlns:a16="http://schemas.microsoft.com/office/drawing/2014/main" val="20004"/>
                    </a:ext>
                  </a:extLst>
                </a:gridCol>
              </a:tblGrid>
              <a:tr h="370840">
                <a:tc>
                  <a:txBody>
                    <a:bodyPr/>
                    <a:lstStyle/>
                    <a:p>
                      <a:r>
                        <a:rPr lang="es-VE" sz="2400" dirty="0" err="1"/>
                        <a:t>None</a:t>
                      </a:r>
                      <a:endParaRPr lang="es-VE" sz="2400" dirty="0"/>
                    </a:p>
                  </a:txBody>
                  <a:tcPr/>
                </a:tc>
                <a:tc>
                  <a:txBody>
                    <a:bodyPr/>
                    <a:lstStyle/>
                    <a:p>
                      <a:r>
                        <a:rPr lang="es-VE" sz="2400" dirty="0"/>
                        <a:t>Full</a:t>
                      </a:r>
                    </a:p>
                  </a:txBody>
                  <a:tcPr/>
                </a:tc>
                <a:tc>
                  <a:txBody>
                    <a:bodyPr/>
                    <a:lstStyle/>
                    <a:p>
                      <a:r>
                        <a:rPr lang="es-VE" sz="2400" dirty="0" err="1"/>
                        <a:t>Partial</a:t>
                      </a:r>
                      <a:endParaRPr lang="es-VE" sz="2400" dirty="0"/>
                    </a:p>
                  </a:txBody>
                  <a:tcPr/>
                </a:tc>
                <a:tc>
                  <a:txBody>
                    <a:bodyPr/>
                    <a:lstStyle/>
                    <a:p>
                      <a:r>
                        <a:rPr lang="es-VE" sz="2400" dirty="0"/>
                        <a:t>Regular </a:t>
                      </a:r>
                      <a:r>
                        <a:rPr lang="es-VE" sz="2400" dirty="0" err="1"/>
                        <a:t>Expression</a:t>
                      </a:r>
                      <a:endParaRPr lang="es-VE" sz="2400" dirty="0"/>
                    </a:p>
                  </a:txBody>
                  <a:tcPr/>
                </a:tc>
                <a:tc>
                  <a:txBody>
                    <a:bodyPr/>
                    <a:lstStyle/>
                    <a:p>
                      <a:r>
                        <a:rPr lang="es-VE" sz="2400" dirty="0" err="1"/>
                        <a:t>Random</a:t>
                      </a:r>
                      <a:endParaRPr lang="es-VE" sz="2400" dirty="0"/>
                    </a:p>
                  </a:txBody>
                  <a:tcPr/>
                </a:tc>
                <a:extLst>
                  <a:ext uri="{0D108BD9-81ED-4DB2-BD59-A6C34878D82A}">
                    <a16:rowId xmlns:a16="http://schemas.microsoft.com/office/drawing/2014/main" val="10000"/>
                  </a:ext>
                </a:extLst>
              </a:tr>
              <a:tr h="370840">
                <a:tc>
                  <a:txBody>
                    <a:bodyPr/>
                    <a:lstStyle/>
                    <a:p>
                      <a:pPr marL="285750" indent="-285750">
                        <a:buFont typeface="Arial" panose="020B0604020202020204" pitchFamily="34" charset="0"/>
                        <a:buChar char="•"/>
                      </a:pPr>
                      <a:r>
                        <a:rPr lang="es-VE" sz="2400" dirty="0" err="1"/>
                        <a:t>Redaction</a:t>
                      </a:r>
                      <a:r>
                        <a:rPr lang="es-VE" sz="2400" baseline="0" dirty="0"/>
                        <a:t> </a:t>
                      </a:r>
                      <a:r>
                        <a:rPr lang="es-VE" sz="2400" baseline="0" dirty="0" err="1"/>
                        <a:t>is</a:t>
                      </a:r>
                      <a:r>
                        <a:rPr lang="es-VE" sz="2400" baseline="0" dirty="0"/>
                        <a:t> NOT </a:t>
                      </a:r>
                      <a:r>
                        <a:rPr lang="es-VE" sz="2400" baseline="0" dirty="0" err="1"/>
                        <a:t>applied</a:t>
                      </a:r>
                      <a:endParaRPr lang="es-VE" sz="2400" dirty="0"/>
                    </a:p>
                  </a:txBody>
                  <a:tcPr/>
                </a:tc>
                <a:tc>
                  <a:txBody>
                    <a:bodyPr/>
                    <a:lstStyle/>
                    <a:p>
                      <a:pPr marL="285750" indent="-285750">
                        <a:buFont typeface="Arial" panose="020B0604020202020204" pitchFamily="34" charset="0"/>
                        <a:buChar char="•"/>
                      </a:pPr>
                      <a:r>
                        <a:rPr lang="es-VE" sz="2400" dirty="0" err="1"/>
                        <a:t>Columns</a:t>
                      </a:r>
                      <a:r>
                        <a:rPr lang="es-VE" sz="2400" baseline="0" dirty="0"/>
                        <a:t> are </a:t>
                      </a:r>
                      <a:r>
                        <a:rPr lang="es-VE" sz="2400" baseline="0" dirty="0" err="1"/>
                        <a:t>redacted</a:t>
                      </a:r>
                      <a:r>
                        <a:rPr lang="es-VE" sz="2400" baseline="0" dirty="0"/>
                        <a:t> to </a:t>
                      </a:r>
                      <a:r>
                        <a:rPr lang="es-VE" sz="2400" b="1" baseline="0" dirty="0" err="1"/>
                        <a:t>constant</a:t>
                      </a:r>
                      <a:r>
                        <a:rPr lang="es-VE" sz="2400" b="1" baseline="0" dirty="0"/>
                        <a:t> </a:t>
                      </a:r>
                      <a:r>
                        <a:rPr lang="es-VE" sz="2400" b="1" baseline="0" dirty="0" err="1"/>
                        <a:t>values</a:t>
                      </a:r>
                      <a:r>
                        <a:rPr lang="es-VE" sz="2400" b="1" baseline="0" dirty="0"/>
                        <a:t> </a:t>
                      </a:r>
                      <a:r>
                        <a:rPr lang="es-VE" sz="2400" baseline="0" dirty="0" err="1"/>
                        <a:t>depending</a:t>
                      </a:r>
                      <a:r>
                        <a:rPr lang="es-VE" sz="2400" baseline="0" dirty="0"/>
                        <a:t> </a:t>
                      </a:r>
                      <a:r>
                        <a:rPr lang="es-VE" sz="2400" baseline="0" dirty="0" err="1"/>
                        <a:t>on</a:t>
                      </a:r>
                      <a:r>
                        <a:rPr lang="es-VE" sz="2400" baseline="0" dirty="0"/>
                        <a:t> </a:t>
                      </a:r>
                      <a:r>
                        <a:rPr lang="es-VE" sz="2400" baseline="0" dirty="0" err="1"/>
                        <a:t>column</a:t>
                      </a:r>
                      <a:r>
                        <a:rPr lang="es-VE" sz="2400" baseline="0" dirty="0"/>
                        <a:t> data </a:t>
                      </a:r>
                      <a:r>
                        <a:rPr lang="es-VE" sz="2400" baseline="0" dirty="0" err="1"/>
                        <a:t>type</a:t>
                      </a:r>
                      <a:endParaRPr lang="es-VE" sz="2400" dirty="0"/>
                    </a:p>
                  </a:txBody>
                  <a:tcPr/>
                </a:tc>
                <a:tc>
                  <a:txBody>
                    <a:bodyPr/>
                    <a:lstStyle/>
                    <a:p>
                      <a:pPr marL="285750" indent="-285750">
                        <a:buFont typeface="Arial" panose="020B0604020202020204" pitchFamily="34" charset="0"/>
                        <a:buChar char="•"/>
                      </a:pPr>
                      <a:r>
                        <a:rPr lang="es-VE" sz="2400" dirty="0" err="1"/>
                        <a:t>User-specified</a:t>
                      </a:r>
                      <a:r>
                        <a:rPr lang="es-VE" sz="2400" baseline="0" dirty="0"/>
                        <a:t> </a:t>
                      </a:r>
                      <a:r>
                        <a:rPr lang="es-VE" sz="2400" b="1" baseline="0" dirty="0"/>
                        <a:t>positions</a:t>
                      </a:r>
                      <a:r>
                        <a:rPr lang="es-VE" sz="2400" baseline="0" dirty="0"/>
                        <a:t> are </a:t>
                      </a:r>
                      <a:r>
                        <a:rPr lang="es-VE" sz="2400" baseline="0" dirty="0" err="1"/>
                        <a:t>replaced</a:t>
                      </a:r>
                      <a:r>
                        <a:rPr lang="es-VE" sz="2400" baseline="0" dirty="0"/>
                        <a:t> </a:t>
                      </a:r>
                      <a:r>
                        <a:rPr lang="es-VE" sz="2400" baseline="0" dirty="0" err="1"/>
                        <a:t>by</a:t>
                      </a:r>
                      <a:r>
                        <a:rPr lang="es-VE" sz="2400" baseline="0" dirty="0"/>
                        <a:t> a </a:t>
                      </a:r>
                      <a:r>
                        <a:rPr lang="es-VE" sz="2400" baseline="0" dirty="0" err="1"/>
                        <a:t>user-specified</a:t>
                      </a:r>
                      <a:r>
                        <a:rPr lang="es-VE" sz="2400" baseline="0" dirty="0"/>
                        <a:t> </a:t>
                      </a:r>
                      <a:r>
                        <a:rPr lang="es-VE" sz="2400" b="1" baseline="0" dirty="0" err="1"/>
                        <a:t>characther</a:t>
                      </a:r>
                      <a:endParaRPr lang="es-VE" sz="2400" b="1" dirty="0"/>
                    </a:p>
                  </a:txBody>
                  <a:tcPr/>
                </a:tc>
                <a:tc>
                  <a:txBody>
                    <a:bodyPr/>
                    <a:lstStyle/>
                    <a:p>
                      <a:pPr marL="285750" indent="-285750">
                        <a:buFont typeface="Arial" panose="020B0604020202020204" pitchFamily="34" charset="0"/>
                        <a:buChar char="•"/>
                      </a:pPr>
                      <a:r>
                        <a:rPr lang="es-VE" sz="2400" dirty="0" err="1"/>
                        <a:t>Pattern</a:t>
                      </a:r>
                      <a:r>
                        <a:rPr lang="es-VE" sz="2400" dirty="0"/>
                        <a:t> </a:t>
                      </a:r>
                      <a:r>
                        <a:rPr lang="es-VE" sz="2400" dirty="0" err="1"/>
                        <a:t>for</a:t>
                      </a:r>
                      <a:r>
                        <a:rPr lang="es-VE" sz="2400" dirty="0"/>
                        <a:t> </a:t>
                      </a:r>
                      <a:r>
                        <a:rPr lang="es-VE" sz="2400" dirty="0" err="1"/>
                        <a:t>matching</a:t>
                      </a:r>
                      <a:r>
                        <a:rPr lang="es-VE" sz="2400" dirty="0"/>
                        <a:t> and </a:t>
                      </a:r>
                      <a:r>
                        <a:rPr lang="es-VE" sz="2400" dirty="0" err="1"/>
                        <a:t>replacing</a:t>
                      </a:r>
                      <a:r>
                        <a:rPr lang="es-VE" sz="2400" dirty="0"/>
                        <a:t> </a:t>
                      </a:r>
                      <a:r>
                        <a:rPr lang="es-VE" sz="2400" dirty="0" err="1"/>
                        <a:t>is</a:t>
                      </a:r>
                      <a:r>
                        <a:rPr lang="es-VE" sz="2400" dirty="0"/>
                        <a:t> </a:t>
                      </a:r>
                      <a:r>
                        <a:rPr lang="es-VE" sz="2400" dirty="0" err="1"/>
                        <a:t>defined</a:t>
                      </a:r>
                      <a:r>
                        <a:rPr lang="es-VE" sz="2400" dirty="0"/>
                        <a:t> and </a:t>
                      </a:r>
                      <a:r>
                        <a:rPr lang="es-VE" sz="2400" dirty="0" err="1"/>
                        <a:t>used</a:t>
                      </a:r>
                      <a:r>
                        <a:rPr lang="es-VE" sz="2400" dirty="0"/>
                        <a:t> </a:t>
                      </a:r>
                      <a:r>
                        <a:rPr lang="es-VE" sz="2400" dirty="0" err="1"/>
                        <a:t>for</a:t>
                      </a:r>
                      <a:r>
                        <a:rPr lang="es-VE" sz="2400" dirty="0"/>
                        <a:t> </a:t>
                      </a:r>
                      <a:r>
                        <a:rPr lang="es-VE" sz="2400" dirty="0" err="1"/>
                        <a:t>redaction</a:t>
                      </a:r>
                      <a:endParaRPr lang="es-VE" sz="2400" dirty="0"/>
                    </a:p>
                  </a:txBody>
                  <a:tcPr/>
                </a:tc>
                <a:tc>
                  <a:txBody>
                    <a:bodyPr/>
                    <a:lstStyle/>
                    <a:p>
                      <a:pPr marL="285750" indent="-285750">
                        <a:buFont typeface="Arial" panose="020B0604020202020204" pitchFamily="34" charset="0"/>
                        <a:buChar char="•"/>
                      </a:pPr>
                      <a:r>
                        <a:rPr lang="es-VE" sz="2400" dirty="0"/>
                        <a:t>Preserves data </a:t>
                      </a:r>
                      <a:r>
                        <a:rPr lang="es-VE" sz="2400" dirty="0" err="1"/>
                        <a:t>types</a:t>
                      </a:r>
                      <a:endParaRPr lang="es-VE" sz="2400" dirty="0"/>
                    </a:p>
                    <a:p>
                      <a:pPr marL="285750" indent="-285750">
                        <a:buFont typeface="Arial" panose="020B0604020202020204" pitchFamily="34" charset="0"/>
                        <a:buChar char="•"/>
                      </a:pPr>
                      <a:r>
                        <a:rPr lang="es-VE" sz="2400" dirty="0" err="1"/>
                        <a:t>Randomizes</a:t>
                      </a:r>
                      <a:r>
                        <a:rPr lang="es-VE" sz="2400" baseline="0" dirty="0"/>
                        <a:t> output</a:t>
                      </a:r>
                      <a:endParaRPr lang="es-VE" sz="2400" dirty="0"/>
                    </a:p>
                  </a:txBody>
                  <a:tcPr/>
                </a:tc>
                <a:extLst>
                  <a:ext uri="{0D108BD9-81ED-4DB2-BD59-A6C34878D82A}">
                    <a16:rowId xmlns:a16="http://schemas.microsoft.com/office/drawing/2014/main" val="10001"/>
                  </a:ext>
                </a:extLst>
              </a:tr>
            </a:tbl>
          </a:graphicData>
        </a:graphic>
      </p:graphicFrame>
      <p:sp>
        <p:nvSpPr>
          <p:cNvPr id="3" name="Título 2"/>
          <p:cNvSpPr>
            <a:spLocks noGrp="1"/>
          </p:cNvSpPr>
          <p:nvPr>
            <p:ph type="title"/>
          </p:nvPr>
        </p:nvSpPr>
        <p:spPr/>
        <p:txBody>
          <a:bodyPr/>
          <a:lstStyle/>
          <a:p>
            <a:r>
              <a:rPr lang="es-VE" dirty="0" err="1"/>
              <a:t>The</a:t>
            </a:r>
            <a:r>
              <a:rPr lang="es-VE" dirty="0"/>
              <a:t> </a:t>
            </a:r>
            <a:r>
              <a:rPr lang="es-VE" dirty="0" err="1"/>
              <a:t>types</a:t>
            </a:r>
            <a:r>
              <a:rPr lang="es-VE" dirty="0"/>
              <a:t> of </a:t>
            </a:r>
            <a:r>
              <a:rPr lang="es-VE" dirty="0" err="1"/>
              <a:t>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192</a:t>
            </a:fld>
            <a:endParaRPr lang="es-VE"/>
          </a:p>
        </p:txBody>
      </p:sp>
    </p:spTree>
    <p:extLst>
      <p:ext uri="{BB962C8B-B14F-4D97-AF65-F5344CB8AC3E}">
        <p14:creationId xmlns:p14="http://schemas.microsoft.com/office/powerpoint/2010/main" val="109824831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a:bodyPr>
          <a:lstStyle/>
          <a:p>
            <a:r>
              <a:rPr lang="en-US" dirty="0"/>
              <a:t>To view which data redaction policies are defined and whether they are enabled, you can query the </a:t>
            </a:r>
            <a:r>
              <a:rPr lang="en-US" dirty="0" err="1">
                <a:solidFill>
                  <a:srgbClr val="F7941D"/>
                </a:solidFill>
              </a:rPr>
              <a:t>redaction_policies</a:t>
            </a:r>
            <a:r>
              <a:rPr lang="en-US" dirty="0">
                <a:solidFill>
                  <a:srgbClr val="F7941D"/>
                </a:solidFill>
              </a:rPr>
              <a:t> </a:t>
            </a:r>
            <a:r>
              <a:rPr lang="en-US" dirty="0"/>
              <a:t>view. </a:t>
            </a:r>
          </a:p>
          <a:p>
            <a:endParaRPr lang="en-US" dirty="0"/>
          </a:p>
          <a:p>
            <a:r>
              <a:rPr lang="en-US" dirty="0"/>
              <a:t>Also, it is very useful to query the </a:t>
            </a:r>
            <a:r>
              <a:rPr lang="en-US" dirty="0" err="1">
                <a:solidFill>
                  <a:srgbClr val="F7941D"/>
                </a:solidFill>
              </a:rPr>
              <a:t>redaction_columns</a:t>
            </a:r>
            <a:r>
              <a:rPr lang="en-US" dirty="0"/>
              <a:t> view, which shows which columns will be masked and what type of redaction will be used. </a:t>
            </a:r>
          </a:p>
          <a:p>
            <a:endParaRPr lang="en-US" dirty="0"/>
          </a:p>
          <a:p>
            <a:r>
              <a:rPr lang="en-US" dirty="0"/>
              <a:t>We assume that database is up and running, and each user has at least a </a:t>
            </a:r>
            <a:r>
              <a:rPr lang="en-US" dirty="0">
                <a:solidFill>
                  <a:srgbClr val="F7941D"/>
                </a:solidFill>
              </a:rPr>
              <a:t>create session</a:t>
            </a:r>
            <a:r>
              <a:rPr lang="en-US" dirty="0"/>
              <a:t> privilege.</a:t>
            </a:r>
          </a:p>
          <a:p>
            <a:endParaRPr lang="en-US"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193</a:t>
            </a:fld>
            <a:endParaRPr lang="es-VE"/>
          </a:p>
        </p:txBody>
      </p:sp>
    </p:spTree>
    <p:extLst>
      <p:ext uri="{BB962C8B-B14F-4D97-AF65-F5344CB8AC3E}">
        <p14:creationId xmlns:p14="http://schemas.microsoft.com/office/powerpoint/2010/main" val="10862953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You will create a redaction policy on the </a:t>
            </a:r>
            <a:r>
              <a:rPr lang="en-US" dirty="0" err="1">
                <a:solidFill>
                  <a:srgbClr val="F7941D"/>
                </a:solidFill>
              </a:rPr>
              <a:t>income_level</a:t>
            </a:r>
            <a:r>
              <a:rPr lang="en-US" dirty="0"/>
              <a:t> column, find the default values for different data types, and change the default value for the </a:t>
            </a:r>
            <a:r>
              <a:rPr lang="en-US" dirty="0">
                <a:solidFill>
                  <a:srgbClr val="F7941D"/>
                </a:solidFill>
              </a:rPr>
              <a:t>varchar2</a:t>
            </a:r>
            <a:r>
              <a:rPr lang="en-US" dirty="0"/>
              <a:t> data type.</a:t>
            </a:r>
          </a:p>
          <a:p>
            <a:endParaRPr lang="en-US" dirty="0"/>
          </a:p>
          <a:p>
            <a:endParaRPr lang="en-US" dirty="0"/>
          </a:p>
          <a:p>
            <a:endParaRPr lang="en-US" dirty="0"/>
          </a:p>
          <a:p>
            <a:endParaRPr lang="es-VE" dirty="0"/>
          </a:p>
          <a:p>
            <a:endParaRPr lang="es-VE" dirty="0"/>
          </a:p>
        </p:txBody>
      </p:sp>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194</a:t>
            </a:fld>
            <a:endParaRPr lang="es-VE"/>
          </a:p>
        </p:txBody>
      </p:sp>
    </p:spTree>
    <p:extLst>
      <p:ext uri="{BB962C8B-B14F-4D97-AF65-F5344CB8AC3E}">
        <p14:creationId xmlns:p14="http://schemas.microsoft.com/office/powerpoint/2010/main" val="14233358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a:t> </a:t>
            </a:r>
            <a:r>
              <a:rPr lang="es-VE" dirty="0" err="1"/>
              <a:t>You'll</a:t>
            </a:r>
            <a:r>
              <a:rPr lang="es-VE" dirty="0"/>
              <a:t> </a:t>
            </a:r>
            <a:r>
              <a:rPr lang="es-VE" dirty="0" err="1"/>
              <a:t>need</a:t>
            </a:r>
            <a:r>
              <a:rPr lang="es-VE" dirty="0"/>
              <a:t> </a:t>
            </a:r>
            <a:r>
              <a:rPr lang="es-VE" dirty="0" err="1"/>
              <a:t>the</a:t>
            </a:r>
            <a:r>
              <a:rPr lang="es-VE" dirty="0"/>
              <a:t> </a:t>
            </a:r>
            <a:r>
              <a:rPr lang="es-VE" dirty="0" err="1"/>
              <a:t>following</a:t>
            </a:r>
            <a:r>
              <a:rPr lang="es-VE" dirty="0"/>
              <a:t>:</a:t>
            </a:r>
          </a:p>
        </p:txBody>
      </p:sp>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195</a:t>
            </a:fld>
            <a:endParaRPr lang="es-VE"/>
          </a:p>
        </p:txBody>
      </p:sp>
      <p:sp>
        <p:nvSpPr>
          <p:cNvPr id="5" name="Rectángulo 4"/>
          <p:cNvSpPr/>
          <p:nvPr/>
        </p:nvSpPr>
        <p:spPr>
          <a:xfrm>
            <a:off x="1012547" y="2364414"/>
            <a:ext cx="10153650" cy="263241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An existing user who can view data in OE.CUSTOMERS sample table but doesn't have exempt redaction policy privilege (for example, </a:t>
            </a:r>
            <a:r>
              <a:rPr lang="en-US" sz="2400" b="1" dirty="0" err="1"/>
              <a:t>oe</a:t>
            </a:r>
            <a:r>
              <a:rPr lang="en-US" sz="2400" b="1" dirty="0"/>
              <a: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To connect as a SYS user to the database</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To restart the database</a:t>
            </a:r>
            <a:endParaRPr lang="es-VE" sz="2400" b="1" dirty="0"/>
          </a:p>
        </p:txBody>
      </p:sp>
    </p:spTree>
    <p:extLst>
      <p:ext uri="{BB962C8B-B14F-4D97-AF65-F5344CB8AC3E}">
        <p14:creationId xmlns:p14="http://schemas.microsoft.com/office/powerpoint/2010/main" val="34335491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a:pPr>
            <a:r>
              <a:rPr lang="en-US" dirty="0"/>
              <a:t>In order to manage redaction policies, you need to connect to a database as a user who has an execute privilege on the </a:t>
            </a:r>
            <a:r>
              <a:rPr lang="en-US" dirty="0" err="1">
                <a:solidFill>
                  <a:srgbClr val="F7941D"/>
                </a:solidFill>
              </a:rPr>
              <a:t>dbms_redact</a:t>
            </a:r>
            <a:r>
              <a:rPr lang="en-US" dirty="0"/>
              <a:t> package. </a:t>
            </a:r>
          </a:p>
          <a:p>
            <a:pPr marL="514350" indent="-514350">
              <a:buFont typeface="+mj-lt"/>
              <a:buAutoNum type="arabicPeriod"/>
            </a:pPr>
            <a:endParaRPr lang="en-US" dirty="0"/>
          </a:p>
          <a:p>
            <a:pPr marL="514350" indent="-514350">
              <a:buFont typeface="+mj-lt"/>
              <a:buAutoNum type="arabicPeriod"/>
            </a:pPr>
            <a:r>
              <a:rPr lang="en-US" dirty="0"/>
              <a:t>Define redaction policy </a:t>
            </a:r>
            <a:r>
              <a:rPr lang="en-US" dirty="0">
                <a:solidFill>
                  <a:srgbClr val="F7941D"/>
                </a:solidFill>
              </a:rPr>
              <a:t>CUST_POL</a:t>
            </a:r>
            <a:r>
              <a:rPr lang="en-US" dirty="0"/>
              <a:t>. </a:t>
            </a:r>
          </a:p>
          <a:p>
            <a:pPr marL="514350" indent="-514350">
              <a:buFont typeface="+mj-lt"/>
              <a:buAutoNum type="arabicPeriod"/>
            </a:pPr>
            <a:endParaRPr lang="en-US" dirty="0"/>
          </a:p>
          <a:p>
            <a:pPr marL="514350" indent="-514350">
              <a:buFont typeface="+mj-lt"/>
              <a:buAutoNum type="arabicPeriod"/>
            </a:pPr>
            <a:r>
              <a:rPr lang="en-US" dirty="0"/>
              <a:t>Creating a new redaction policy is done by using the </a:t>
            </a:r>
            <a:r>
              <a:rPr lang="en-US" dirty="0">
                <a:solidFill>
                  <a:srgbClr val="F7941D"/>
                </a:solidFill>
              </a:rPr>
              <a:t>ADD_POLICY</a:t>
            </a:r>
            <a:r>
              <a:rPr lang="en-US" dirty="0"/>
              <a:t> procedure in the </a:t>
            </a:r>
            <a:r>
              <a:rPr lang="en-US" dirty="0">
                <a:solidFill>
                  <a:srgbClr val="F7941D"/>
                </a:solidFill>
              </a:rPr>
              <a:t>DBMS_REDACT</a:t>
            </a:r>
            <a:r>
              <a:rPr lang="en-US" dirty="0"/>
              <a:t> package. </a:t>
            </a:r>
            <a:endParaRPr lang="es-VE" dirty="0"/>
          </a:p>
        </p:txBody>
      </p:sp>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196</a:t>
            </a:fld>
            <a:endParaRPr lang="es-VE"/>
          </a:p>
        </p:txBody>
      </p:sp>
    </p:spTree>
    <p:extLst>
      <p:ext uri="{BB962C8B-B14F-4D97-AF65-F5344CB8AC3E}">
        <p14:creationId xmlns:p14="http://schemas.microsoft.com/office/powerpoint/2010/main" val="4525240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startAt="4"/>
            </a:pPr>
            <a:r>
              <a:rPr lang="en-US" dirty="0"/>
              <a:t>The </a:t>
            </a:r>
            <a:r>
              <a:rPr lang="en-US" dirty="0">
                <a:solidFill>
                  <a:srgbClr val="F7941D"/>
                </a:solidFill>
              </a:rPr>
              <a:t>WHAT</a:t>
            </a:r>
            <a:r>
              <a:rPr lang="en-US" dirty="0"/>
              <a:t> section defines on which the column redaction policy should be applied. </a:t>
            </a:r>
          </a:p>
          <a:p>
            <a:pPr marL="514350" indent="-514350">
              <a:buFont typeface="+mj-lt"/>
              <a:buAutoNum type="arabicPeriod" startAt="4"/>
            </a:pPr>
            <a:endParaRPr lang="en-US" dirty="0"/>
          </a:p>
          <a:p>
            <a:pPr marL="514350" indent="-514350">
              <a:buFont typeface="+mj-lt"/>
              <a:buAutoNum type="arabicPeriod" startAt="4"/>
            </a:pPr>
            <a:r>
              <a:rPr lang="en-US" dirty="0"/>
              <a:t>The  </a:t>
            </a:r>
            <a:r>
              <a:rPr lang="en-US" dirty="0">
                <a:solidFill>
                  <a:srgbClr val="F7941D"/>
                </a:solidFill>
              </a:rPr>
              <a:t>HOW</a:t>
            </a:r>
            <a:r>
              <a:rPr lang="en-US" dirty="0"/>
              <a:t> section defines the redaction type.</a:t>
            </a:r>
          </a:p>
          <a:p>
            <a:pPr marL="514350" indent="-514350">
              <a:buFont typeface="+mj-lt"/>
              <a:buAutoNum type="arabicPeriod" startAt="4"/>
            </a:pPr>
            <a:endParaRPr lang="en-US" dirty="0"/>
          </a:p>
          <a:p>
            <a:pPr marL="514350" indent="-514350">
              <a:buFont typeface="+mj-lt"/>
              <a:buAutoNum type="arabicPeriod" startAt="4"/>
            </a:pPr>
            <a:r>
              <a:rPr lang="en-US" dirty="0"/>
              <a:t>The  </a:t>
            </a:r>
            <a:r>
              <a:rPr lang="en-US" dirty="0">
                <a:solidFill>
                  <a:srgbClr val="F7941D"/>
                </a:solidFill>
              </a:rPr>
              <a:t>WHEN</a:t>
            </a:r>
            <a:r>
              <a:rPr lang="en-US" dirty="0"/>
              <a:t> section defines the conditions when protected data will be masked.</a:t>
            </a:r>
            <a:endParaRPr lang="es-VE" dirty="0"/>
          </a:p>
        </p:txBody>
      </p:sp>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197</a:t>
            </a:fld>
            <a:endParaRPr lang="es-VE"/>
          </a:p>
        </p:txBody>
      </p:sp>
    </p:spTree>
    <p:extLst>
      <p:ext uri="{BB962C8B-B14F-4D97-AF65-F5344CB8AC3E}">
        <p14:creationId xmlns:p14="http://schemas.microsoft.com/office/powerpoint/2010/main" val="4574661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198</a:t>
            </a:fld>
            <a:endParaRPr lang="es-VE"/>
          </a:p>
        </p:txBody>
      </p:sp>
      <p:sp>
        <p:nvSpPr>
          <p:cNvPr id="6" name="Cilindro 5"/>
          <p:cNvSpPr/>
          <p:nvPr/>
        </p:nvSpPr>
        <p:spPr>
          <a:xfrm>
            <a:off x="7141907" y="1137014"/>
            <a:ext cx="4309608" cy="2819139"/>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22343" y="2426096"/>
            <a:ext cx="994927" cy="994927"/>
          </a:xfrm>
          <a:prstGeom prst="rect">
            <a:avLst/>
          </a:prstGeom>
        </p:spPr>
      </p:pic>
      <p:graphicFrame>
        <p:nvGraphicFramePr>
          <p:cNvPr id="8" name="Tabla 7"/>
          <p:cNvGraphicFramePr>
            <a:graphicFrameLocks noGrp="1"/>
          </p:cNvGraphicFramePr>
          <p:nvPr>
            <p:extLst>
              <p:ext uri="{D42A27DB-BD31-4B8C-83A1-F6EECF244321}">
                <p14:modId xmlns:p14="http://schemas.microsoft.com/office/powerpoint/2010/main" val="2893414597"/>
              </p:ext>
            </p:extLst>
          </p:nvPr>
        </p:nvGraphicFramePr>
        <p:xfrm>
          <a:off x="8131233" y="2158447"/>
          <a:ext cx="2387600" cy="1483360"/>
        </p:xfrm>
        <a:graphic>
          <a:graphicData uri="http://schemas.openxmlformats.org/drawingml/2006/table">
            <a:tbl>
              <a:tblPr firstRow="1" bandRow="1">
                <a:tableStyleId>{85BE263C-DBD7-4A20-BB59-AAB30ACAA65A}</a:tableStyleId>
              </a:tblPr>
              <a:tblGrid>
                <a:gridCol w="11938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tblGrid>
              <a:tr h="370840">
                <a:tc>
                  <a:txBody>
                    <a:bodyPr/>
                    <a:lstStyle/>
                    <a:p>
                      <a:r>
                        <a:rPr lang="es-VE" dirty="0"/>
                        <a:t>NAME</a:t>
                      </a:r>
                    </a:p>
                  </a:txBody>
                  <a:tcPr/>
                </a:tc>
                <a:tc>
                  <a:txBody>
                    <a:bodyPr/>
                    <a:lstStyle/>
                    <a:p>
                      <a:r>
                        <a:rPr lang="es-VE" dirty="0"/>
                        <a:t>SALARY</a:t>
                      </a:r>
                    </a:p>
                  </a:txBody>
                  <a:tcPr/>
                </a:tc>
                <a:extLst>
                  <a:ext uri="{0D108BD9-81ED-4DB2-BD59-A6C34878D82A}">
                    <a16:rowId xmlns:a16="http://schemas.microsoft.com/office/drawing/2014/main" val="10000"/>
                  </a:ext>
                </a:extLst>
              </a:tr>
              <a:tr h="370840">
                <a:tc>
                  <a:txBody>
                    <a:bodyPr/>
                    <a:lstStyle/>
                    <a:p>
                      <a:r>
                        <a:rPr lang="es-VE" dirty="0" err="1"/>
                        <a:t>frank</a:t>
                      </a:r>
                      <a:endParaRPr lang="es-VE" dirty="0"/>
                    </a:p>
                  </a:txBody>
                  <a:tcPr/>
                </a:tc>
                <a:tc>
                  <a:txBody>
                    <a:bodyPr/>
                    <a:lstStyle/>
                    <a:p>
                      <a:r>
                        <a:rPr lang="es-VE" dirty="0"/>
                        <a:t>8800</a:t>
                      </a:r>
                    </a:p>
                  </a:txBody>
                  <a:tcPr/>
                </a:tc>
                <a:extLst>
                  <a:ext uri="{0D108BD9-81ED-4DB2-BD59-A6C34878D82A}">
                    <a16:rowId xmlns:a16="http://schemas.microsoft.com/office/drawing/2014/main" val="10001"/>
                  </a:ext>
                </a:extLst>
              </a:tr>
              <a:tr h="370840">
                <a:tc>
                  <a:txBody>
                    <a:bodyPr/>
                    <a:lstStyle/>
                    <a:p>
                      <a:r>
                        <a:rPr lang="es-VE" dirty="0" err="1"/>
                        <a:t>emily</a:t>
                      </a:r>
                      <a:endParaRPr lang="es-VE" dirty="0"/>
                    </a:p>
                  </a:txBody>
                  <a:tcPr/>
                </a:tc>
                <a:tc>
                  <a:txBody>
                    <a:bodyPr/>
                    <a:lstStyle/>
                    <a:p>
                      <a:r>
                        <a:rPr lang="es-VE" dirty="0"/>
                        <a:t>9600</a:t>
                      </a:r>
                    </a:p>
                  </a:txBody>
                  <a:tcPr/>
                </a:tc>
                <a:extLst>
                  <a:ext uri="{0D108BD9-81ED-4DB2-BD59-A6C34878D82A}">
                    <a16:rowId xmlns:a16="http://schemas.microsoft.com/office/drawing/2014/main" val="10002"/>
                  </a:ext>
                </a:extLst>
              </a:tr>
              <a:tr h="370840">
                <a:tc>
                  <a:txBody>
                    <a:bodyPr/>
                    <a:lstStyle/>
                    <a:p>
                      <a:r>
                        <a:rPr lang="es-VE" dirty="0" err="1"/>
                        <a:t>grace</a:t>
                      </a:r>
                      <a:endParaRPr lang="es-VE" dirty="0"/>
                    </a:p>
                  </a:txBody>
                  <a:tcPr/>
                </a:tc>
                <a:tc>
                  <a:txBody>
                    <a:bodyPr/>
                    <a:lstStyle/>
                    <a:p>
                      <a:r>
                        <a:rPr lang="es-VE" dirty="0"/>
                        <a:t>11300</a:t>
                      </a:r>
                    </a:p>
                  </a:txBody>
                  <a:tcPr/>
                </a:tc>
                <a:extLst>
                  <a:ext uri="{0D108BD9-81ED-4DB2-BD59-A6C34878D82A}">
                    <a16:rowId xmlns:a16="http://schemas.microsoft.com/office/drawing/2014/main" val="10003"/>
                  </a:ext>
                </a:extLst>
              </a:tr>
            </a:tbl>
          </a:graphicData>
        </a:graphic>
      </p:graphicFrame>
      <p:graphicFrame>
        <p:nvGraphicFramePr>
          <p:cNvPr id="9" name="Tabla 8"/>
          <p:cNvGraphicFramePr>
            <a:graphicFrameLocks noGrp="1"/>
          </p:cNvGraphicFramePr>
          <p:nvPr>
            <p:extLst>
              <p:ext uri="{D42A27DB-BD31-4B8C-83A1-F6EECF244321}">
                <p14:modId xmlns:p14="http://schemas.microsoft.com/office/powerpoint/2010/main" val="2395871479"/>
              </p:ext>
            </p:extLst>
          </p:nvPr>
        </p:nvGraphicFramePr>
        <p:xfrm>
          <a:off x="826006" y="4524926"/>
          <a:ext cx="2387600" cy="1483360"/>
        </p:xfrm>
        <a:graphic>
          <a:graphicData uri="http://schemas.openxmlformats.org/drawingml/2006/table">
            <a:tbl>
              <a:tblPr firstRow="1" bandRow="1">
                <a:tableStyleId>{85BE263C-DBD7-4A20-BB59-AAB30ACAA65A}</a:tableStyleId>
              </a:tblPr>
              <a:tblGrid>
                <a:gridCol w="11938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tblGrid>
              <a:tr h="370840">
                <a:tc>
                  <a:txBody>
                    <a:bodyPr/>
                    <a:lstStyle/>
                    <a:p>
                      <a:r>
                        <a:rPr lang="es-VE" dirty="0"/>
                        <a:t>NAME</a:t>
                      </a:r>
                    </a:p>
                  </a:txBody>
                  <a:tcPr/>
                </a:tc>
                <a:tc>
                  <a:txBody>
                    <a:bodyPr/>
                    <a:lstStyle/>
                    <a:p>
                      <a:r>
                        <a:rPr lang="es-VE" dirty="0"/>
                        <a:t>SALARY</a:t>
                      </a:r>
                    </a:p>
                  </a:txBody>
                  <a:tcPr/>
                </a:tc>
                <a:extLst>
                  <a:ext uri="{0D108BD9-81ED-4DB2-BD59-A6C34878D82A}">
                    <a16:rowId xmlns:a16="http://schemas.microsoft.com/office/drawing/2014/main" val="10000"/>
                  </a:ext>
                </a:extLst>
              </a:tr>
              <a:tr h="370840">
                <a:tc>
                  <a:txBody>
                    <a:bodyPr/>
                    <a:lstStyle/>
                    <a:p>
                      <a:r>
                        <a:rPr lang="es-VE" dirty="0" err="1"/>
                        <a:t>frank</a:t>
                      </a:r>
                      <a:endParaRPr lang="es-VE" dirty="0"/>
                    </a:p>
                  </a:txBody>
                  <a:tcPr/>
                </a:tc>
                <a:tc>
                  <a:txBody>
                    <a:bodyPr/>
                    <a:lstStyle/>
                    <a:p>
                      <a:r>
                        <a:rPr lang="es-VE" dirty="0"/>
                        <a:t>0</a:t>
                      </a:r>
                    </a:p>
                  </a:txBody>
                  <a:tcPr/>
                </a:tc>
                <a:extLst>
                  <a:ext uri="{0D108BD9-81ED-4DB2-BD59-A6C34878D82A}">
                    <a16:rowId xmlns:a16="http://schemas.microsoft.com/office/drawing/2014/main" val="10001"/>
                  </a:ext>
                </a:extLst>
              </a:tr>
              <a:tr h="370840">
                <a:tc>
                  <a:txBody>
                    <a:bodyPr/>
                    <a:lstStyle/>
                    <a:p>
                      <a:r>
                        <a:rPr lang="es-VE" dirty="0" err="1"/>
                        <a:t>emily</a:t>
                      </a:r>
                      <a:endParaRPr lang="es-VE" dirty="0"/>
                    </a:p>
                  </a:txBody>
                  <a:tcPr/>
                </a:tc>
                <a:tc>
                  <a:txBody>
                    <a:bodyPr/>
                    <a:lstStyle/>
                    <a:p>
                      <a:r>
                        <a:rPr lang="es-VE" dirty="0"/>
                        <a:t>0</a:t>
                      </a:r>
                    </a:p>
                  </a:txBody>
                  <a:tcPr/>
                </a:tc>
                <a:extLst>
                  <a:ext uri="{0D108BD9-81ED-4DB2-BD59-A6C34878D82A}">
                    <a16:rowId xmlns:a16="http://schemas.microsoft.com/office/drawing/2014/main" val="10002"/>
                  </a:ext>
                </a:extLst>
              </a:tr>
              <a:tr h="370840">
                <a:tc>
                  <a:txBody>
                    <a:bodyPr/>
                    <a:lstStyle/>
                    <a:p>
                      <a:r>
                        <a:rPr lang="es-VE" dirty="0" err="1"/>
                        <a:t>grace</a:t>
                      </a:r>
                      <a:endParaRPr lang="es-VE" dirty="0"/>
                    </a:p>
                  </a:txBody>
                  <a:tcPr/>
                </a:tc>
                <a:tc>
                  <a:txBody>
                    <a:bodyPr/>
                    <a:lstStyle/>
                    <a:p>
                      <a:r>
                        <a:rPr lang="es-VE" dirty="0"/>
                        <a:t>0</a:t>
                      </a:r>
                    </a:p>
                  </a:txBody>
                  <a:tcPr/>
                </a:tc>
                <a:extLst>
                  <a:ext uri="{0D108BD9-81ED-4DB2-BD59-A6C34878D82A}">
                    <a16:rowId xmlns:a16="http://schemas.microsoft.com/office/drawing/2014/main" val="10003"/>
                  </a:ext>
                </a:extLst>
              </a:tr>
            </a:tbl>
          </a:graphicData>
        </a:graphic>
      </p:graphicFrame>
      <p:sp>
        <p:nvSpPr>
          <p:cNvPr id="10" name="CuadroTexto 9"/>
          <p:cNvSpPr txBox="1"/>
          <p:nvPr/>
        </p:nvSpPr>
        <p:spPr>
          <a:xfrm>
            <a:off x="6946831" y="4225825"/>
            <a:ext cx="4467570" cy="20313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s-VE" dirty="0"/>
              <a:t>DBMS_REDACT.ADD_POLICY</a:t>
            </a:r>
          </a:p>
          <a:p>
            <a:r>
              <a:rPr lang="es-VE" dirty="0"/>
              <a:t>(</a:t>
            </a:r>
            <a:r>
              <a:rPr lang="es-VE" dirty="0" err="1"/>
              <a:t>object_schema</a:t>
            </a:r>
            <a:r>
              <a:rPr lang="es-VE" dirty="0"/>
              <a:t> =&gt; ‘GLDB’</a:t>
            </a:r>
          </a:p>
          <a:p>
            <a:r>
              <a:rPr lang="es-VE" dirty="0" err="1"/>
              <a:t>object_name</a:t>
            </a:r>
            <a:r>
              <a:rPr lang="es-VE" dirty="0"/>
              <a:t> =&gt; ‘EMPLOYEES’</a:t>
            </a:r>
          </a:p>
          <a:p>
            <a:r>
              <a:rPr lang="es-VE" dirty="0" err="1"/>
              <a:t>policy_name</a:t>
            </a:r>
            <a:r>
              <a:rPr lang="es-VE" dirty="0"/>
              <a:t> =&gt; ‘SAL_POLICY’</a:t>
            </a:r>
          </a:p>
          <a:p>
            <a:r>
              <a:rPr lang="es-VE" dirty="0" err="1"/>
              <a:t>column_name</a:t>
            </a:r>
            <a:r>
              <a:rPr lang="es-VE" dirty="0"/>
              <a:t> =&gt; ‘SALARY’</a:t>
            </a:r>
          </a:p>
          <a:p>
            <a:r>
              <a:rPr lang="es-VE" dirty="0" err="1"/>
              <a:t>function_type</a:t>
            </a:r>
            <a:r>
              <a:rPr lang="es-VE" dirty="0"/>
              <a:t> =&gt; </a:t>
            </a:r>
            <a:r>
              <a:rPr lang="es-VE" b="1" dirty="0">
                <a:solidFill>
                  <a:schemeClr val="bg1">
                    <a:lumMod val="75000"/>
                  </a:schemeClr>
                </a:solidFill>
              </a:rPr>
              <a:t>DBMS_REDACT.FULL</a:t>
            </a:r>
            <a:r>
              <a:rPr lang="es-VE" dirty="0"/>
              <a:t>,</a:t>
            </a:r>
          </a:p>
          <a:p>
            <a:r>
              <a:rPr lang="es-VE" dirty="0" err="1"/>
              <a:t>expression</a:t>
            </a:r>
            <a:r>
              <a:rPr lang="es-VE" dirty="0"/>
              <a:t> =&gt; ’7=7’);</a:t>
            </a:r>
          </a:p>
        </p:txBody>
      </p:sp>
      <p:sp>
        <p:nvSpPr>
          <p:cNvPr id="13" name="Rectángulo 12"/>
          <p:cNvSpPr/>
          <p:nvPr/>
        </p:nvSpPr>
        <p:spPr>
          <a:xfrm>
            <a:off x="7346858" y="2777956"/>
            <a:ext cx="346714" cy="291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4" name="CuadroTexto 13"/>
          <p:cNvSpPr txBox="1"/>
          <p:nvPr/>
        </p:nvSpPr>
        <p:spPr>
          <a:xfrm>
            <a:off x="8495850" y="1797269"/>
            <a:ext cx="1601721" cy="369332"/>
          </a:xfrm>
          <a:prstGeom prst="rect">
            <a:avLst/>
          </a:prstGeom>
          <a:noFill/>
        </p:spPr>
        <p:txBody>
          <a:bodyPr wrap="none" rtlCol="0">
            <a:spAutoFit/>
          </a:bodyPr>
          <a:lstStyle/>
          <a:p>
            <a:r>
              <a:rPr lang="es-VE" b="1" dirty="0"/>
              <a:t>EMPLOYEES</a:t>
            </a:r>
          </a:p>
        </p:txBody>
      </p:sp>
      <p:cxnSp>
        <p:nvCxnSpPr>
          <p:cNvPr id="16" name="Conector recto de flecha 15"/>
          <p:cNvCxnSpPr>
            <a:stCxn id="7" idx="1"/>
            <a:endCxn id="13" idx="3"/>
          </p:cNvCxnSpPr>
          <p:nvPr/>
        </p:nvCxnSpPr>
        <p:spPr>
          <a:xfrm>
            <a:off x="2517270" y="2923560"/>
            <a:ext cx="517630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13" idx="2"/>
          </p:cNvCxnSpPr>
          <p:nvPr/>
        </p:nvCxnSpPr>
        <p:spPr>
          <a:xfrm flipH="1">
            <a:off x="2837793" y="3069165"/>
            <a:ext cx="4682422" cy="15658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flipV="1">
            <a:off x="7535979" y="3069165"/>
            <a:ext cx="1" cy="1178197"/>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3112889" y="2554227"/>
            <a:ext cx="4177747" cy="369332"/>
          </a:xfrm>
          <a:prstGeom prst="rect">
            <a:avLst/>
          </a:prstGeom>
          <a:noFill/>
        </p:spPr>
        <p:txBody>
          <a:bodyPr wrap="none" rtlCol="0">
            <a:spAutoFit/>
          </a:bodyPr>
          <a:lstStyle/>
          <a:p>
            <a:r>
              <a:rPr lang="es-VE" dirty="0"/>
              <a:t>SQL&gt; </a:t>
            </a:r>
            <a:r>
              <a:rPr lang="es-VE" b="1" dirty="0"/>
              <a:t>SELECT * FROM EMPLOYEES;</a:t>
            </a:r>
          </a:p>
        </p:txBody>
      </p:sp>
      <p:sp>
        <p:nvSpPr>
          <p:cNvPr id="27" name="Marcador de contenido 26"/>
          <p:cNvSpPr>
            <a:spLocks noGrp="1"/>
          </p:cNvSpPr>
          <p:nvPr>
            <p:ph idx="1"/>
          </p:nvPr>
        </p:nvSpPr>
        <p:spPr/>
        <p:txBody>
          <a:bodyPr/>
          <a:lstStyle/>
          <a:p>
            <a:endParaRPr lang="es-VE"/>
          </a:p>
        </p:txBody>
      </p:sp>
    </p:spTree>
    <p:extLst>
      <p:ext uri="{BB962C8B-B14F-4D97-AF65-F5344CB8AC3E}">
        <p14:creationId xmlns:p14="http://schemas.microsoft.com/office/powerpoint/2010/main" val="27211192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Creating a redaction policy when using full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199</a:t>
            </a:fld>
            <a:endParaRPr lang="es-VE"/>
          </a:p>
        </p:txBody>
      </p:sp>
      <p:pic>
        <p:nvPicPr>
          <p:cNvPr id="6"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567" y="1733913"/>
            <a:ext cx="6030107" cy="4067997"/>
          </a:xfrm>
          <a:prstGeom prst="rect">
            <a:avLst/>
          </a:prstGeom>
          <a:ln>
            <a:solidFill>
              <a:srgbClr val="F7941D"/>
            </a:solidFill>
          </a:ln>
          <a:effectLst>
            <a:outerShdw blurRad="50800" dist="38100" dir="2700000" algn="tl" rotWithShape="0">
              <a:prstClr val="black">
                <a:alpha val="40000"/>
              </a:prstClr>
            </a:outerShdw>
          </a:effectLst>
        </p:spPr>
      </p:pic>
      <p:sp>
        <p:nvSpPr>
          <p:cNvPr id="7" name="CuadroTexto 6"/>
          <p:cNvSpPr txBox="1"/>
          <p:nvPr/>
        </p:nvSpPr>
        <p:spPr>
          <a:xfrm>
            <a:off x="7287018" y="3534941"/>
            <a:ext cx="473734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To find out default values for other data types, query </a:t>
            </a:r>
            <a:r>
              <a:rPr lang="en-US" b="1" dirty="0">
                <a:solidFill>
                  <a:srgbClr val="F7941D"/>
                </a:solidFill>
              </a:rPr>
              <a:t>REDACTION_VALUES_FOR_TYPE_FULL</a:t>
            </a:r>
            <a:r>
              <a:rPr lang="en-US" b="1" dirty="0"/>
              <a:t>. Finding the default value for </a:t>
            </a:r>
            <a:r>
              <a:rPr lang="en-US" b="1" dirty="0">
                <a:solidFill>
                  <a:srgbClr val="F7941D"/>
                </a:solidFill>
              </a:rPr>
              <a:t>DATE</a:t>
            </a:r>
            <a:r>
              <a:rPr lang="en-US" b="1" dirty="0"/>
              <a:t> data type is depicted</a:t>
            </a:r>
          </a:p>
        </p:txBody>
      </p:sp>
      <p:sp>
        <p:nvSpPr>
          <p:cNvPr id="8" name="Elipse 7"/>
          <p:cNvSpPr/>
          <p:nvPr/>
        </p:nvSpPr>
        <p:spPr>
          <a:xfrm>
            <a:off x="6668702" y="339248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1139055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4E6DB8-573C-4C03-99F2-1931F1117E9D}"/>
              </a:ext>
            </a:extLst>
          </p:cNvPr>
          <p:cNvSpPr>
            <a:spLocks noGrp="1"/>
          </p:cNvSpPr>
          <p:nvPr>
            <p:ph idx="1"/>
          </p:nvPr>
        </p:nvSpPr>
        <p:spPr/>
        <p:txBody>
          <a:bodyPr/>
          <a:lstStyle/>
          <a:p>
            <a:r>
              <a:rPr lang="en-US" dirty="0"/>
              <a:t>Database Users and Schemas</a:t>
            </a:r>
          </a:p>
          <a:p>
            <a:pPr lvl="1"/>
            <a:r>
              <a:rPr lang="en-US" dirty="0"/>
              <a:t>Security domain</a:t>
            </a:r>
          </a:p>
          <a:p>
            <a:pPr lvl="2"/>
            <a:r>
              <a:rPr lang="en-US" dirty="0"/>
              <a:t>Actions</a:t>
            </a:r>
          </a:p>
          <a:p>
            <a:pPr lvl="2"/>
            <a:r>
              <a:rPr lang="en-US" dirty="0"/>
              <a:t>Quotas</a:t>
            </a:r>
          </a:p>
          <a:p>
            <a:pPr lvl="2"/>
            <a:r>
              <a:rPr lang="en-US" dirty="0"/>
              <a:t>System resources</a:t>
            </a:r>
          </a:p>
        </p:txBody>
      </p:sp>
      <p:sp>
        <p:nvSpPr>
          <p:cNvPr id="3" name="Title 2">
            <a:extLst>
              <a:ext uri="{FF2B5EF4-FFF2-40B4-BE49-F238E27FC236}">
                <a16:creationId xmlns:a16="http://schemas.microsoft.com/office/drawing/2014/main" id="{39A6DBA1-C46C-43D4-BA3E-4D3BE6E3ED77}"/>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185EF85D-78C9-43A9-9C48-4CBC33935873}"/>
              </a:ext>
            </a:extLst>
          </p:cNvPr>
          <p:cNvSpPr>
            <a:spLocks noGrp="1"/>
          </p:cNvSpPr>
          <p:nvPr>
            <p:ph type="sldNum" sz="quarter" idx="12"/>
          </p:nvPr>
        </p:nvSpPr>
        <p:spPr/>
        <p:txBody>
          <a:bodyPr/>
          <a:lstStyle/>
          <a:p>
            <a:fld id="{5C6DB8CB-8B72-460F-B4E4-6A15EEC341A1}" type="slidenum">
              <a:rPr lang="es-VE" smtClean="0"/>
              <a:pPr/>
              <a:t>2</a:t>
            </a:fld>
            <a:endParaRPr lang="es-VE" dirty="0"/>
          </a:p>
        </p:txBody>
      </p:sp>
    </p:spTree>
    <p:extLst>
      <p:ext uri="{BB962C8B-B14F-4D97-AF65-F5344CB8AC3E}">
        <p14:creationId xmlns:p14="http://schemas.microsoft.com/office/powerpoint/2010/main" val="3425325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275347"/>
            <a:ext cx="11516139" cy="5211245"/>
          </a:xfrm>
        </p:spPr>
        <p:txBody>
          <a:bodyPr>
            <a:normAutofit/>
          </a:bodyPr>
          <a:lstStyle/>
          <a:p>
            <a:pPr marL="514350" indent="-514350">
              <a:buFont typeface="+mj-lt"/>
              <a:buAutoNum type="arabicPeriod"/>
            </a:pPr>
            <a:r>
              <a:rPr lang="en-US" dirty="0"/>
              <a:t>Use OS authentication to connect to the database.</a:t>
            </a:r>
          </a:p>
          <a:p>
            <a:pPr marL="514350" indent="-514350">
              <a:buFont typeface="+mj-lt"/>
              <a:buAutoNum type="arabicPeriod"/>
            </a:pPr>
            <a:r>
              <a:rPr lang="en-US" dirty="0"/>
              <a:t>Create a password profile with the name </a:t>
            </a:r>
            <a:r>
              <a:rPr lang="en-US" dirty="0" err="1">
                <a:solidFill>
                  <a:srgbClr val="F7941D"/>
                </a:solidFill>
              </a:rPr>
              <a:t>userprofile</a:t>
            </a:r>
            <a:r>
              <a:rPr lang="en-US" dirty="0">
                <a:solidFill>
                  <a:srgbClr val="F7941D"/>
                </a:solidFill>
              </a:rPr>
              <a:t> </a:t>
            </a:r>
            <a:r>
              <a:rPr lang="en-US" dirty="0"/>
              <a:t>that has the following restrictions: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Assign a newly created password profile to the user. </a:t>
            </a:r>
            <a:endParaRPr lang="en-US" i="1" dirty="0"/>
          </a:p>
          <a:p>
            <a:pPr marL="514350" indent="-514350">
              <a:buFont typeface="+mj-lt"/>
              <a:buAutoNum type="arabicPeriod"/>
            </a:pPr>
            <a:r>
              <a:rPr lang="en-US" dirty="0"/>
              <a:t>Alter the default password profile with the</a:t>
            </a:r>
            <a:r>
              <a:rPr lang="en-US" dirty="0">
                <a:solidFill>
                  <a:srgbClr val="F7941D"/>
                </a:solidFill>
              </a:rPr>
              <a:t> </a:t>
            </a:r>
            <a:r>
              <a:rPr lang="en-US" dirty="0" err="1">
                <a:solidFill>
                  <a:srgbClr val="F7941D"/>
                </a:solidFill>
              </a:rPr>
              <a:t>failed_login_attempts</a:t>
            </a:r>
            <a:r>
              <a:rPr lang="en-US" dirty="0">
                <a:solidFill>
                  <a:srgbClr val="F7941D"/>
                </a:solidFill>
              </a:rPr>
              <a:t> </a:t>
            </a:r>
            <a:r>
              <a:rPr lang="en-US" dirty="0"/>
              <a:t>restriction.</a:t>
            </a:r>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password</a:t>
            </a:r>
            <a:r>
              <a:rPr lang="es-VE" dirty="0"/>
              <a:t> </a:t>
            </a:r>
            <a:r>
              <a:rPr lang="es-VE" dirty="0" err="1"/>
              <a:t>profile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20</a:t>
            </a:fld>
            <a:endParaRPr lang="es-VE"/>
          </a:p>
        </p:txBody>
      </p:sp>
      <p:sp>
        <p:nvSpPr>
          <p:cNvPr id="5" name="Rectángulo 4"/>
          <p:cNvSpPr/>
          <p:nvPr/>
        </p:nvSpPr>
        <p:spPr>
          <a:xfrm>
            <a:off x="1019175" y="3017587"/>
            <a:ext cx="10153650" cy="115252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t>The system allows four login attempts before locking a user account (</a:t>
            </a:r>
            <a:r>
              <a:rPr lang="en-US" sz="1600" b="1" dirty="0" err="1"/>
              <a:t>failed_login_attempts</a:t>
            </a:r>
            <a:r>
              <a:rPr lang="en-US" sz="1600" b="1" dirty="0"/>
              <a:t>)</a:t>
            </a:r>
          </a:p>
          <a:p>
            <a:pPr marL="285750" indent="-285750">
              <a:buFont typeface="Arial" panose="020B0604020202020204" pitchFamily="34" charset="0"/>
              <a:buChar char="•"/>
            </a:pPr>
            <a:r>
              <a:rPr lang="en-US" sz="1600" b="1" dirty="0"/>
              <a:t>After locking a user account, it will remain locked for two days (</a:t>
            </a:r>
            <a:r>
              <a:rPr lang="en-US" sz="1600" b="1" dirty="0" err="1"/>
              <a:t>password_lock_time</a:t>
            </a:r>
            <a:r>
              <a:rPr lang="en-US" sz="1600" b="1" dirty="0"/>
              <a:t>)</a:t>
            </a:r>
          </a:p>
          <a:p>
            <a:pPr marL="285750" indent="-285750">
              <a:buFont typeface="Arial" panose="020B0604020202020204" pitchFamily="34" charset="0"/>
              <a:buChar char="•"/>
            </a:pPr>
            <a:r>
              <a:rPr lang="en-US" sz="1600" b="1" dirty="0"/>
              <a:t>A password for the user can remain unchanged for 180 days - after which the password will expire, and the user will have to change the password for his next login (</a:t>
            </a:r>
            <a:r>
              <a:rPr lang="en-US" sz="1600" b="1" dirty="0" err="1"/>
              <a:t>password_life_time</a:t>
            </a:r>
            <a:r>
              <a:rPr lang="en-US" sz="1600" b="1" dirty="0"/>
              <a:t>)</a:t>
            </a:r>
            <a:endParaRPr lang="es-VE" sz="1600" b="1" dirty="0"/>
          </a:p>
        </p:txBody>
      </p:sp>
    </p:spTree>
    <p:extLst>
      <p:ext uri="{BB962C8B-B14F-4D97-AF65-F5344CB8AC3E}">
        <p14:creationId xmlns:p14="http://schemas.microsoft.com/office/powerpoint/2010/main" val="24766570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How to change the default value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200</a:t>
            </a:fld>
            <a:endParaRPr lang="es-VE"/>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515" y="1777548"/>
            <a:ext cx="4911358" cy="1752572"/>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37243" y="2326035"/>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An unsuccessful change of default value</a:t>
            </a:r>
            <a:endParaRPr lang="es-VE" b="1" dirty="0">
              <a:solidFill>
                <a:schemeClr val="tx1"/>
              </a:solidFill>
            </a:endParaRPr>
          </a:p>
        </p:txBody>
      </p:sp>
      <p:sp>
        <p:nvSpPr>
          <p:cNvPr id="7" name="Elipse 6"/>
          <p:cNvSpPr/>
          <p:nvPr/>
        </p:nvSpPr>
        <p:spPr>
          <a:xfrm>
            <a:off x="5754756" y="231508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749" y="4751585"/>
            <a:ext cx="4355432" cy="498827"/>
          </a:xfrm>
          <a:prstGeom prst="rect">
            <a:avLst/>
          </a:prstGeom>
          <a:ln w="19050">
            <a:solidFill>
              <a:srgbClr val="F7941D"/>
            </a:solidFill>
          </a:ln>
          <a:effectLst>
            <a:outerShdw blurRad="50800" dist="38100" dir="2700000" algn="tl" rotWithShape="0">
              <a:prstClr val="black">
                <a:alpha val="40000"/>
              </a:prstClr>
            </a:outerShdw>
          </a:effectLst>
        </p:spPr>
      </p:pic>
      <p:sp>
        <p:nvSpPr>
          <p:cNvPr id="9" name="CuadroTexto 8"/>
          <p:cNvSpPr txBox="1"/>
          <p:nvPr/>
        </p:nvSpPr>
        <p:spPr>
          <a:xfrm>
            <a:off x="1643811" y="4668431"/>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Connect to the database as the </a:t>
            </a:r>
            <a:r>
              <a:rPr lang="en-US" b="1" dirty="0">
                <a:solidFill>
                  <a:srgbClr val="F7941D"/>
                </a:solidFill>
              </a:rPr>
              <a:t>SYS</a:t>
            </a:r>
            <a:r>
              <a:rPr lang="en-US" b="1" dirty="0"/>
              <a:t> user and change the default value.</a:t>
            </a:r>
          </a:p>
        </p:txBody>
      </p:sp>
      <p:sp>
        <p:nvSpPr>
          <p:cNvPr id="10" name="Elipse 9"/>
          <p:cNvSpPr/>
          <p:nvPr/>
        </p:nvSpPr>
        <p:spPr>
          <a:xfrm>
            <a:off x="5815262" y="466224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spTree>
    <p:extLst>
      <p:ext uri="{BB962C8B-B14F-4D97-AF65-F5344CB8AC3E}">
        <p14:creationId xmlns:p14="http://schemas.microsoft.com/office/powerpoint/2010/main" val="23569507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How to change the default value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201</a:t>
            </a:fld>
            <a:endParaRPr lang="es-VE"/>
          </a:p>
        </p:txBody>
      </p:sp>
      <p:pic>
        <p:nvPicPr>
          <p:cNvPr id="5" name="Marcador de contenido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427" y="1679536"/>
            <a:ext cx="5222355" cy="3867632"/>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37243" y="3169633"/>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Verify that the default value is changed and that there is </a:t>
            </a:r>
            <a:r>
              <a:rPr lang="en-US" b="1" dirty="0"/>
              <a:t>no effect before you restart the database. </a:t>
            </a:r>
            <a:endParaRPr lang="es-VE" b="1" dirty="0">
              <a:solidFill>
                <a:schemeClr val="tx1"/>
              </a:solidFill>
            </a:endParaRPr>
          </a:p>
        </p:txBody>
      </p:sp>
      <p:sp>
        <p:nvSpPr>
          <p:cNvPr id="7" name="Elipse 6"/>
          <p:cNvSpPr/>
          <p:nvPr/>
        </p:nvSpPr>
        <p:spPr>
          <a:xfrm>
            <a:off x="5754756" y="329254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42079700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How to change the default value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202</a:t>
            </a:fld>
            <a:endParaRPr lang="es-VE"/>
          </a:p>
        </p:txBody>
      </p:sp>
      <p:pic>
        <p:nvPicPr>
          <p:cNvPr id="5" name="Marcador de contenido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025" y="1327740"/>
            <a:ext cx="4865954" cy="4705758"/>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37243" y="3213539"/>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Restart the database and verify that the modified default value is displayed.</a:t>
            </a:r>
            <a:endParaRPr lang="es-VE" b="1" dirty="0">
              <a:solidFill>
                <a:schemeClr val="tx1"/>
              </a:solidFill>
            </a:endParaRPr>
          </a:p>
        </p:txBody>
      </p:sp>
      <p:sp>
        <p:nvSpPr>
          <p:cNvPr id="7" name="Elipse 6"/>
          <p:cNvSpPr/>
          <p:nvPr/>
        </p:nvSpPr>
        <p:spPr>
          <a:xfrm>
            <a:off x="5754756" y="3197949"/>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3079828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will implement partial redaction on columns of two different types: </a:t>
            </a:r>
            <a:r>
              <a:rPr lang="en-US" dirty="0">
                <a:solidFill>
                  <a:srgbClr val="F7941D"/>
                </a:solidFill>
              </a:rPr>
              <a:t>Number</a:t>
            </a:r>
            <a:r>
              <a:rPr lang="en-US" dirty="0"/>
              <a:t> and </a:t>
            </a:r>
            <a:r>
              <a:rPr lang="en-US" dirty="0">
                <a:solidFill>
                  <a:srgbClr val="F7941D"/>
                </a:solidFill>
              </a:rPr>
              <a:t>Varchar2</a:t>
            </a:r>
            <a:r>
              <a:rPr lang="en-US" dirty="0"/>
              <a:t>. </a:t>
            </a:r>
          </a:p>
          <a:p>
            <a:endParaRPr lang="en-US" dirty="0"/>
          </a:p>
          <a:p>
            <a:r>
              <a:rPr lang="en-US" dirty="0"/>
              <a:t>Partial redaction means that only part of the data in a specified column will be masked whereas the other part of the data will be visible to the user.</a:t>
            </a:r>
          </a:p>
        </p:txBody>
      </p:sp>
      <p:sp>
        <p:nvSpPr>
          <p:cNvPr id="3"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203</a:t>
            </a:fld>
            <a:endParaRPr lang="es-VE"/>
          </a:p>
        </p:txBody>
      </p:sp>
    </p:spTree>
    <p:extLst>
      <p:ext uri="{BB962C8B-B14F-4D97-AF65-F5344CB8AC3E}">
        <p14:creationId xmlns:p14="http://schemas.microsoft.com/office/powerpoint/2010/main" val="7376871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In order to manage redaction policies and also to create some test tables, you can connect to a database as a user who has a </a:t>
            </a:r>
            <a:r>
              <a:rPr lang="en-US" dirty="0" err="1"/>
              <a:t>dba</a:t>
            </a:r>
            <a:r>
              <a:rPr lang="en-US" dirty="0"/>
              <a:t> role. </a:t>
            </a:r>
          </a:p>
          <a:p>
            <a:endParaRPr lang="en-US" dirty="0"/>
          </a:p>
          <a:p>
            <a:r>
              <a:rPr lang="en-US" dirty="0"/>
              <a:t>If you just need to manage redaction policies, you can connect with user who has the execute privilege on the </a:t>
            </a:r>
            <a:r>
              <a:rPr lang="en-US" dirty="0" err="1">
                <a:solidFill>
                  <a:srgbClr val="F7941D"/>
                </a:solidFill>
              </a:rPr>
              <a:t>dbms_redact</a:t>
            </a:r>
            <a:r>
              <a:rPr lang="en-US" dirty="0">
                <a:solidFill>
                  <a:srgbClr val="F7941D"/>
                </a:solidFill>
              </a:rPr>
              <a:t> </a:t>
            </a:r>
            <a:r>
              <a:rPr lang="en-US" dirty="0"/>
              <a:t>package.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204</a:t>
            </a:fld>
            <a:endParaRPr lang="es-VE"/>
          </a:p>
        </p:txBody>
      </p:sp>
      <p:sp>
        <p:nvSpPr>
          <p:cNvPr id="6"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Tree>
    <p:extLst>
      <p:ext uri="{BB962C8B-B14F-4D97-AF65-F5344CB8AC3E}">
        <p14:creationId xmlns:p14="http://schemas.microsoft.com/office/powerpoint/2010/main" val="12658333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fontScale="85000" lnSpcReduction="10000"/>
          </a:bodyPr>
          <a:lstStyle/>
          <a:p>
            <a:r>
              <a:rPr lang="en-US" dirty="0"/>
              <a:t>Creation of redaction policy for number type column:</a:t>
            </a:r>
          </a:p>
          <a:p>
            <a:pPr marL="514350" indent="-514350">
              <a:buFont typeface="+mj-lt"/>
              <a:buAutoNum type="arabicPeriod"/>
            </a:pPr>
            <a:r>
              <a:rPr lang="en-US" dirty="0"/>
              <a:t>Create a redaction policy named </a:t>
            </a:r>
            <a:r>
              <a:rPr lang="en-US" dirty="0" err="1">
                <a:solidFill>
                  <a:srgbClr val="F7941D"/>
                </a:solidFill>
              </a:rPr>
              <a:t>a_tbl_partial</a:t>
            </a:r>
            <a:r>
              <a:rPr lang="en-US" dirty="0"/>
              <a:t>. </a:t>
            </a:r>
          </a:p>
          <a:p>
            <a:pPr marL="514350" indent="-514350">
              <a:buFont typeface="+mj-lt"/>
              <a:buAutoNum type="arabicPeriod"/>
            </a:pPr>
            <a:endParaRPr lang="en-US" dirty="0"/>
          </a:p>
          <a:p>
            <a:pPr marL="514350" indent="-514350">
              <a:buFont typeface="+mj-lt"/>
              <a:buAutoNum type="arabicPeriod"/>
            </a:pPr>
            <a:r>
              <a:rPr lang="en-US" dirty="0"/>
              <a:t>Creating a new redaction policy is done by using the </a:t>
            </a:r>
            <a:r>
              <a:rPr lang="en-US" dirty="0">
                <a:solidFill>
                  <a:srgbClr val="F7941D"/>
                </a:solidFill>
              </a:rPr>
              <a:t>ADD_POLICY</a:t>
            </a:r>
            <a:r>
              <a:rPr lang="en-US" dirty="0"/>
              <a:t> procedure in the </a:t>
            </a:r>
            <a:r>
              <a:rPr lang="en-US" dirty="0">
                <a:solidFill>
                  <a:srgbClr val="F7941D"/>
                </a:solidFill>
              </a:rPr>
              <a:t>DBMS_REDACT</a:t>
            </a:r>
            <a:r>
              <a:rPr lang="en-US" dirty="0"/>
              <a:t> package. </a:t>
            </a:r>
          </a:p>
          <a:p>
            <a:pPr marL="514350" indent="-514350">
              <a:buFont typeface="+mj-lt"/>
              <a:buAutoNum type="arabicPeriod"/>
            </a:pPr>
            <a:endParaRPr lang="en-US" dirty="0"/>
          </a:p>
          <a:p>
            <a:pPr marL="514350" indent="-514350">
              <a:buFont typeface="+mj-lt"/>
              <a:buAutoNum type="arabicPeriod"/>
            </a:pPr>
            <a:r>
              <a:rPr lang="en-US" dirty="0"/>
              <a:t>A policy consists of several distinct sections, which column our redaction policy should be applied, redaction type, function parameters, condition when protected data will be masked. </a:t>
            </a:r>
          </a:p>
          <a:p>
            <a:pPr marL="514350" indent="-514350">
              <a:buFont typeface="+mj-lt"/>
              <a:buAutoNum type="arabicPeriod"/>
            </a:pPr>
            <a:endParaRPr lang="en-US" dirty="0"/>
          </a:p>
          <a:p>
            <a:pPr marL="514350" indent="-514350">
              <a:buFont typeface="+mj-lt"/>
              <a:buAutoNum type="arabicPeriod"/>
            </a:pPr>
            <a:r>
              <a:rPr lang="en-US" dirty="0"/>
              <a:t>Evaluate using the following expression:   </a:t>
            </a:r>
            <a:r>
              <a:rPr lang="en-US" dirty="0">
                <a:solidFill>
                  <a:srgbClr val="F7941D"/>
                </a:solidFill>
              </a:rPr>
              <a:t>SYS_CONTEXT(''SYS_SESSION_ROLES'',''MYROLE'') = ''FALSE''</a:t>
            </a:r>
            <a:endParaRPr lang="es-VE" dirty="0">
              <a:solidFill>
                <a:srgbClr val="F7941D"/>
              </a:solidFill>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205</a:t>
            </a:fld>
            <a:endParaRPr lang="es-VE"/>
          </a:p>
        </p:txBody>
      </p:sp>
      <p:sp>
        <p:nvSpPr>
          <p:cNvPr id="5"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Tree>
    <p:extLst>
      <p:ext uri="{BB962C8B-B14F-4D97-AF65-F5344CB8AC3E}">
        <p14:creationId xmlns:p14="http://schemas.microsoft.com/office/powerpoint/2010/main" val="26974697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Creation of redaction policy for the </a:t>
            </a:r>
            <a:r>
              <a:rPr lang="en-US" dirty="0">
                <a:solidFill>
                  <a:srgbClr val="F7941D"/>
                </a:solidFill>
              </a:rPr>
              <a:t>Varchar2</a:t>
            </a:r>
            <a:r>
              <a:rPr lang="en-US" dirty="0"/>
              <a:t> column type. </a:t>
            </a:r>
          </a:p>
          <a:p>
            <a:pPr marL="514350" indent="-514350">
              <a:buFont typeface="+mj-lt"/>
              <a:buAutoNum type="arabicPeriod"/>
            </a:pPr>
            <a:r>
              <a:rPr lang="en-US" dirty="0"/>
              <a:t>The difference is on function parameters and on condition, which is always </a:t>
            </a:r>
            <a:r>
              <a:rPr lang="en-US" dirty="0">
                <a:solidFill>
                  <a:srgbClr val="F7941D"/>
                </a:solidFill>
              </a:rPr>
              <a:t>TRUE</a:t>
            </a:r>
            <a:r>
              <a:rPr lang="en-US" dirty="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206</a:t>
            </a:fld>
            <a:endParaRPr lang="es-VE"/>
          </a:p>
        </p:txBody>
      </p:sp>
      <p:sp>
        <p:nvSpPr>
          <p:cNvPr id="5"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Tree>
    <p:extLst>
      <p:ext uri="{BB962C8B-B14F-4D97-AF65-F5344CB8AC3E}">
        <p14:creationId xmlns:p14="http://schemas.microsoft.com/office/powerpoint/2010/main" val="1583954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C6DB8CB-8B72-460F-B4E4-6A15EEC341A1}" type="slidenum">
              <a:rPr lang="es-VE" smtClean="0"/>
              <a:pPr/>
              <a:t>207</a:t>
            </a:fld>
            <a:endParaRPr lang="es-VE"/>
          </a:p>
        </p:txBody>
      </p:sp>
      <p:sp>
        <p:nvSpPr>
          <p:cNvPr id="6" name="Cilindro 5"/>
          <p:cNvSpPr/>
          <p:nvPr/>
        </p:nvSpPr>
        <p:spPr>
          <a:xfrm>
            <a:off x="7141907" y="1137014"/>
            <a:ext cx="4878644" cy="2819139"/>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522343" y="2426096"/>
            <a:ext cx="994927" cy="994927"/>
          </a:xfrm>
          <a:prstGeom prst="rect">
            <a:avLst/>
          </a:prstGeom>
        </p:spPr>
      </p:pic>
      <p:graphicFrame>
        <p:nvGraphicFramePr>
          <p:cNvPr id="8" name="Tabla 7"/>
          <p:cNvGraphicFramePr>
            <a:graphicFrameLocks noGrp="1"/>
          </p:cNvGraphicFramePr>
          <p:nvPr>
            <p:extLst>
              <p:ext uri="{D42A27DB-BD31-4B8C-83A1-F6EECF244321}">
                <p14:modId xmlns:p14="http://schemas.microsoft.com/office/powerpoint/2010/main" val="1765751233"/>
              </p:ext>
            </p:extLst>
          </p:nvPr>
        </p:nvGraphicFramePr>
        <p:xfrm>
          <a:off x="7603119" y="2190126"/>
          <a:ext cx="4221210" cy="1483360"/>
        </p:xfrm>
        <a:graphic>
          <a:graphicData uri="http://schemas.openxmlformats.org/drawingml/2006/table">
            <a:tbl>
              <a:tblPr firstRow="1" bandRow="1">
                <a:tableStyleId>{85BE263C-DBD7-4A20-BB59-AAB30ACAA65A}</a:tableStyleId>
              </a:tblPr>
              <a:tblGrid>
                <a:gridCol w="2110605">
                  <a:extLst>
                    <a:ext uri="{9D8B030D-6E8A-4147-A177-3AD203B41FA5}">
                      <a16:colId xmlns:a16="http://schemas.microsoft.com/office/drawing/2014/main" val="20000"/>
                    </a:ext>
                  </a:extLst>
                </a:gridCol>
                <a:gridCol w="2110605">
                  <a:extLst>
                    <a:ext uri="{9D8B030D-6E8A-4147-A177-3AD203B41FA5}">
                      <a16:colId xmlns:a16="http://schemas.microsoft.com/office/drawing/2014/main" val="20001"/>
                    </a:ext>
                  </a:extLst>
                </a:gridCol>
              </a:tblGrid>
              <a:tr h="370840">
                <a:tc>
                  <a:txBody>
                    <a:bodyPr/>
                    <a:lstStyle/>
                    <a:p>
                      <a:r>
                        <a:rPr lang="es-VE" dirty="0"/>
                        <a:t>NAME</a:t>
                      </a:r>
                    </a:p>
                  </a:txBody>
                  <a:tcPr/>
                </a:tc>
                <a:tc>
                  <a:txBody>
                    <a:bodyPr/>
                    <a:lstStyle/>
                    <a:p>
                      <a:r>
                        <a:rPr lang="es-VE" dirty="0"/>
                        <a:t>CREDIT_CARD</a:t>
                      </a:r>
                    </a:p>
                  </a:txBody>
                  <a:tcPr/>
                </a:tc>
                <a:extLst>
                  <a:ext uri="{0D108BD9-81ED-4DB2-BD59-A6C34878D82A}">
                    <a16:rowId xmlns:a16="http://schemas.microsoft.com/office/drawing/2014/main" val="10000"/>
                  </a:ext>
                </a:extLst>
              </a:tr>
              <a:tr h="370840">
                <a:tc>
                  <a:txBody>
                    <a:bodyPr/>
                    <a:lstStyle/>
                    <a:p>
                      <a:r>
                        <a:rPr lang="es-VE" dirty="0" err="1"/>
                        <a:t>tom</a:t>
                      </a:r>
                      <a:endParaRPr lang="es-VE" dirty="0"/>
                    </a:p>
                  </a:txBody>
                  <a:tcPr/>
                </a:tc>
                <a:tc>
                  <a:txBody>
                    <a:bodyPr/>
                    <a:lstStyle/>
                    <a:p>
                      <a:r>
                        <a:rPr lang="es-VE" dirty="0"/>
                        <a:t>3455647456589132</a:t>
                      </a:r>
                    </a:p>
                  </a:txBody>
                  <a:tcPr/>
                </a:tc>
                <a:extLst>
                  <a:ext uri="{0D108BD9-81ED-4DB2-BD59-A6C34878D82A}">
                    <a16:rowId xmlns:a16="http://schemas.microsoft.com/office/drawing/2014/main" val="10001"/>
                  </a:ext>
                </a:extLst>
              </a:tr>
              <a:tr h="370840">
                <a:tc>
                  <a:txBody>
                    <a:bodyPr/>
                    <a:lstStyle/>
                    <a:p>
                      <a:r>
                        <a:rPr lang="es-VE" dirty="0" err="1"/>
                        <a:t>steve</a:t>
                      </a:r>
                      <a:endParaRPr lang="es-VE" dirty="0"/>
                    </a:p>
                  </a:txBody>
                  <a:tcPr/>
                </a:tc>
                <a:tc>
                  <a:txBody>
                    <a:bodyPr/>
                    <a:lstStyle/>
                    <a:p>
                      <a:r>
                        <a:rPr lang="es-VE" dirty="0"/>
                        <a:t>3734982321225691</a:t>
                      </a:r>
                    </a:p>
                  </a:txBody>
                  <a:tcPr/>
                </a:tc>
                <a:extLst>
                  <a:ext uri="{0D108BD9-81ED-4DB2-BD59-A6C34878D82A}">
                    <a16:rowId xmlns:a16="http://schemas.microsoft.com/office/drawing/2014/main" val="10002"/>
                  </a:ext>
                </a:extLst>
              </a:tr>
              <a:tr h="370840">
                <a:tc>
                  <a:txBody>
                    <a:bodyPr/>
                    <a:lstStyle/>
                    <a:p>
                      <a:r>
                        <a:rPr lang="es-VE" dirty="0" err="1"/>
                        <a:t>john</a:t>
                      </a:r>
                      <a:endParaRPr lang="es-VE" dirty="0"/>
                    </a:p>
                  </a:txBody>
                  <a:tcPr/>
                </a:tc>
                <a:tc>
                  <a:txBody>
                    <a:bodyPr/>
                    <a:lstStyle/>
                    <a:p>
                      <a:r>
                        <a:rPr lang="es-VE" dirty="0"/>
                        <a:t>3472586894975806</a:t>
                      </a:r>
                    </a:p>
                  </a:txBody>
                  <a:tcPr/>
                </a:tc>
                <a:extLst>
                  <a:ext uri="{0D108BD9-81ED-4DB2-BD59-A6C34878D82A}">
                    <a16:rowId xmlns:a16="http://schemas.microsoft.com/office/drawing/2014/main" val="10003"/>
                  </a:ext>
                </a:extLst>
              </a:tr>
            </a:tbl>
          </a:graphicData>
        </a:graphic>
      </p:graphicFrame>
      <p:graphicFrame>
        <p:nvGraphicFramePr>
          <p:cNvPr id="9" name="Tabla 8"/>
          <p:cNvGraphicFramePr>
            <a:graphicFrameLocks noGrp="1"/>
          </p:cNvGraphicFramePr>
          <p:nvPr>
            <p:extLst>
              <p:ext uri="{D42A27DB-BD31-4B8C-83A1-F6EECF244321}">
                <p14:modId xmlns:p14="http://schemas.microsoft.com/office/powerpoint/2010/main" val="2381613365"/>
              </p:ext>
            </p:extLst>
          </p:nvPr>
        </p:nvGraphicFramePr>
        <p:xfrm>
          <a:off x="482348" y="4672238"/>
          <a:ext cx="4069844" cy="1483360"/>
        </p:xfrm>
        <a:graphic>
          <a:graphicData uri="http://schemas.openxmlformats.org/drawingml/2006/table">
            <a:tbl>
              <a:tblPr firstRow="1" bandRow="1">
                <a:tableStyleId>{85BE263C-DBD7-4A20-BB59-AAB30ACAA65A}</a:tableStyleId>
              </a:tblPr>
              <a:tblGrid>
                <a:gridCol w="2034922">
                  <a:extLst>
                    <a:ext uri="{9D8B030D-6E8A-4147-A177-3AD203B41FA5}">
                      <a16:colId xmlns:a16="http://schemas.microsoft.com/office/drawing/2014/main" val="20000"/>
                    </a:ext>
                  </a:extLst>
                </a:gridCol>
                <a:gridCol w="2034922">
                  <a:extLst>
                    <a:ext uri="{9D8B030D-6E8A-4147-A177-3AD203B41FA5}">
                      <a16:colId xmlns:a16="http://schemas.microsoft.com/office/drawing/2014/main" val="20001"/>
                    </a:ext>
                  </a:extLst>
                </a:gridCol>
              </a:tblGrid>
              <a:tr h="370840">
                <a:tc>
                  <a:txBody>
                    <a:bodyPr/>
                    <a:lstStyle/>
                    <a:p>
                      <a:r>
                        <a:rPr lang="es-VE" dirty="0"/>
                        <a:t>NAME</a:t>
                      </a:r>
                    </a:p>
                  </a:txBody>
                  <a:tcPr/>
                </a:tc>
                <a:tc>
                  <a:txBody>
                    <a:bodyPr/>
                    <a:lstStyle/>
                    <a:p>
                      <a:r>
                        <a:rPr lang="es-VE" dirty="0"/>
                        <a:t>CREDIT_CARD</a:t>
                      </a:r>
                    </a:p>
                  </a:txBody>
                  <a:tcPr/>
                </a:tc>
                <a:extLst>
                  <a:ext uri="{0D108BD9-81ED-4DB2-BD59-A6C34878D82A}">
                    <a16:rowId xmlns:a16="http://schemas.microsoft.com/office/drawing/2014/main" val="10000"/>
                  </a:ext>
                </a:extLst>
              </a:tr>
              <a:tr h="370840">
                <a:tc>
                  <a:txBody>
                    <a:bodyPr/>
                    <a:lstStyle/>
                    <a:p>
                      <a:r>
                        <a:rPr lang="es-VE" dirty="0" err="1"/>
                        <a:t>tom</a:t>
                      </a:r>
                      <a:endParaRPr lang="es-VE" dirty="0"/>
                    </a:p>
                  </a:txBody>
                  <a:tcPr/>
                </a:tc>
                <a:tc>
                  <a:txBody>
                    <a:bodyPr/>
                    <a:lstStyle/>
                    <a:p>
                      <a:r>
                        <a:rPr lang="es-VE" dirty="0"/>
                        <a:t>############9132</a:t>
                      </a:r>
                    </a:p>
                  </a:txBody>
                  <a:tcPr/>
                </a:tc>
                <a:extLst>
                  <a:ext uri="{0D108BD9-81ED-4DB2-BD59-A6C34878D82A}">
                    <a16:rowId xmlns:a16="http://schemas.microsoft.com/office/drawing/2014/main" val="10001"/>
                  </a:ext>
                </a:extLst>
              </a:tr>
              <a:tr h="370840">
                <a:tc>
                  <a:txBody>
                    <a:bodyPr/>
                    <a:lstStyle/>
                    <a:p>
                      <a:r>
                        <a:rPr lang="es-VE" dirty="0" err="1"/>
                        <a:t>steve</a:t>
                      </a:r>
                      <a:endParaRPr lang="es-VE" dirty="0"/>
                    </a:p>
                  </a:txBody>
                  <a:tcPr/>
                </a:tc>
                <a:tc>
                  <a:txBody>
                    <a:bodyPr/>
                    <a:lstStyle/>
                    <a:p>
                      <a:r>
                        <a:rPr lang="es-VE" dirty="0"/>
                        <a:t>############5691</a:t>
                      </a:r>
                    </a:p>
                  </a:txBody>
                  <a:tcPr/>
                </a:tc>
                <a:extLst>
                  <a:ext uri="{0D108BD9-81ED-4DB2-BD59-A6C34878D82A}">
                    <a16:rowId xmlns:a16="http://schemas.microsoft.com/office/drawing/2014/main" val="10002"/>
                  </a:ext>
                </a:extLst>
              </a:tr>
              <a:tr h="370840">
                <a:tc>
                  <a:txBody>
                    <a:bodyPr/>
                    <a:lstStyle/>
                    <a:p>
                      <a:r>
                        <a:rPr lang="es-VE" dirty="0" err="1"/>
                        <a:t>john</a:t>
                      </a:r>
                      <a:endParaRPr lang="es-VE" dirty="0"/>
                    </a:p>
                  </a:txBody>
                  <a:tcPr/>
                </a:tc>
                <a:tc>
                  <a:txBody>
                    <a:bodyPr/>
                    <a:lstStyle/>
                    <a:p>
                      <a:r>
                        <a:rPr lang="es-VE" dirty="0"/>
                        <a:t>############5806</a:t>
                      </a:r>
                    </a:p>
                  </a:txBody>
                  <a:tcPr/>
                </a:tc>
                <a:extLst>
                  <a:ext uri="{0D108BD9-81ED-4DB2-BD59-A6C34878D82A}">
                    <a16:rowId xmlns:a16="http://schemas.microsoft.com/office/drawing/2014/main" val="10003"/>
                  </a:ext>
                </a:extLst>
              </a:tr>
            </a:tbl>
          </a:graphicData>
        </a:graphic>
      </p:graphicFrame>
      <p:sp>
        <p:nvSpPr>
          <p:cNvPr id="10" name="CuadroTexto 9"/>
          <p:cNvSpPr txBox="1"/>
          <p:nvPr/>
        </p:nvSpPr>
        <p:spPr>
          <a:xfrm>
            <a:off x="7146075" y="4116713"/>
            <a:ext cx="4874476" cy="23698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s-VE" sz="1600" dirty="0"/>
              <a:t>DBMS_REDACT.ADD_POLICY</a:t>
            </a:r>
          </a:p>
          <a:p>
            <a:r>
              <a:rPr lang="es-VE" sz="1600" dirty="0"/>
              <a:t>(</a:t>
            </a:r>
            <a:r>
              <a:rPr lang="es-VE" sz="1600" dirty="0" err="1"/>
              <a:t>object_schema</a:t>
            </a:r>
            <a:r>
              <a:rPr lang="es-VE" sz="1600" dirty="0"/>
              <a:t> =&gt; ‘ERNESTO’</a:t>
            </a:r>
          </a:p>
          <a:p>
            <a:r>
              <a:rPr lang="es-VE" sz="1600" dirty="0" err="1"/>
              <a:t>object_name</a:t>
            </a:r>
            <a:r>
              <a:rPr lang="es-VE" sz="1600" dirty="0"/>
              <a:t> =&gt; ‘CUSTOMERS’</a:t>
            </a:r>
          </a:p>
          <a:p>
            <a:r>
              <a:rPr lang="es-VE" sz="1600" dirty="0" err="1"/>
              <a:t>policy_name</a:t>
            </a:r>
            <a:r>
              <a:rPr lang="es-VE" sz="1600" dirty="0"/>
              <a:t> =&gt; ‘CCN_POLICY’</a:t>
            </a:r>
          </a:p>
          <a:p>
            <a:r>
              <a:rPr lang="es-VE" sz="1600" dirty="0" err="1"/>
              <a:t>column_name</a:t>
            </a:r>
            <a:r>
              <a:rPr lang="es-VE" sz="1600" dirty="0"/>
              <a:t> =&gt; ‘CREDIT_CARD’</a:t>
            </a:r>
          </a:p>
          <a:p>
            <a:r>
              <a:rPr lang="es-VE" sz="1600" dirty="0" err="1"/>
              <a:t>function_type</a:t>
            </a:r>
            <a:r>
              <a:rPr lang="es-VE" sz="1600" dirty="0"/>
              <a:t> =&gt; </a:t>
            </a:r>
            <a:r>
              <a:rPr lang="es-VE" sz="1600" b="1" dirty="0">
                <a:solidFill>
                  <a:schemeClr val="bg1">
                    <a:lumMod val="75000"/>
                  </a:schemeClr>
                </a:solidFill>
              </a:rPr>
              <a:t>DBMS_REDACT.PARTIAL</a:t>
            </a:r>
            <a:r>
              <a:rPr lang="es-VE" sz="1600" dirty="0"/>
              <a:t>,</a:t>
            </a:r>
          </a:p>
          <a:p>
            <a:r>
              <a:rPr lang="es-VE" sz="1600" dirty="0" err="1"/>
              <a:t>function_parameters</a:t>
            </a:r>
            <a:r>
              <a:rPr lang="es-VE" sz="1600" dirty="0"/>
              <a:t> =&gt; ‘VVVVVVVVVVVVVVVV, </a:t>
            </a:r>
          </a:p>
          <a:p>
            <a:r>
              <a:rPr lang="es-VE" sz="1600" dirty="0"/>
              <a:t>VVVVVVVVVVVVVVVV, #,1,12’</a:t>
            </a:r>
          </a:p>
          <a:p>
            <a:r>
              <a:rPr lang="es-VE" sz="1600" dirty="0" err="1"/>
              <a:t>expression</a:t>
            </a:r>
            <a:r>
              <a:rPr lang="es-VE" sz="1600" dirty="0"/>
              <a:t> =&gt; ’1=1’);</a:t>
            </a:r>
          </a:p>
        </p:txBody>
      </p:sp>
      <p:sp>
        <p:nvSpPr>
          <p:cNvPr id="13" name="Rectángulo 12"/>
          <p:cNvSpPr/>
          <p:nvPr/>
        </p:nvSpPr>
        <p:spPr>
          <a:xfrm>
            <a:off x="7346858" y="2777956"/>
            <a:ext cx="346714" cy="2912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4" name="CuadroTexto 13"/>
          <p:cNvSpPr txBox="1"/>
          <p:nvPr/>
        </p:nvSpPr>
        <p:spPr>
          <a:xfrm>
            <a:off x="8733881" y="1793847"/>
            <a:ext cx="1694695" cy="369332"/>
          </a:xfrm>
          <a:prstGeom prst="rect">
            <a:avLst/>
          </a:prstGeom>
          <a:noFill/>
        </p:spPr>
        <p:txBody>
          <a:bodyPr wrap="none" rtlCol="0">
            <a:spAutoFit/>
          </a:bodyPr>
          <a:lstStyle/>
          <a:p>
            <a:r>
              <a:rPr lang="es-VE" b="1" dirty="0"/>
              <a:t>CUSTOMERS</a:t>
            </a:r>
          </a:p>
        </p:txBody>
      </p:sp>
      <p:cxnSp>
        <p:nvCxnSpPr>
          <p:cNvPr id="16" name="Conector recto de flecha 15"/>
          <p:cNvCxnSpPr>
            <a:stCxn id="7" idx="1"/>
            <a:endCxn id="13" idx="3"/>
          </p:cNvCxnSpPr>
          <p:nvPr/>
        </p:nvCxnSpPr>
        <p:spPr>
          <a:xfrm>
            <a:off x="2517270" y="2923560"/>
            <a:ext cx="517630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13" idx="2"/>
          </p:cNvCxnSpPr>
          <p:nvPr/>
        </p:nvCxnSpPr>
        <p:spPr>
          <a:xfrm flipH="1">
            <a:off x="2721986" y="3069165"/>
            <a:ext cx="4798229" cy="16409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V="1">
            <a:off x="7520215" y="3069166"/>
            <a:ext cx="15765" cy="990535"/>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2984487" y="2554227"/>
            <a:ext cx="4241867" cy="369332"/>
          </a:xfrm>
          <a:prstGeom prst="rect">
            <a:avLst/>
          </a:prstGeom>
          <a:noFill/>
        </p:spPr>
        <p:txBody>
          <a:bodyPr wrap="none" rtlCol="0">
            <a:spAutoFit/>
          </a:bodyPr>
          <a:lstStyle/>
          <a:p>
            <a:r>
              <a:rPr lang="es-VE" dirty="0"/>
              <a:t>SQL&gt; </a:t>
            </a:r>
            <a:r>
              <a:rPr lang="es-VE" b="1" dirty="0"/>
              <a:t>SELECT * FROM CUSTOMERS;</a:t>
            </a:r>
          </a:p>
        </p:txBody>
      </p:sp>
      <p:sp>
        <p:nvSpPr>
          <p:cNvPr id="17"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Tree>
    <p:extLst>
      <p:ext uri="{BB962C8B-B14F-4D97-AF65-F5344CB8AC3E}">
        <p14:creationId xmlns:p14="http://schemas.microsoft.com/office/powerpoint/2010/main" val="22969697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Even though users can't see unmasked data, they can use redacted columns in </a:t>
            </a:r>
            <a:r>
              <a:rPr lang="en-US" dirty="0">
                <a:solidFill>
                  <a:srgbClr val="F7941D"/>
                </a:solidFill>
              </a:rPr>
              <a:t>where</a:t>
            </a:r>
            <a:r>
              <a:rPr lang="en-US" dirty="0"/>
              <a:t> clause:</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208</a:t>
            </a:fld>
            <a:endParaRPr lang="es-VE" dirty="0"/>
          </a:p>
        </p:txBody>
      </p:sp>
      <p:sp>
        <p:nvSpPr>
          <p:cNvPr id="5" name="Título 2"/>
          <p:cNvSpPr>
            <a:spLocks noGrp="1"/>
          </p:cNvSpPr>
          <p:nvPr>
            <p:ph type="title"/>
          </p:nvPr>
        </p:nvSpPr>
        <p:spPr>
          <a:xfrm>
            <a:off x="1343023" y="378036"/>
            <a:ext cx="10848977" cy="655430"/>
          </a:xfrm>
        </p:spPr>
        <p:txBody>
          <a:bodyPr/>
          <a:lstStyle/>
          <a:p>
            <a:r>
              <a:rPr lang="en-US" dirty="0"/>
              <a:t>Creating a redaction policy when using partial redaction</a:t>
            </a:r>
            <a:endParaRPr lang="es-VE" dirty="0"/>
          </a:p>
        </p:txBody>
      </p:sp>
      <p:sp>
        <p:nvSpPr>
          <p:cNvPr id="6" name="Rectángulo 5"/>
          <p:cNvSpPr/>
          <p:nvPr/>
        </p:nvSpPr>
        <p:spPr>
          <a:xfrm>
            <a:off x="1012547" y="2538248"/>
            <a:ext cx="10153650" cy="350771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select * from </a:t>
            </a:r>
            <a:r>
              <a:rPr lang="en-US" b="1" dirty="0" err="1"/>
              <a:t>ernesto.customers</a:t>
            </a:r>
            <a:r>
              <a:rPr lang="en-US" b="1" dirty="0"/>
              <a:t>;</a:t>
            </a:r>
          </a:p>
          <a:p>
            <a:r>
              <a:rPr lang="en-US" b="1" dirty="0"/>
              <a:t>NAME                 CREDIT_CARD</a:t>
            </a:r>
          </a:p>
          <a:p>
            <a:r>
              <a:rPr lang="en-US" b="1" dirty="0"/>
              <a:t>-------------------- ------------------------------</a:t>
            </a:r>
          </a:p>
          <a:p>
            <a:r>
              <a:rPr lang="en-US" b="1" dirty="0"/>
              <a:t>tom                  ############9132</a:t>
            </a:r>
          </a:p>
          <a:p>
            <a:r>
              <a:rPr lang="en-US" b="1" dirty="0" err="1"/>
              <a:t>steve</a:t>
            </a:r>
            <a:r>
              <a:rPr lang="en-US" b="1" dirty="0"/>
              <a:t>                 ############5691</a:t>
            </a:r>
          </a:p>
          <a:p>
            <a:r>
              <a:rPr lang="en-US" b="1" dirty="0"/>
              <a:t>john                 ############5806</a:t>
            </a:r>
          </a:p>
          <a:p>
            <a:r>
              <a:rPr lang="en-US" b="1" dirty="0"/>
              <a:t>SQL&gt; select * from </a:t>
            </a:r>
            <a:r>
              <a:rPr lang="en-US" b="1" dirty="0" err="1"/>
              <a:t>ernesto.customers</a:t>
            </a:r>
            <a:r>
              <a:rPr lang="en-US" b="1" dirty="0"/>
              <a:t> where </a:t>
            </a:r>
            <a:r>
              <a:rPr lang="en-US" b="1" dirty="0" err="1"/>
              <a:t>credit_card</a:t>
            </a:r>
            <a:r>
              <a:rPr lang="en-US" b="1" dirty="0"/>
              <a:t> like </a:t>
            </a:r>
          </a:p>
          <a:p>
            <a:r>
              <a:rPr lang="en-US" b="1" dirty="0"/>
              <a:t>    '34%';</a:t>
            </a:r>
          </a:p>
          <a:p>
            <a:r>
              <a:rPr lang="en-US" b="1" dirty="0"/>
              <a:t>NAME                 CREDIT_CARD</a:t>
            </a:r>
          </a:p>
          <a:p>
            <a:r>
              <a:rPr lang="en-US" b="1" dirty="0"/>
              <a:t>-------------------- ------------------------------</a:t>
            </a:r>
          </a:p>
          <a:p>
            <a:r>
              <a:rPr lang="en-US" b="1" dirty="0"/>
              <a:t>tom                  ############9132</a:t>
            </a:r>
          </a:p>
          <a:p>
            <a:r>
              <a:rPr lang="en-US" b="1" dirty="0"/>
              <a:t>john                 ############5806</a:t>
            </a:r>
          </a:p>
        </p:txBody>
      </p:sp>
    </p:spTree>
    <p:extLst>
      <p:ext uri="{BB962C8B-B14F-4D97-AF65-F5344CB8AC3E}">
        <p14:creationId xmlns:p14="http://schemas.microsoft.com/office/powerpoint/2010/main" val="32907479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a:bodyPr>
          <a:lstStyle/>
          <a:p>
            <a:r>
              <a:rPr lang="en-US" dirty="0"/>
              <a:t>Random redaction type is usually used for the number and date-time data types because for these data types, it is hard to make a distinction between the redacted (random) and real data. </a:t>
            </a:r>
          </a:p>
          <a:p>
            <a:endParaRPr lang="en-US" dirty="0"/>
          </a:p>
          <a:p>
            <a:r>
              <a:rPr lang="en-US" dirty="0"/>
              <a:t>You will create redaction policy </a:t>
            </a:r>
            <a:r>
              <a:rPr lang="en-US" dirty="0">
                <a:solidFill>
                  <a:srgbClr val="F7941D"/>
                </a:solidFill>
              </a:rPr>
              <a:t>EMP_POL</a:t>
            </a:r>
            <a:r>
              <a:rPr lang="en-US" dirty="0"/>
              <a:t> using random redaction type on </a:t>
            </a:r>
            <a:r>
              <a:rPr lang="en-US" dirty="0" err="1">
                <a:solidFill>
                  <a:srgbClr val="F7941D"/>
                </a:solidFill>
              </a:rPr>
              <a:t>hr.employees</a:t>
            </a:r>
            <a:r>
              <a:rPr lang="en-US" dirty="0">
                <a:solidFill>
                  <a:srgbClr val="F7941D"/>
                </a:solidFill>
              </a:rPr>
              <a:t> </a:t>
            </a:r>
            <a:r>
              <a:rPr lang="en-US" dirty="0"/>
              <a:t>table, column salary, by using SQL*Plus. </a:t>
            </a:r>
          </a:p>
          <a:p>
            <a:endParaRPr lang="en-US" dirty="0"/>
          </a:p>
          <a:p>
            <a:r>
              <a:rPr lang="en-US" dirty="0"/>
              <a:t>You will modify the </a:t>
            </a:r>
            <a:r>
              <a:rPr lang="en-US" dirty="0">
                <a:solidFill>
                  <a:srgbClr val="F7941D"/>
                </a:solidFill>
              </a:rPr>
              <a:t>EMP_POL</a:t>
            </a:r>
            <a:r>
              <a:rPr lang="en-US" dirty="0"/>
              <a:t> redaction policy.</a:t>
            </a:r>
            <a:endParaRPr lang="es-VE" dirty="0"/>
          </a:p>
        </p:txBody>
      </p:sp>
      <p:sp>
        <p:nvSpPr>
          <p:cNvPr id="3" name="Título 2"/>
          <p:cNvSpPr>
            <a:spLocks noGrp="1"/>
          </p:cNvSpPr>
          <p:nvPr>
            <p:ph type="title"/>
          </p:nvPr>
        </p:nvSpPr>
        <p:spPr/>
        <p:txBody>
          <a:bodyPr/>
          <a:lstStyle/>
          <a:p>
            <a:r>
              <a:rPr lang="en-US" sz="3200" dirty="0"/>
              <a:t>Creating a redaction policy when using random redaction</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209</a:t>
            </a:fld>
            <a:endParaRPr lang="es-VE" dirty="0"/>
          </a:p>
        </p:txBody>
      </p:sp>
    </p:spTree>
    <p:extLst>
      <p:ext uri="{BB962C8B-B14F-4D97-AF65-F5344CB8AC3E}">
        <p14:creationId xmlns:p14="http://schemas.microsoft.com/office/powerpoint/2010/main" val="1532996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2" y="1443522"/>
            <a:ext cx="11516139" cy="4351338"/>
          </a:xfrm>
        </p:spPr>
        <p:txBody>
          <a:bodyPr>
            <a:normAutofit/>
          </a:bodyPr>
          <a:lstStyle/>
          <a:p>
            <a:r>
              <a:rPr lang="en-US" dirty="0"/>
              <a:t>In Oracle Database 19c, there are three password verify functions:</a:t>
            </a:r>
          </a:p>
          <a:p>
            <a:endParaRPr lang="en-US" dirty="0"/>
          </a:p>
          <a:p>
            <a:pPr marL="0" indent="0">
              <a:buNone/>
            </a:pPr>
            <a:endParaRPr lang="en-US" dirty="0"/>
          </a:p>
          <a:p>
            <a:r>
              <a:rPr lang="en-US" dirty="0"/>
              <a:t>If password complexity checking is not enabled, you should run the </a:t>
            </a:r>
            <a:r>
              <a:rPr lang="en-US" dirty="0" err="1">
                <a:solidFill>
                  <a:srgbClr val="F7941D"/>
                </a:solidFill>
              </a:rPr>
              <a:t>utlpwdmg.sql</a:t>
            </a:r>
            <a:r>
              <a:rPr lang="en-US" dirty="0">
                <a:solidFill>
                  <a:srgbClr val="F7941D"/>
                </a:solidFill>
              </a:rPr>
              <a:t> </a:t>
            </a:r>
            <a:r>
              <a:rPr lang="en-US" dirty="0"/>
              <a:t>script provided by Oracle. </a:t>
            </a:r>
          </a:p>
          <a:p>
            <a:r>
              <a:rPr lang="en-US" dirty="0"/>
              <a:t>If you want to choose which verify function will be used in the default profile:</a:t>
            </a:r>
          </a:p>
          <a:p>
            <a:pPr marL="0" indent="0">
              <a:buNone/>
            </a:pPr>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password</a:t>
            </a:r>
            <a:r>
              <a:rPr lang="es-VE" dirty="0"/>
              <a:t> </a:t>
            </a:r>
            <a:r>
              <a:rPr lang="es-VE" dirty="0" err="1"/>
              <a:t>profile</a:t>
            </a:r>
            <a:endParaRPr lang="es-VE" dirty="0"/>
          </a:p>
        </p:txBody>
      </p:sp>
      <p:sp>
        <p:nvSpPr>
          <p:cNvPr id="4" name="Rectángulo 3"/>
          <p:cNvSpPr/>
          <p:nvPr/>
        </p:nvSpPr>
        <p:spPr>
          <a:xfrm>
            <a:off x="1012546" y="2493461"/>
            <a:ext cx="10153650" cy="97205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verify_function_11G (carried over)</a:t>
            </a:r>
          </a:p>
          <a:p>
            <a:pPr marL="285750" indent="-285750">
              <a:buFont typeface="Arial" panose="020B0604020202020204" pitchFamily="34" charset="0"/>
              <a:buChar char="•"/>
            </a:pPr>
            <a:r>
              <a:rPr lang="en-US" b="1" dirty="0"/>
              <a:t>ora19c_verify_function (new)</a:t>
            </a:r>
          </a:p>
          <a:p>
            <a:pPr marL="285750" indent="-285750">
              <a:buFont typeface="Arial" panose="020B0604020202020204" pitchFamily="34" charset="0"/>
              <a:buChar char="•"/>
            </a:pPr>
            <a:r>
              <a:rPr lang="en-US" b="1" dirty="0"/>
              <a:t>ora19c_strong_verify_function (new)</a:t>
            </a:r>
            <a:endParaRPr lang="es-VE" b="1" dirty="0"/>
          </a:p>
        </p:txBody>
      </p:sp>
      <p:sp>
        <p:nvSpPr>
          <p:cNvPr id="6" name="Rectángulo 5"/>
          <p:cNvSpPr/>
          <p:nvPr/>
        </p:nvSpPr>
        <p:spPr>
          <a:xfrm>
            <a:off x="1019175" y="5628429"/>
            <a:ext cx="10153650" cy="45571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b="1" dirty="0"/>
              <a:t>alter profile default limit password_verify_function ora19c_strong_verify_function;</a:t>
            </a:r>
          </a:p>
        </p:txBody>
      </p:sp>
      <p:sp>
        <p:nvSpPr>
          <p:cNvPr id="7" name="Marcador de número de diapositiva 6"/>
          <p:cNvSpPr>
            <a:spLocks noGrp="1"/>
          </p:cNvSpPr>
          <p:nvPr>
            <p:ph type="sldNum" sz="quarter" idx="12"/>
          </p:nvPr>
        </p:nvSpPr>
        <p:spPr/>
        <p:txBody>
          <a:bodyPr/>
          <a:lstStyle/>
          <a:p>
            <a:fld id="{5C6DB8CB-8B72-460F-B4E4-6A15EEC341A1}" type="slidenum">
              <a:rPr lang="es-VE" smtClean="0"/>
              <a:pPr/>
              <a:t>21</a:t>
            </a:fld>
            <a:endParaRPr lang="es-VE"/>
          </a:p>
        </p:txBody>
      </p:sp>
    </p:spTree>
    <p:extLst>
      <p:ext uri="{BB962C8B-B14F-4D97-AF65-F5344CB8AC3E}">
        <p14:creationId xmlns:p14="http://schemas.microsoft.com/office/powerpoint/2010/main" val="11492273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complete this, you'll need:</a:t>
            </a:r>
          </a:p>
          <a:p>
            <a:endParaRPr lang="en-US" dirty="0"/>
          </a:p>
          <a:p>
            <a:endParaRPr lang="es-VE" dirty="0"/>
          </a:p>
        </p:txBody>
      </p:sp>
      <p:sp>
        <p:nvSpPr>
          <p:cNvPr id="3" name="Título 2"/>
          <p:cNvSpPr>
            <a:spLocks noGrp="1"/>
          </p:cNvSpPr>
          <p:nvPr>
            <p:ph type="title"/>
          </p:nvPr>
        </p:nvSpPr>
        <p:spPr/>
        <p:txBody>
          <a:bodyPr/>
          <a:lstStyle/>
          <a:p>
            <a:r>
              <a:rPr lang="en-US" sz="3200" dirty="0">
                <a:solidFill>
                  <a:prstClr val="white"/>
                </a:solidFill>
              </a:rPr>
              <a:t>Creating a redaction policy when using random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210</a:t>
            </a:fld>
            <a:endParaRPr lang="es-VE" dirty="0"/>
          </a:p>
        </p:txBody>
      </p:sp>
      <p:sp>
        <p:nvSpPr>
          <p:cNvPr id="5" name="Rectángulo 4"/>
          <p:cNvSpPr/>
          <p:nvPr/>
        </p:nvSpPr>
        <p:spPr>
          <a:xfrm>
            <a:off x="1012547" y="2474771"/>
            <a:ext cx="10153650" cy="296433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An existing user who can view data in the HR.EMPLOYEES sample table but doesn't have an exempt redaction policy privilege (for example, </a:t>
            </a:r>
            <a:r>
              <a:rPr lang="en-US" sz="2400" b="1" dirty="0" err="1"/>
              <a:t>hr</a:t>
            </a:r>
            <a:r>
              <a:rPr lang="en-US" sz="2400" b="1" dirty="0"/>
              <a: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The </a:t>
            </a:r>
            <a:r>
              <a:rPr lang="en-US" sz="2400" b="1" dirty="0" err="1"/>
              <a:t>secmgr</a:t>
            </a:r>
            <a:r>
              <a:rPr lang="en-US" sz="2400" b="1" dirty="0"/>
              <a:t> user created in the Creating a redaction policy using full redaction recipe or another user who can create redaction policies (has execute on the </a:t>
            </a:r>
            <a:r>
              <a:rPr lang="en-US" sz="2400" b="1" dirty="0" err="1"/>
              <a:t>dbms_redact</a:t>
            </a:r>
            <a:r>
              <a:rPr lang="en-US" sz="2400" b="1" dirty="0"/>
              <a:t> package)</a:t>
            </a:r>
            <a:endParaRPr lang="es-VE" sz="2400" b="1" dirty="0"/>
          </a:p>
        </p:txBody>
      </p:sp>
    </p:spTree>
    <p:extLst>
      <p:ext uri="{BB962C8B-B14F-4D97-AF65-F5344CB8AC3E}">
        <p14:creationId xmlns:p14="http://schemas.microsoft.com/office/powerpoint/2010/main" val="35281052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06664"/>
          </a:xfrm>
        </p:spPr>
        <p:txBody>
          <a:bodyPr>
            <a:normAutofit fontScale="92500" lnSpcReduction="10000"/>
          </a:bodyPr>
          <a:lstStyle/>
          <a:p>
            <a:pPr marL="514350" indent="-514350">
              <a:buFont typeface="+mj-lt"/>
              <a:buAutoNum type="arabicPeriod"/>
            </a:pPr>
            <a:r>
              <a:rPr lang="en-US" dirty="0"/>
              <a:t>Create the redaction policy </a:t>
            </a:r>
            <a:r>
              <a:rPr lang="en-US" dirty="0">
                <a:solidFill>
                  <a:srgbClr val="F7941D"/>
                </a:solidFill>
              </a:rPr>
              <a:t>EMP_POL</a:t>
            </a:r>
            <a:r>
              <a:rPr lang="en-US" dirty="0"/>
              <a:t> by using the procedure </a:t>
            </a:r>
            <a:r>
              <a:rPr lang="en-US" dirty="0">
                <a:solidFill>
                  <a:srgbClr val="F7941D"/>
                </a:solidFill>
              </a:rPr>
              <a:t>ADD_POLICY</a:t>
            </a:r>
            <a:r>
              <a:rPr lang="en-US" dirty="0"/>
              <a:t> in the </a:t>
            </a:r>
            <a:r>
              <a:rPr lang="en-US" dirty="0">
                <a:solidFill>
                  <a:srgbClr val="F7941D"/>
                </a:solidFill>
              </a:rPr>
              <a:t>DBMS_REDACT</a:t>
            </a:r>
            <a:r>
              <a:rPr lang="en-US" dirty="0"/>
              <a:t> package. </a:t>
            </a:r>
          </a:p>
          <a:p>
            <a:pPr marL="514350" indent="-514350">
              <a:buFont typeface="+mj-lt"/>
              <a:buAutoNum type="arabicPeriod"/>
            </a:pPr>
            <a:endParaRPr lang="en-US" dirty="0"/>
          </a:p>
          <a:p>
            <a:pPr marL="514350" indent="-514350">
              <a:buFont typeface="+mj-lt"/>
              <a:buAutoNum type="arabicPeriod"/>
            </a:pPr>
            <a:r>
              <a:rPr lang="en-US" dirty="0"/>
              <a:t>Define that random redaction type will be used to redact data. </a:t>
            </a:r>
          </a:p>
          <a:p>
            <a:pPr marL="514350" indent="-514350">
              <a:buFont typeface="+mj-lt"/>
              <a:buAutoNum type="arabicPeriod"/>
            </a:pPr>
            <a:endParaRPr lang="en-US" dirty="0"/>
          </a:p>
          <a:p>
            <a:pPr marL="514350" indent="-514350">
              <a:buFont typeface="+mj-lt"/>
              <a:buAutoNum type="arabicPeriod"/>
            </a:pPr>
            <a:r>
              <a:rPr lang="en-US" dirty="0"/>
              <a:t>Policy expression, specifies the blacklist (which contains only user HR). </a:t>
            </a:r>
          </a:p>
          <a:p>
            <a:pPr marL="514350" indent="-514350">
              <a:buFont typeface="+mj-lt"/>
              <a:buAutoNum type="arabicPeriod"/>
            </a:pPr>
            <a:endParaRPr lang="en-US" dirty="0"/>
          </a:p>
          <a:p>
            <a:pPr marL="514350" indent="-514350">
              <a:buFont typeface="+mj-lt"/>
              <a:buAutoNum type="arabicPeriod"/>
            </a:pPr>
            <a:r>
              <a:rPr lang="en-US" dirty="0"/>
              <a:t>To define a whitelist change operator </a:t>
            </a:r>
            <a:r>
              <a:rPr lang="en-US" dirty="0">
                <a:solidFill>
                  <a:srgbClr val="F7941D"/>
                </a:solidFill>
              </a:rPr>
              <a:t>=</a:t>
            </a:r>
            <a:r>
              <a:rPr lang="en-US" dirty="0"/>
              <a:t> to operator </a:t>
            </a:r>
            <a:r>
              <a:rPr lang="en-US" dirty="0">
                <a:solidFill>
                  <a:srgbClr val="F7941D"/>
                </a:solidFill>
              </a:rPr>
              <a:t>&lt;&gt;</a:t>
            </a:r>
            <a:r>
              <a:rPr lang="en-US" dirty="0"/>
              <a:t> and define left and right operand according to your needs.</a:t>
            </a:r>
            <a:endParaRPr lang="es-VE" dirty="0"/>
          </a:p>
        </p:txBody>
      </p:sp>
      <p:sp>
        <p:nvSpPr>
          <p:cNvPr id="3" name="Título 2"/>
          <p:cNvSpPr>
            <a:spLocks noGrp="1"/>
          </p:cNvSpPr>
          <p:nvPr>
            <p:ph type="title"/>
          </p:nvPr>
        </p:nvSpPr>
        <p:spPr/>
        <p:txBody>
          <a:bodyPr/>
          <a:lstStyle/>
          <a:p>
            <a:r>
              <a:rPr lang="en-US" sz="3200" dirty="0">
                <a:solidFill>
                  <a:prstClr val="white"/>
                </a:solidFill>
              </a:rPr>
              <a:t>Creating a redaction policy when using random redaction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211</a:t>
            </a:fld>
            <a:endParaRPr lang="es-VE" dirty="0"/>
          </a:p>
        </p:txBody>
      </p:sp>
    </p:spTree>
    <p:extLst>
      <p:ext uri="{BB962C8B-B14F-4D97-AF65-F5344CB8AC3E}">
        <p14:creationId xmlns:p14="http://schemas.microsoft.com/office/powerpoint/2010/main" val="14491227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the number data type is redacted using random redaction type, the redacted value will belong to the interval </a:t>
            </a:r>
            <a:r>
              <a:rPr lang="en-US" b="1" dirty="0"/>
              <a:t>[0, |n|], </a:t>
            </a:r>
            <a:r>
              <a:rPr lang="en-US" dirty="0"/>
              <a:t>where |n| is the absolute value of the original data.</a:t>
            </a:r>
          </a:p>
          <a:p>
            <a:endParaRPr lang="en-US" dirty="0"/>
          </a:p>
          <a:p>
            <a:r>
              <a:rPr lang="en-US" dirty="0"/>
              <a:t>The only exception to this rule is when original data is an integer between </a:t>
            </a:r>
            <a:r>
              <a:rPr lang="en-US" b="1" dirty="0"/>
              <a:t>−1 </a:t>
            </a:r>
            <a:r>
              <a:rPr lang="en-US" dirty="0"/>
              <a:t>and </a:t>
            </a:r>
            <a:r>
              <a:rPr lang="en-US" b="1" dirty="0"/>
              <a:t>9</a:t>
            </a:r>
            <a:r>
              <a:rPr lang="en-US" dirty="0"/>
              <a:t>, and in that case, the redacted value will belong to the interval </a:t>
            </a:r>
            <a:r>
              <a:rPr lang="en-US" b="1" dirty="0"/>
              <a:t>[0, 9].</a:t>
            </a:r>
            <a:endParaRPr lang="es-VE" b="1"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212</a:t>
            </a:fld>
            <a:endParaRPr lang="es-VE" dirty="0"/>
          </a:p>
        </p:txBody>
      </p:sp>
      <p:sp>
        <p:nvSpPr>
          <p:cNvPr id="5" name="Título 2"/>
          <p:cNvSpPr>
            <a:spLocks noGrp="1"/>
          </p:cNvSpPr>
          <p:nvPr>
            <p:ph type="title"/>
          </p:nvPr>
        </p:nvSpPr>
        <p:spPr>
          <a:xfrm>
            <a:off x="1522343" y="393801"/>
            <a:ext cx="10848977" cy="655430"/>
          </a:xfrm>
        </p:spPr>
        <p:txBody>
          <a:bodyPr/>
          <a:lstStyle/>
          <a:p>
            <a:r>
              <a:rPr lang="en-US" sz="3200" dirty="0">
                <a:solidFill>
                  <a:prstClr val="white"/>
                </a:solidFill>
              </a:rPr>
              <a:t>Creating a redaction policy when using random redaction</a:t>
            </a:r>
            <a:endParaRPr lang="es-VE" dirty="0"/>
          </a:p>
        </p:txBody>
      </p:sp>
    </p:spTree>
    <p:extLst>
      <p:ext uri="{BB962C8B-B14F-4D97-AF65-F5344CB8AC3E}">
        <p14:creationId xmlns:p14="http://schemas.microsoft.com/office/powerpoint/2010/main" val="16447186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A regular expression redaction type enables you to create and implement flexible redaction rules. </a:t>
            </a:r>
          </a:p>
          <a:p>
            <a:endParaRPr lang="en-US" dirty="0"/>
          </a:p>
          <a:p>
            <a:r>
              <a:rPr lang="en-US" dirty="0"/>
              <a:t>You define patterns that will be used in order to match and replace data, as well as some other parameters of the search.</a:t>
            </a:r>
          </a:p>
          <a:p>
            <a:endParaRPr lang="en-US" dirty="0"/>
          </a:p>
          <a:p>
            <a:r>
              <a:rPr lang="en-US" dirty="0"/>
              <a:t>You will create the redaction policy </a:t>
            </a:r>
            <a:r>
              <a:rPr lang="en-US" dirty="0">
                <a:solidFill>
                  <a:srgbClr val="F7941D"/>
                </a:solidFill>
              </a:rPr>
              <a:t>SHORT_POL</a:t>
            </a:r>
            <a:r>
              <a:rPr lang="en-US" dirty="0"/>
              <a:t>, which will be used to mask customers' phone numbers.</a:t>
            </a:r>
            <a:endParaRPr lang="es-VE" dirty="0"/>
          </a:p>
        </p:txBody>
      </p:sp>
      <p:sp>
        <p:nvSpPr>
          <p:cNvPr id="3" name="Título 2"/>
          <p:cNvSpPr>
            <a:spLocks noGrp="1"/>
          </p:cNvSpPr>
          <p:nvPr>
            <p:ph type="title"/>
          </p:nvPr>
        </p:nvSpPr>
        <p:spPr/>
        <p:txBody>
          <a:bodyPr/>
          <a:lstStyle/>
          <a:p>
            <a:r>
              <a:rPr lang="en-US" sz="2800" dirty="0"/>
              <a:t>Creating a redaction policy when using regular expression redaction</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213</a:t>
            </a:fld>
            <a:endParaRPr lang="es-VE" dirty="0"/>
          </a:p>
        </p:txBody>
      </p:sp>
    </p:spTree>
    <p:extLst>
      <p:ext uri="{BB962C8B-B14F-4D97-AF65-F5344CB8AC3E}">
        <p14:creationId xmlns:p14="http://schemas.microsoft.com/office/powerpoint/2010/main" val="24042882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a:t> </a:t>
            </a:r>
            <a:r>
              <a:rPr lang="es-VE" dirty="0" err="1"/>
              <a:t>You'll</a:t>
            </a:r>
            <a:r>
              <a:rPr lang="es-VE" dirty="0"/>
              <a:t> </a:t>
            </a:r>
            <a:r>
              <a:rPr lang="es-VE" dirty="0" err="1"/>
              <a:t>need</a:t>
            </a:r>
            <a:r>
              <a:rPr lang="es-VE" dirty="0"/>
              <a:t>:</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214</a:t>
            </a:fld>
            <a:endParaRPr lang="es-VE" dirty="0"/>
          </a:p>
        </p:txBody>
      </p:sp>
      <p:sp>
        <p:nvSpPr>
          <p:cNvPr id="5" name="Título 2"/>
          <p:cNvSpPr>
            <a:spLocks noGrp="1"/>
          </p:cNvSpPr>
          <p:nvPr>
            <p:ph type="title"/>
          </p:nvPr>
        </p:nvSpPr>
        <p:spPr>
          <a:xfrm>
            <a:off x="1522343" y="393801"/>
            <a:ext cx="10848977" cy="655430"/>
          </a:xfrm>
        </p:spPr>
        <p:txBody>
          <a:bodyPr/>
          <a:lstStyle/>
          <a:p>
            <a:r>
              <a:rPr lang="en-US" sz="2800" dirty="0"/>
              <a:t>Creating a redaction policy when using regular expression redaction</a:t>
            </a:r>
            <a:endParaRPr lang="es-VE" sz="2800" dirty="0"/>
          </a:p>
        </p:txBody>
      </p:sp>
      <p:sp>
        <p:nvSpPr>
          <p:cNvPr id="6" name="Rectángulo 5"/>
          <p:cNvSpPr/>
          <p:nvPr/>
        </p:nvSpPr>
        <p:spPr>
          <a:xfrm>
            <a:off x="1012547" y="2474771"/>
            <a:ext cx="10153650" cy="296433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An existing user who can view data in the SH.CUSTOMERS sample table but doesn't have an exempt redaction policy privilege (for example, </a:t>
            </a:r>
            <a:r>
              <a:rPr lang="en-US" sz="2400" b="1" dirty="0" err="1"/>
              <a:t>sh</a:t>
            </a:r>
            <a:r>
              <a:rPr lang="en-US" sz="2400" b="1" dirty="0"/>
              <a: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The </a:t>
            </a:r>
            <a:r>
              <a:rPr lang="en-US" sz="2400" b="1" dirty="0" err="1"/>
              <a:t>secmgr</a:t>
            </a:r>
            <a:r>
              <a:rPr lang="en-US" sz="2400" b="1" dirty="0"/>
              <a:t> user you created in the Creating redaction policy using full redaction recipe or another user who can create redaction policies (has execute on </a:t>
            </a:r>
            <a:r>
              <a:rPr lang="en-US" sz="2400" b="1" dirty="0" err="1"/>
              <a:t>dbms_redact</a:t>
            </a:r>
            <a:r>
              <a:rPr lang="en-US" sz="2400" b="1" dirty="0"/>
              <a:t> package)</a:t>
            </a:r>
            <a:endParaRPr lang="es-VE" sz="2400" b="1" dirty="0"/>
          </a:p>
        </p:txBody>
      </p:sp>
    </p:spTree>
    <p:extLst>
      <p:ext uri="{BB962C8B-B14F-4D97-AF65-F5344CB8AC3E}">
        <p14:creationId xmlns:p14="http://schemas.microsoft.com/office/powerpoint/2010/main" val="36359737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creating redaction policies that use regular expression redaction type, you can choose between redaction shortcuts and the creation of custom regular expressions.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215</a:t>
            </a:fld>
            <a:endParaRPr lang="es-VE" dirty="0"/>
          </a:p>
        </p:txBody>
      </p:sp>
      <p:sp>
        <p:nvSpPr>
          <p:cNvPr id="5" name="Título 2"/>
          <p:cNvSpPr>
            <a:spLocks noGrp="1"/>
          </p:cNvSpPr>
          <p:nvPr>
            <p:ph type="title"/>
          </p:nvPr>
        </p:nvSpPr>
        <p:spPr>
          <a:xfrm>
            <a:off x="1522343" y="393801"/>
            <a:ext cx="10848977" cy="655430"/>
          </a:xfrm>
        </p:spPr>
        <p:txBody>
          <a:bodyPr/>
          <a:lstStyle/>
          <a:p>
            <a:r>
              <a:rPr lang="en-US" sz="2800" dirty="0"/>
              <a:t>Creating a redaction policy when using regular expression redaction</a:t>
            </a:r>
            <a:endParaRPr lang="es-VE" sz="2800" dirty="0"/>
          </a:p>
        </p:txBody>
      </p:sp>
    </p:spTree>
    <p:extLst>
      <p:ext uri="{BB962C8B-B14F-4D97-AF65-F5344CB8AC3E}">
        <p14:creationId xmlns:p14="http://schemas.microsoft.com/office/powerpoint/2010/main" val="32606456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will perform several tasks with Data Redaction policies using Oracle Enterprise Manager Cloud Control 19c, including creation, modification, and deletion. </a:t>
            </a:r>
          </a:p>
          <a:p>
            <a:endParaRPr lang="en-US" dirty="0"/>
          </a:p>
          <a:p>
            <a:r>
              <a:rPr lang="en-US" dirty="0"/>
              <a:t>You need Enterprise Manager Cloud Control 19c and </a:t>
            </a:r>
            <a:r>
              <a:rPr lang="en-US" dirty="0">
                <a:solidFill>
                  <a:srgbClr val="F7941D"/>
                </a:solidFill>
              </a:rPr>
              <a:t>HR</a:t>
            </a:r>
            <a:r>
              <a:rPr lang="en-US" dirty="0"/>
              <a:t> sample schema in the database.</a:t>
            </a:r>
          </a:p>
          <a:p>
            <a:endParaRPr lang="es-VE" dirty="0"/>
          </a:p>
        </p:txBody>
      </p:sp>
      <p:sp>
        <p:nvSpPr>
          <p:cNvPr id="3" name="Título 2"/>
          <p:cNvSpPr>
            <a:spLocks noGrp="1"/>
          </p:cNvSpPr>
          <p:nvPr>
            <p:ph type="title"/>
          </p:nvPr>
        </p:nvSpPr>
        <p:spPr>
          <a:xfrm>
            <a:off x="1343023" y="393801"/>
            <a:ext cx="10848977" cy="655430"/>
          </a:xfrm>
        </p:spPr>
        <p:txBody>
          <a:bodyPr/>
          <a:lstStyle/>
          <a:p>
            <a:r>
              <a:rPr lang="en-US" sz="2400" dirty="0"/>
              <a:t>Using Oracle Enterprise Manager Cloud Control 19c to manage redaction policies</a:t>
            </a:r>
            <a:endParaRPr lang="es-VE" sz="24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216</a:t>
            </a:fld>
            <a:endParaRPr lang="es-VE" dirty="0"/>
          </a:p>
        </p:txBody>
      </p:sp>
    </p:spTree>
    <p:extLst>
      <p:ext uri="{BB962C8B-B14F-4D97-AF65-F5344CB8AC3E}">
        <p14:creationId xmlns:p14="http://schemas.microsoft.com/office/powerpoint/2010/main" val="723340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There are several ways in which you can change an existing redaction policy. You will:</a:t>
            </a:r>
          </a:p>
          <a:p>
            <a:endParaRPr lang="en-US" dirty="0"/>
          </a:p>
          <a:p>
            <a:endParaRPr lang="es-VE" dirty="0"/>
          </a:p>
        </p:txBody>
      </p:sp>
      <p:sp>
        <p:nvSpPr>
          <p:cNvPr id="3" name="Título 2"/>
          <p:cNvSpPr>
            <a:spLocks noGrp="1"/>
          </p:cNvSpPr>
          <p:nvPr>
            <p:ph type="title"/>
          </p:nvPr>
        </p:nvSpPr>
        <p:spPr/>
        <p:txBody>
          <a:bodyPr/>
          <a:lstStyle/>
          <a:p>
            <a:r>
              <a:rPr lang="en-US" sz="3400" dirty="0"/>
              <a:t>Changing the function parameters for a specified column</a:t>
            </a:r>
            <a:endParaRPr lang="es-VE" sz="34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217</a:t>
            </a:fld>
            <a:endParaRPr lang="es-VE" dirty="0"/>
          </a:p>
        </p:txBody>
      </p:sp>
      <p:sp>
        <p:nvSpPr>
          <p:cNvPr id="5" name="Rectángulo 4"/>
          <p:cNvSpPr/>
          <p:nvPr/>
        </p:nvSpPr>
        <p:spPr>
          <a:xfrm>
            <a:off x="1019175" y="2774316"/>
            <a:ext cx="10153650" cy="296433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Change the function parameters for a specified column (the </a:t>
            </a:r>
            <a:r>
              <a:rPr lang="en-US" sz="2400" b="1" dirty="0" err="1"/>
              <a:t>a_tbl_partial</a:t>
            </a:r>
            <a:r>
              <a:rPr lang="en-US" sz="2400" b="1" dirty="0"/>
              <a:t> policy)</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Add a column (</a:t>
            </a:r>
            <a:r>
              <a:rPr lang="en-US" sz="2400" b="1" dirty="0" err="1"/>
              <a:t>commission_pct</a:t>
            </a:r>
            <a:r>
              <a:rPr lang="en-US" sz="2400" b="1" dirty="0"/>
              <a:t> in the </a:t>
            </a:r>
            <a:r>
              <a:rPr lang="en-US" sz="2400" b="1" dirty="0" err="1"/>
              <a:t>hr.employees</a:t>
            </a:r>
            <a:r>
              <a:rPr lang="en-US" sz="2400" b="1" dirty="0"/>
              <a:t> table) to the redaction policy EMP_POL</a:t>
            </a:r>
            <a:endParaRPr lang="es-VE" sz="2400" b="1" dirty="0"/>
          </a:p>
        </p:txBody>
      </p:sp>
    </p:spTree>
    <p:extLst>
      <p:ext uri="{BB962C8B-B14F-4D97-AF65-F5344CB8AC3E}">
        <p14:creationId xmlns:p14="http://schemas.microsoft.com/office/powerpoint/2010/main" val="13098603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lnSpcReduction="10000"/>
          </a:bodyPr>
          <a:lstStyle/>
          <a:p>
            <a:r>
              <a:rPr lang="en-US" dirty="0"/>
              <a:t>Also, it is possible to remove column from the redaction policy, alter the policy expression, and modify the type of redaction for a specified column.</a:t>
            </a:r>
          </a:p>
          <a:p>
            <a:endParaRPr lang="en-US" dirty="0"/>
          </a:p>
          <a:p>
            <a:r>
              <a:rPr lang="en-US" dirty="0"/>
              <a:t>You concluded that the  </a:t>
            </a:r>
            <a:r>
              <a:rPr lang="en-US" dirty="0" err="1">
                <a:solidFill>
                  <a:srgbClr val="F7941D"/>
                </a:solidFill>
              </a:rPr>
              <a:t>a_tbl_partial</a:t>
            </a:r>
            <a:r>
              <a:rPr lang="en-US" dirty="0">
                <a:solidFill>
                  <a:srgbClr val="F7941D"/>
                </a:solidFill>
              </a:rPr>
              <a:t> </a:t>
            </a:r>
            <a:r>
              <a:rPr lang="en-US" dirty="0"/>
              <a:t>redaction policy doesn't satisfy the requirements for your application anymore because it redacts first four digits with 0 and leading </a:t>
            </a:r>
            <a:r>
              <a:rPr lang="en-US" dirty="0" err="1"/>
              <a:t>zeros</a:t>
            </a:r>
            <a:r>
              <a:rPr lang="en-US" dirty="0"/>
              <a:t> are not displayed in the application. </a:t>
            </a:r>
          </a:p>
          <a:p>
            <a:endParaRPr lang="en-US" dirty="0"/>
          </a:p>
          <a:p>
            <a:r>
              <a:rPr lang="en-US" dirty="0"/>
              <a:t>You decide to alter the </a:t>
            </a:r>
            <a:r>
              <a:rPr lang="en-US" dirty="0" err="1">
                <a:solidFill>
                  <a:srgbClr val="F7941D"/>
                </a:solidFill>
              </a:rPr>
              <a:t>a_tbl_partial</a:t>
            </a:r>
            <a:r>
              <a:rPr lang="en-US" dirty="0">
                <a:solidFill>
                  <a:srgbClr val="F7941D"/>
                </a:solidFill>
              </a:rPr>
              <a:t> </a:t>
            </a:r>
            <a:r>
              <a:rPr lang="en-US" dirty="0"/>
              <a:t>policy. </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218</a:t>
            </a:fld>
            <a:endParaRPr lang="es-VE" dirty="0"/>
          </a:p>
        </p:txBody>
      </p:sp>
      <p:sp>
        <p:nvSpPr>
          <p:cNvPr id="5" name="Título 2"/>
          <p:cNvSpPr>
            <a:spLocks noGrp="1"/>
          </p:cNvSpPr>
          <p:nvPr>
            <p:ph type="title"/>
          </p:nvPr>
        </p:nvSpPr>
        <p:spPr>
          <a:xfrm>
            <a:off x="1522343" y="393801"/>
            <a:ext cx="10848977" cy="655430"/>
          </a:xfrm>
        </p:spPr>
        <p:txBody>
          <a:bodyPr/>
          <a:lstStyle/>
          <a:p>
            <a:r>
              <a:rPr lang="en-US" sz="3400" dirty="0"/>
              <a:t>Changing the function parameters for a specified column</a:t>
            </a:r>
            <a:endParaRPr lang="es-VE" sz="3400" dirty="0"/>
          </a:p>
        </p:txBody>
      </p:sp>
    </p:spTree>
    <p:extLst>
      <p:ext uri="{BB962C8B-B14F-4D97-AF65-F5344CB8AC3E}">
        <p14:creationId xmlns:p14="http://schemas.microsoft.com/office/powerpoint/2010/main" val="37262542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Before doing this, you should have completed the </a:t>
            </a:r>
            <a:r>
              <a:rPr lang="en-US" b="1" dirty="0"/>
              <a:t>Creating a redaction policy when using partial redaction</a:t>
            </a:r>
            <a:r>
              <a:rPr lang="en-US" dirty="0"/>
              <a:t> section. </a:t>
            </a:r>
          </a:p>
          <a:p>
            <a:endParaRPr lang="en-US" dirty="0"/>
          </a:p>
          <a:p>
            <a:r>
              <a:rPr lang="en-US" dirty="0"/>
              <a:t>You will use the </a:t>
            </a:r>
            <a:r>
              <a:rPr lang="en-US" dirty="0" err="1">
                <a:solidFill>
                  <a:srgbClr val="F7941D"/>
                </a:solidFill>
              </a:rPr>
              <a:t>secmgr</a:t>
            </a:r>
            <a:r>
              <a:rPr lang="en-US" dirty="0">
                <a:solidFill>
                  <a:srgbClr val="F7941D"/>
                </a:solidFill>
              </a:rPr>
              <a:t> </a:t>
            </a:r>
            <a:r>
              <a:rPr lang="en-US" dirty="0"/>
              <a:t>user you created in the </a:t>
            </a:r>
            <a:r>
              <a:rPr lang="en-US" b="1" dirty="0"/>
              <a:t>Creating a redaction policy when using full redaction</a:t>
            </a:r>
            <a:r>
              <a:rPr lang="en-US" dirty="0"/>
              <a:t> section.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219</a:t>
            </a:fld>
            <a:endParaRPr lang="es-VE" dirty="0"/>
          </a:p>
        </p:txBody>
      </p:sp>
      <p:sp>
        <p:nvSpPr>
          <p:cNvPr id="5" name="Título 2"/>
          <p:cNvSpPr>
            <a:spLocks noGrp="1"/>
          </p:cNvSpPr>
          <p:nvPr>
            <p:ph type="title"/>
          </p:nvPr>
        </p:nvSpPr>
        <p:spPr>
          <a:xfrm>
            <a:off x="1522343" y="393801"/>
            <a:ext cx="10848977" cy="655430"/>
          </a:xfrm>
        </p:spPr>
        <p:txBody>
          <a:bodyPr/>
          <a:lstStyle/>
          <a:p>
            <a:r>
              <a:rPr lang="en-US" sz="3400" dirty="0"/>
              <a:t>Changing the function parameters for a specified column</a:t>
            </a:r>
            <a:endParaRPr lang="es-VE" sz="3400" dirty="0"/>
          </a:p>
        </p:txBody>
      </p:sp>
    </p:spTree>
    <p:extLst>
      <p:ext uri="{BB962C8B-B14F-4D97-AF65-F5344CB8AC3E}">
        <p14:creationId xmlns:p14="http://schemas.microsoft.com/office/powerpoint/2010/main" val="823839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user who has </a:t>
            </a:r>
            <a:r>
              <a:rPr lang="en-US" dirty="0">
                <a:solidFill>
                  <a:srgbClr val="F7941D"/>
                </a:solidFill>
              </a:rPr>
              <a:t>create user </a:t>
            </a:r>
            <a:r>
              <a:rPr lang="en-US" dirty="0"/>
              <a:t>privilege.</a:t>
            </a:r>
          </a:p>
          <a:p>
            <a:endParaRPr lang="en-US" dirty="0"/>
          </a:p>
          <a:p>
            <a:r>
              <a:rPr lang="en-US" dirty="0"/>
              <a:t>You'll use </a:t>
            </a:r>
            <a:r>
              <a:rPr lang="en-US" b="1" dirty="0">
                <a:solidFill>
                  <a:srgbClr val="F7941D"/>
                </a:solidFill>
              </a:rPr>
              <a:t>Oracle Enterprise Manager Database Express 19c</a:t>
            </a:r>
            <a:r>
              <a:rPr lang="en-US" dirty="0">
                <a:solidFill>
                  <a:srgbClr val="F7941D"/>
                </a:solidFill>
              </a:rPr>
              <a:t> (</a:t>
            </a:r>
            <a:r>
              <a:rPr lang="en-US" b="1" dirty="0">
                <a:solidFill>
                  <a:srgbClr val="F7941D"/>
                </a:solidFill>
              </a:rPr>
              <a:t>EM Express</a:t>
            </a:r>
            <a:r>
              <a:rPr lang="en-US" dirty="0">
                <a:solidFill>
                  <a:srgbClr val="F7941D"/>
                </a:solidFill>
              </a:rPr>
              <a:t>).</a:t>
            </a:r>
            <a:endParaRPr lang="es-VE" dirty="0">
              <a:solidFill>
                <a:srgbClr val="F7941D"/>
              </a:solidFill>
            </a:endParaRPr>
          </a:p>
        </p:txBody>
      </p:sp>
      <p:sp>
        <p:nvSpPr>
          <p:cNvPr id="3" name="Título 2"/>
          <p:cNvSpPr>
            <a:spLocks noGrp="1"/>
          </p:cNvSpPr>
          <p:nvPr>
            <p:ph type="title"/>
          </p:nvPr>
        </p:nvSpPr>
        <p:spPr/>
        <p:txBody>
          <a:bodyPr/>
          <a:lstStyle/>
          <a:p>
            <a:r>
              <a:rPr lang="es-VE" dirty="0" err="1"/>
              <a:t>Creating</a:t>
            </a:r>
            <a:r>
              <a:rPr lang="es-VE" dirty="0"/>
              <a:t> </a:t>
            </a:r>
            <a:r>
              <a:rPr lang="es-VE" dirty="0" err="1"/>
              <a:t>password-authenticated</a:t>
            </a:r>
            <a:r>
              <a:rPr lang="es-VE" dirty="0"/>
              <a:t> </a:t>
            </a:r>
            <a:r>
              <a:rPr lang="es-VE" dirty="0" err="1"/>
              <a:t>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22</a:t>
            </a:fld>
            <a:endParaRPr lang="es-VE"/>
          </a:p>
        </p:txBody>
      </p:sp>
    </p:spTree>
    <p:extLst>
      <p:ext uri="{BB962C8B-B14F-4D97-AF65-F5344CB8AC3E}">
        <p14:creationId xmlns:p14="http://schemas.microsoft.com/office/powerpoint/2010/main" val="295688848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817022"/>
          </a:xfrm>
        </p:spPr>
        <p:txBody>
          <a:bodyPr>
            <a:normAutofit fontScale="92500" lnSpcReduction="10000"/>
          </a:bodyPr>
          <a:lstStyle/>
          <a:p>
            <a:r>
              <a:rPr lang="en-US" dirty="0"/>
              <a:t>You have to modify the existing redaction policy in order to redact more than one column in the table. </a:t>
            </a:r>
          </a:p>
          <a:p>
            <a:endParaRPr lang="en-US" dirty="0"/>
          </a:p>
          <a:p>
            <a:r>
              <a:rPr lang="en-US" dirty="0"/>
              <a:t>In the table </a:t>
            </a:r>
            <a:r>
              <a:rPr lang="en-US" dirty="0">
                <a:solidFill>
                  <a:srgbClr val="F7941D"/>
                </a:solidFill>
              </a:rPr>
              <a:t>HR.EMPLOYEES</a:t>
            </a:r>
            <a:r>
              <a:rPr lang="en-US" dirty="0"/>
              <a:t>, besides the column </a:t>
            </a:r>
            <a:r>
              <a:rPr lang="en-US" dirty="0">
                <a:solidFill>
                  <a:srgbClr val="F7941D"/>
                </a:solidFill>
              </a:rPr>
              <a:t>SALARY</a:t>
            </a:r>
            <a:r>
              <a:rPr lang="en-US" dirty="0"/>
              <a:t>, you want to redact the column </a:t>
            </a:r>
            <a:r>
              <a:rPr lang="en-US" dirty="0">
                <a:solidFill>
                  <a:srgbClr val="F7941D"/>
                </a:solidFill>
              </a:rPr>
              <a:t>COMMISSION_PCT</a:t>
            </a:r>
            <a:r>
              <a:rPr lang="en-US" dirty="0"/>
              <a:t>. </a:t>
            </a:r>
          </a:p>
          <a:p>
            <a:endParaRPr lang="en-US" dirty="0"/>
          </a:p>
          <a:p>
            <a:r>
              <a:rPr lang="en-US" dirty="0"/>
              <a:t>You will modify the redaction policy </a:t>
            </a:r>
            <a:r>
              <a:rPr lang="en-US" dirty="0">
                <a:solidFill>
                  <a:srgbClr val="F7941D"/>
                </a:solidFill>
              </a:rPr>
              <a:t>EMP_POL</a:t>
            </a:r>
            <a:r>
              <a:rPr lang="en-US" dirty="0"/>
              <a:t>. </a:t>
            </a:r>
          </a:p>
          <a:p>
            <a:endParaRPr lang="en-US" dirty="0"/>
          </a:p>
          <a:p>
            <a:r>
              <a:rPr lang="en-US" dirty="0"/>
              <a:t>You decide that you want to use full redaction type for the column </a:t>
            </a:r>
            <a:r>
              <a:rPr lang="en-US" dirty="0">
                <a:solidFill>
                  <a:srgbClr val="F7941D"/>
                </a:solidFill>
              </a:rPr>
              <a:t>COMMISSION_PCT</a:t>
            </a:r>
            <a:r>
              <a:rPr lang="en-US" dirty="0"/>
              <a:t>.</a:t>
            </a:r>
            <a:endParaRPr lang="es-VE" dirty="0"/>
          </a:p>
        </p:txBody>
      </p:sp>
      <p:sp>
        <p:nvSpPr>
          <p:cNvPr id="3" name="Título 2"/>
          <p:cNvSpPr>
            <a:spLocks noGrp="1"/>
          </p:cNvSpPr>
          <p:nvPr>
            <p:ph type="title"/>
          </p:nvPr>
        </p:nvSpPr>
        <p:spPr/>
        <p:txBody>
          <a:bodyPr/>
          <a:lstStyle/>
          <a:p>
            <a:r>
              <a:rPr lang="en-US" dirty="0"/>
              <a:t>Add a column to the redaction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220</a:t>
            </a:fld>
            <a:endParaRPr lang="es-VE" dirty="0"/>
          </a:p>
        </p:txBody>
      </p:sp>
    </p:spTree>
    <p:extLst>
      <p:ext uri="{BB962C8B-B14F-4D97-AF65-F5344CB8AC3E}">
        <p14:creationId xmlns:p14="http://schemas.microsoft.com/office/powerpoint/2010/main" val="39448848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Before doing this, you should have completed the </a:t>
            </a:r>
            <a:r>
              <a:rPr lang="en-US" b="1" dirty="0"/>
              <a:t>Creating redaction policy when using random redaction </a:t>
            </a:r>
            <a:r>
              <a:rPr lang="en-US" dirty="0"/>
              <a:t>section. </a:t>
            </a:r>
          </a:p>
          <a:p>
            <a:endParaRPr lang="en-US" dirty="0"/>
          </a:p>
          <a:p>
            <a:r>
              <a:rPr lang="en-US" dirty="0"/>
              <a:t>You will use the </a:t>
            </a:r>
            <a:r>
              <a:rPr lang="en-US" dirty="0" err="1">
                <a:solidFill>
                  <a:srgbClr val="F7941D"/>
                </a:solidFill>
              </a:rPr>
              <a:t>secmgr</a:t>
            </a:r>
            <a:r>
              <a:rPr lang="en-US" dirty="0">
                <a:solidFill>
                  <a:srgbClr val="F7941D"/>
                </a:solidFill>
              </a:rPr>
              <a:t> </a:t>
            </a:r>
            <a:r>
              <a:rPr lang="en-US" dirty="0"/>
              <a:t>user you created in the </a:t>
            </a:r>
            <a:r>
              <a:rPr lang="en-US" b="1" dirty="0"/>
              <a:t>Creating redaction policy when using full redaction </a:t>
            </a:r>
            <a:r>
              <a:rPr lang="en-US" dirty="0"/>
              <a:t>section.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221</a:t>
            </a:fld>
            <a:endParaRPr lang="es-VE" dirty="0"/>
          </a:p>
        </p:txBody>
      </p:sp>
      <p:sp>
        <p:nvSpPr>
          <p:cNvPr id="5" name="Título 2"/>
          <p:cNvSpPr>
            <a:spLocks noGrp="1"/>
          </p:cNvSpPr>
          <p:nvPr>
            <p:ph type="title"/>
          </p:nvPr>
        </p:nvSpPr>
        <p:spPr>
          <a:xfrm>
            <a:off x="1522343" y="393801"/>
            <a:ext cx="10848977" cy="655430"/>
          </a:xfrm>
        </p:spPr>
        <p:txBody>
          <a:bodyPr/>
          <a:lstStyle/>
          <a:p>
            <a:r>
              <a:rPr lang="en-US" dirty="0"/>
              <a:t>Add a column to the redaction policy</a:t>
            </a:r>
            <a:endParaRPr lang="es-VE" dirty="0"/>
          </a:p>
        </p:txBody>
      </p:sp>
    </p:spTree>
    <p:extLst>
      <p:ext uri="{BB962C8B-B14F-4D97-AF65-F5344CB8AC3E}">
        <p14:creationId xmlns:p14="http://schemas.microsoft.com/office/powerpoint/2010/main" val="9895927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Use the procedure </a:t>
            </a:r>
            <a:r>
              <a:rPr lang="en-US" dirty="0">
                <a:solidFill>
                  <a:srgbClr val="F7941D"/>
                </a:solidFill>
              </a:rPr>
              <a:t>ALTER_POLICY</a:t>
            </a:r>
            <a:r>
              <a:rPr lang="en-US" dirty="0"/>
              <a:t> in the PL/SQL package </a:t>
            </a:r>
            <a:r>
              <a:rPr lang="en-US" dirty="0">
                <a:solidFill>
                  <a:srgbClr val="F7941D"/>
                </a:solidFill>
              </a:rPr>
              <a:t>DMBS_REDACT</a:t>
            </a:r>
            <a:r>
              <a:rPr lang="en-US" dirty="0"/>
              <a:t> to change redaction policies. </a:t>
            </a:r>
          </a:p>
          <a:p>
            <a:endParaRPr lang="en-US" dirty="0"/>
          </a:p>
          <a:p>
            <a:r>
              <a:rPr lang="en-US" dirty="0"/>
              <a:t>Specify value for the </a:t>
            </a:r>
            <a:r>
              <a:rPr lang="en-US" dirty="0">
                <a:solidFill>
                  <a:srgbClr val="F7941D"/>
                </a:solidFill>
              </a:rPr>
              <a:t>ACTION</a:t>
            </a:r>
            <a:r>
              <a:rPr lang="en-US" dirty="0"/>
              <a:t> parameter, which defines what kind of change will happen.</a:t>
            </a:r>
            <a:endParaRPr lang="es-VE" dirty="0"/>
          </a:p>
        </p:txBody>
      </p:sp>
      <p:sp>
        <p:nvSpPr>
          <p:cNvPr id="3" name="Título 2"/>
          <p:cNvSpPr>
            <a:spLocks noGrp="1"/>
          </p:cNvSpPr>
          <p:nvPr>
            <p:ph type="title"/>
          </p:nvPr>
        </p:nvSpPr>
        <p:spPr/>
        <p:txBody>
          <a:bodyPr/>
          <a:lstStyle/>
          <a:p>
            <a:r>
              <a:rPr lang="en-US" dirty="0"/>
              <a:t>Add a column to the redaction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222</a:t>
            </a:fld>
            <a:endParaRPr lang="es-VE" dirty="0"/>
          </a:p>
        </p:txBody>
      </p:sp>
    </p:spTree>
    <p:extLst>
      <p:ext uri="{BB962C8B-B14F-4D97-AF65-F5344CB8AC3E}">
        <p14:creationId xmlns:p14="http://schemas.microsoft.com/office/powerpoint/2010/main" val="14434119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You will perform the three basic tasks: enabling, disabling, and dropping the same redaction policy (</a:t>
            </a:r>
            <a:r>
              <a:rPr lang="en-US" dirty="0">
                <a:solidFill>
                  <a:srgbClr val="F7941D"/>
                </a:solidFill>
              </a:rPr>
              <a:t>CUST_POL)</a:t>
            </a:r>
            <a:r>
              <a:rPr lang="en-US" dirty="0"/>
              <a:t>. </a:t>
            </a:r>
          </a:p>
          <a:p>
            <a:endParaRPr lang="en-US" dirty="0"/>
          </a:p>
          <a:p>
            <a:r>
              <a:rPr lang="en-US" dirty="0"/>
              <a:t>Also, you will check which redaction policies exist in the database and whether they are enforced (enabled).</a:t>
            </a:r>
          </a:p>
        </p:txBody>
      </p:sp>
      <p:sp>
        <p:nvSpPr>
          <p:cNvPr id="3" name="Título 2"/>
          <p:cNvSpPr>
            <a:spLocks noGrp="1"/>
          </p:cNvSpPr>
          <p:nvPr>
            <p:ph type="title"/>
          </p:nvPr>
        </p:nvSpPr>
        <p:spPr/>
        <p:txBody>
          <a:bodyPr/>
          <a:lstStyle/>
          <a:p>
            <a:r>
              <a:rPr lang="en-US" dirty="0"/>
              <a:t>Enabling, disabling, and dropping redaction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223</a:t>
            </a:fld>
            <a:endParaRPr lang="es-VE" dirty="0"/>
          </a:p>
        </p:txBody>
      </p:sp>
    </p:spTree>
    <p:extLst>
      <p:ext uri="{BB962C8B-B14F-4D97-AF65-F5344CB8AC3E}">
        <p14:creationId xmlns:p14="http://schemas.microsoft.com/office/powerpoint/2010/main" val="8487710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Before doing this, you should have completed the </a:t>
            </a:r>
            <a:r>
              <a:rPr lang="en-US" b="1" dirty="0"/>
              <a:t>Creating a redaction policy when using full redaction </a:t>
            </a:r>
            <a:r>
              <a:rPr lang="en-US" dirty="0"/>
              <a:t>section.</a:t>
            </a:r>
          </a:p>
          <a:p>
            <a:endParaRPr lang="en-US" dirty="0"/>
          </a:p>
          <a:p>
            <a:endParaRPr lang="es-VE" dirty="0"/>
          </a:p>
        </p:txBody>
      </p:sp>
      <p:sp>
        <p:nvSpPr>
          <p:cNvPr id="3" name="Título 2"/>
          <p:cNvSpPr>
            <a:spLocks noGrp="1"/>
          </p:cNvSpPr>
          <p:nvPr>
            <p:ph type="title"/>
          </p:nvPr>
        </p:nvSpPr>
        <p:spPr/>
        <p:txBody>
          <a:bodyPr/>
          <a:lstStyle/>
          <a:p>
            <a:r>
              <a:rPr lang="en-US" dirty="0"/>
              <a:t>Enabling, disabling, and dropping redaction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224</a:t>
            </a:fld>
            <a:endParaRPr lang="es-VE" dirty="0"/>
          </a:p>
        </p:txBody>
      </p:sp>
    </p:spTree>
    <p:extLst>
      <p:ext uri="{BB962C8B-B14F-4D97-AF65-F5344CB8AC3E}">
        <p14:creationId xmlns:p14="http://schemas.microsoft.com/office/powerpoint/2010/main" val="7793840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will create a user and then exempt that user from Data Redaction. </a:t>
            </a:r>
          </a:p>
          <a:p>
            <a:endParaRPr lang="en-US" dirty="0"/>
          </a:p>
          <a:p>
            <a:r>
              <a:rPr lang="en-US" dirty="0"/>
              <a:t>This user will be exempted from all redaction policies in the database.</a:t>
            </a:r>
          </a:p>
          <a:p>
            <a:endParaRPr lang="en-US" dirty="0"/>
          </a:p>
          <a:p>
            <a:endParaRPr lang="es-VE" dirty="0"/>
          </a:p>
        </p:txBody>
      </p:sp>
      <p:sp>
        <p:nvSpPr>
          <p:cNvPr id="3" name="Título 2"/>
          <p:cNvSpPr>
            <a:spLocks noGrp="1"/>
          </p:cNvSpPr>
          <p:nvPr>
            <p:ph type="title"/>
          </p:nvPr>
        </p:nvSpPr>
        <p:spPr/>
        <p:txBody>
          <a:bodyPr/>
          <a:lstStyle/>
          <a:p>
            <a:r>
              <a:rPr lang="en-US" dirty="0"/>
              <a:t>Exempting users from data redaction 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225</a:t>
            </a:fld>
            <a:endParaRPr lang="es-VE" dirty="0"/>
          </a:p>
        </p:txBody>
      </p:sp>
    </p:spTree>
    <p:extLst>
      <p:ext uri="{BB962C8B-B14F-4D97-AF65-F5344CB8AC3E}">
        <p14:creationId xmlns:p14="http://schemas.microsoft.com/office/powerpoint/2010/main" val="23807955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Before doing this, you should have completed the </a:t>
            </a:r>
            <a:r>
              <a:rPr lang="en-US" b="1" dirty="0"/>
              <a:t>Creating a redaction policy when using the partial redaction</a:t>
            </a:r>
            <a:r>
              <a:rPr lang="en-US" dirty="0"/>
              <a:t> section.</a:t>
            </a:r>
            <a:endParaRPr lang="es-VE" dirty="0"/>
          </a:p>
        </p:txBody>
      </p:sp>
      <p:sp>
        <p:nvSpPr>
          <p:cNvPr id="3" name="Título 2"/>
          <p:cNvSpPr>
            <a:spLocks noGrp="1"/>
          </p:cNvSpPr>
          <p:nvPr>
            <p:ph type="title"/>
          </p:nvPr>
        </p:nvSpPr>
        <p:spPr/>
        <p:txBody>
          <a:bodyPr/>
          <a:lstStyle/>
          <a:p>
            <a:r>
              <a:rPr lang="en-US" dirty="0"/>
              <a:t>Exempting users from data redaction 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226</a:t>
            </a:fld>
            <a:endParaRPr lang="es-VE" dirty="0"/>
          </a:p>
        </p:txBody>
      </p:sp>
    </p:spTree>
    <p:extLst>
      <p:ext uri="{BB962C8B-B14F-4D97-AF65-F5344CB8AC3E}">
        <p14:creationId xmlns:p14="http://schemas.microsoft.com/office/powerpoint/2010/main" val="2512784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There is a new system privilege that is used to control which users will be exempted from data redaction in Oracle Database. </a:t>
            </a:r>
          </a:p>
          <a:p>
            <a:endParaRPr lang="en-US" dirty="0"/>
          </a:p>
          <a:p>
            <a:r>
              <a:rPr lang="en-US" dirty="0"/>
              <a:t>This privilege is </a:t>
            </a:r>
            <a:r>
              <a:rPr lang="en-US" dirty="0">
                <a:solidFill>
                  <a:srgbClr val="F7941D"/>
                </a:solidFill>
              </a:rPr>
              <a:t>EXEMPT REDACTION POLICY.</a:t>
            </a:r>
          </a:p>
          <a:p>
            <a:endParaRPr lang="en-US" dirty="0">
              <a:solidFill>
                <a:srgbClr val="F7941D"/>
              </a:solidFill>
            </a:endParaRPr>
          </a:p>
          <a:p>
            <a:r>
              <a:rPr lang="en-US" dirty="0"/>
              <a:t>Users who are granted this privilege will be able to see clear (unmasked) data in the whole database if they have (select) privilege to access that data. </a:t>
            </a:r>
          </a:p>
          <a:p>
            <a:endParaRPr lang="en-US" dirty="0"/>
          </a:p>
        </p:txBody>
      </p:sp>
      <p:sp>
        <p:nvSpPr>
          <p:cNvPr id="3" name="Título 2"/>
          <p:cNvSpPr>
            <a:spLocks noGrp="1"/>
          </p:cNvSpPr>
          <p:nvPr>
            <p:ph type="title"/>
          </p:nvPr>
        </p:nvSpPr>
        <p:spPr/>
        <p:txBody>
          <a:bodyPr/>
          <a:lstStyle/>
          <a:p>
            <a:r>
              <a:rPr lang="en-US" dirty="0"/>
              <a:t>Exempting users from data redaction 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227</a:t>
            </a:fld>
            <a:endParaRPr lang="es-VE" dirty="0"/>
          </a:p>
        </p:txBody>
      </p:sp>
    </p:spTree>
    <p:extLst>
      <p:ext uri="{BB962C8B-B14F-4D97-AF65-F5344CB8AC3E}">
        <p14:creationId xmlns:p14="http://schemas.microsoft.com/office/powerpoint/2010/main" val="4991690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Backup/restore as well as import and export operations are not subject to data redaction. </a:t>
            </a:r>
          </a:p>
          <a:p>
            <a:endParaRPr lang="en-US" dirty="0"/>
          </a:p>
          <a:p>
            <a:r>
              <a:rPr lang="en-US" dirty="0"/>
              <a:t>However, data redaction policies are included in export and import operations.</a:t>
            </a:r>
            <a:endParaRPr lang="es-VE" dirty="0"/>
          </a:p>
          <a:p>
            <a:endParaRPr lang="es-VE" dirty="0"/>
          </a:p>
        </p:txBody>
      </p:sp>
      <p:sp>
        <p:nvSpPr>
          <p:cNvPr id="3" name="Título 2"/>
          <p:cNvSpPr>
            <a:spLocks noGrp="1"/>
          </p:cNvSpPr>
          <p:nvPr>
            <p:ph type="title"/>
          </p:nvPr>
        </p:nvSpPr>
        <p:spPr/>
        <p:txBody>
          <a:bodyPr/>
          <a:lstStyle/>
          <a:p>
            <a:r>
              <a:rPr lang="en-US" dirty="0"/>
              <a:t>Exempting users from data redaction 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228</a:t>
            </a:fld>
            <a:endParaRPr lang="es-VE" dirty="0"/>
          </a:p>
        </p:txBody>
      </p:sp>
    </p:spTree>
    <p:extLst>
      <p:ext uri="{BB962C8B-B14F-4D97-AF65-F5344CB8AC3E}">
        <p14:creationId xmlns:p14="http://schemas.microsoft.com/office/powerpoint/2010/main" val="27197418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3100" i="1" dirty="0" err="1"/>
              <a:t>Transparent</a:t>
            </a:r>
            <a:r>
              <a:rPr lang="es-VE" sz="3100" i="1" dirty="0"/>
              <a:t> </a:t>
            </a:r>
            <a:r>
              <a:rPr lang="es-VE" sz="3100" i="1" dirty="0" err="1"/>
              <a:t>Sensitive</a:t>
            </a:r>
            <a:r>
              <a:rPr lang="es-VE" sz="3100" i="1" dirty="0"/>
              <a:t> Data </a:t>
            </a:r>
            <a:r>
              <a:rPr lang="es-VE" sz="3100" i="1" dirty="0" err="1"/>
              <a:t>Protection</a:t>
            </a:r>
            <a:endParaRPr lang="es-VE" sz="3100" i="1" dirty="0"/>
          </a:p>
        </p:txBody>
      </p:sp>
    </p:spTree>
    <p:extLst>
      <p:ext uri="{BB962C8B-B14F-4D97-AF65-F5344CB8AC3E}">
        <p14:creationId xmlns:p14="http://schemas.microsoft.com/office/powerpoint/2010/main" val="1171867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a:pPr>
            <a:r>
              <a:rPr lang="en-US" dirty="0"/>
              <a:t>Use OS authentication to connect to the database.</a:t>
            </a:r>
          </a:p>
          <a:p>
            <a:pPr marL="514350" indent="-514350">
              <a:buFont typeface="+mj-lt"/>
              <a:buAutoNum type="arabicPeriod"/>
            </a:pPr>
            <a:r>
              <a:rPr lang="en-US" dirty="0"/>
              <a:t>Create a password-authenticated user </a:t>
            </a:r>
            <a:r>
              <a:rPr lang="en-US" dirty="0" err="1">
                <a:solidFill>
                  <a:srgbClr val="F7941D"/>
                </a:solidFill>
              </a:rPr>
              <a:t>jessica</a:t>
            </a:r>
            <a:r>
              <a:rPr lang="en-US" dirty="0">
                <a:solidFill>
                  <a:srgbClr val="F7941D"/>
                </a:solidFill>
              </a:rPr>
              <a:t> </a:t>
            </a:r>
            <a:r>
              <a:rPr lang="en-US" dirty="0"/>
              <a:t>with simpler password.</a:t>
            </a:r>
          </a:p>
          <a:p>
            <a:pPr marL="514350" indent="-514350">
              <a:buFont typeface="+mj-lt"/>
              <a:buAutoNum type="arabicPeriod"/>
            </a:pPr>
            <a:r>
              <a:rPr lang="en-US" dirty="0"/>
              <a:t>Create a password-authenticated user </a:t>
            </a:r>
            <a:r>
              <a:rPr lang="en-US" dirty="0">
                <a:solidFill>
                  <a:srgbClr val="F7941D"/>
                </a:solidFill>
              </a:rPr>
              <a:t>tom</a:t>
            </a:r>
            <a:r>
              <a:rPr lang="en-US" dirty="0"/>
              <a:t> with more complex password.</a:t>
            </a:r>
          </a:p>
          <a:p>
            <a:pPr marL="0" indent="0">
              <a:buNone/>
            </a:pPr>
            <a:r>
              <a:rPr lang="en-US" i="1" dirty="0"/>
              <a:t>Both of these users are using the default password profile.</a:t>
            </a:r>
          </a:p>
          <a:p>
            <a:pPr marL="514350" indent="-514350">
              <a:buFont typeface="+mj-lt"/>
              <a:buAutoNum type="arabicPeriod" startAt="4"/>
            </a:pPr>
            <a:r>
              <a:rPr lang="en-US" dirty="0"/>
              <a:t>Create a password-authenticated user with the assigned password profile </a:t>
            </a:r>
            <a:r>
              <a:rPr lang="en-US" dirty="0" err="1">
                <a:solidFill>
                  <a:srgbClr val="F7941D"/>
                </a:solidFill>
              </a:rPr>
              <a:t>userprofile</a:t>
            </a:r>
            <a:r>
              <a:rPr lang="en-US" dirty="0"/>
              <a:t>.</a:t>
            </a:r>
          </a:p>
          <a:p>
            <a:pPr marL="514350" indent="-514350">
              <a:buFont typeface="+mj-lt"/>
              <a:buAutoNum type="arabicPeriod" startAt="4"/>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password-authenticated</a:t>
            </a:r>
            <a:r>
              <a:rPr lang="es-VE" dirty="0"/>
              <a:t> </a:t>
            </a:r>
            <a:r>
              <a:rPr lang="es-VE" dirty="0" err="1"/>
              <a:t>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23</a:t>
            </a:fld>
            <a:endParaRPr lang="es-VE"/>
          </a:p>
        </p:txBody>
      </p:sp>
    </p:spTree>
    <p:extLst>
      <p:ext uri="{BB962C8B-B14F-4D97-AF65-F5344CB8AC3E}">
        <p14:creationId xmlns:p14="http://schemas.microsoft.com/office/powerpoint/2010/main" val="170864702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lnSpcReduction="10000"/>
          </a:bodyPr>
          <a:lstStyle/>
          <a:p>
            <a:pPr marL="0" indent="0">
              <a:buNone/>
            </a:pPr>
            <a:r>
              <a:rPr lang="en-US" b="1" dirty="0"/>
              <a:t>In this chapter, we will cover the following tasks:</a:t>
            </a:r>
          </a:p>
          <a:p>
            <a:r>
              <a:rPr lang="en-US" dirty="0">
                <a:hlinkClick r:id="rId3" action="ppaction://hlinksldjump"/>
              </a:rPr>
              <a:t>Creating a sensitive type</a:t>
            </a:r>
            <a:endParaRPr lang="en-US" dirty="0"/>
          </a:p>
          <a:p>
            <a:r>
              <a:rPr lang="en-US" dirty="0">
                <a:hlinkClick r:id="rId4" action="ppaction://hlinksldjump"/>
              </a:rPr>
              <a:t>Determining sensitive columns</a:t>
            </a:r>
            <a:endParaRPr lang="en-US" dirty="0"/>
          </a:p>
          <a:p>
            <a:r>
              <a:rPr lang="en-US" dirty="0">
                <a:hlinkClick r:id="rId5" action="ppaction://hlinksldjump"/>
              </a:rPr>
              <a:t>Creating transparent sensitive data protection policy</a:t>
            </a:r>
            <a:endParaRPr lang="en-US" dirty="0"/>
          </a:p>
          <a:p>
            <a:r>
              <a:rPr lang="en-US" dirty="0">
                <a:hlinkClick r:id="rId6" action="ppaction://hlinksldjump"/>
              </a:rPr>
              <a:t>Associating transparent sensitive data protection policy with sensitive type</a:t>
            </a:r>
            <a:endParaRPr lang="en-US" dirty="0"/>
          </a:p>
          <a:p>
            <a:r>
              <a:rPr lang="en-US" dirty="0">
                <a:hlinkClick r:id="rId7" action="ppaction://hlinksldjump"/>
              </a:rPr>
              <a:t>Enabling, disabling, and dropping policy</a:t>
            </a:r>
            <a:endParaRPr lang="en-US" dirty="0"/>
          </a:p>
          <a:p>
            <a:r>
              <a:rPr lang="en-US" dirty="0">
                <a:hlinkClick r:id="rId8" action="ppaction://hlinksldjump"/>
              </a:rPr>
              <a:t>Altering transparent sensitive data protection policy</a:t>
            </a:r>
            <a:br>
              <a:rPr lang="en-US" dirty="0">
                <a:hlinkClick r:id="rId8" action="ppaction://hlinksldjump"/>
              </a:rPr>
            </a:b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230</a:t>
            </a:fld>
            <a:endParaRPr lang="es-VE" dirty="0"/>
          </a:p>
        </p:txBody>
      </p:sp>
    </p:spTree>
    <p:extLst>
      <p:ext uri="{BB962C8B-B14F-4D97-AF65-F5344CB8AC3E}">
        <p14:creationId xmlns:p14="http://schemas.microsoft.com/office/powerpoint/2010/main" val="7296353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564774"/>
          </a:xfrm>
        </p:spPr>
        <p:txBody>
          <a:bodyPr>
            <a:noAutofit/>
          </a:bodyPr>
          <a:lstStyle/>
          <a:p>
            <a:r>
              <a:rPr lang="en-US" dirty="0"/>
              <a:t>Oracle Transparent Sensitive Data Protection (TSDP) is a new security feature, introduced in Oracle Database 19c. </a:t>
            </a:r>
          </a:p>
          <a:p>
            <a:endParaRPr lang="en-US" dirty="0"/>
          </a:p>
          <a:p>
            <a:r>
              <a:rPr lang="en-US" dirty="0"/>
              <a:t>TSDP provides a way to create classes of sensitive data and enables more centralized control of how sensitive data is protected. </a:t>
            </a:r>
          </a:p>
          <a:p>
            <a:pPr marL="0" indent="0">
              <a:buNone/>
            </a:pPr>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231</a:t>
            </a:fld>
            <a:endParaRPr lang="es-VE" dirty="0"/>
          </a:p>
        </p:txBody>
      </p:sp>
    </p:spTree>
    <p:extLst>
      <p:ext uri="{BB962C8B-B14F-4D97-AF65-F5344CB8AC3E}">
        <p14:creationId xmlns:p14="http://schemas.microsoft.com/office/powerpoint/2010/main" val="14057228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database versions 12.1.0.1 and 12.1.0.2, it leverages two Oracle security mechanisms:</a:t>
            </a:r>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232</a:t>
            </a:fld>
            <a:endParaRPr lang="es-VE" dirty="0"/>
          </a:p>
        </p:txBody>
      </p:sp>
      <p:sp>
        <p:nvSpPr>
          <p:cNvPr id="5" name="Rectángulo 4"/>
          <p:cNvSpPr/>
          <p:nvPr/>
        </p:nvSpPr>
        <p:spPr>
          <a:xfrm>
            <a:off x="1012547" y="2908109"/>
            <a:ext cx="10153650" cy="154501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Oracle Virtual Private Database (VPD), described in Chapter 4 , Virtual Private Database</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Oracle Data Redaction, explained in Chapter 5 , Data Redaction</a:t>
            </a:r>
            <a:endParaRPr lang="es-VE" sz="2400" b="1" dirty="0"/>
          </a:p>
        </p:txBody>
      </p:sp>
    </p:spTree>
    <p:extLst>
      <p:ext uri="{BB962C8B-B14F-4D97-AF65-F5344CB8AC3E}">
        <p14:creationId xmlns:p14="http://schemas.microsoft.com/office/powerpoint/2010/main" val="15816907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Steps</a:t>
            </a:r>
            <a:r>
              <a:rPr lang="es-VE" dirty="0"/>
              <a:t> to </a:t>
            </a:r>
            <a:r>
              <a:rPr lang="es-VE" dirty="0" err="1"/>
              <a:t>implement</a:t>
            </a:r>
            <a:r>
              <a:rPr lang="es-VE" dirty="0"/>
              <a:t> TSDP</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233</a:t>
            </a:fld>
            <a:endParaRPr lang="es-VE" dirty="0"/>
          </a:p>
        </p:txBody>
      </p:sp>
      <p:sp>
        <p:nvSpPr>
          <p:cNvPr id="5" name="Llamada de flecha hacia abajo 4"/>
          <p:cNvSpPr/>
          <p:nvPr/>
        </p:nvSpPr>
        <p:spPr>
          <a:xfrm>
            <a:off x="1926609" y="2278846"/>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Associate</a:t>
            </a:r>
            <a:r>
              <a:rPr lang="es-VE" b="1" dirty="0"/>
              <a:t> </a:t>
            </a:r>
            <a:r>
              <a:rPr lang="es-VE" b="1" dirty="0" err="1"/>
              <a:t>sensitive</a:t>
            </a:r>
            <a:r>
              <a:rPr lang="es-VE" b="1" dirty="0"/>
              <a:t> </a:t>
            </a:r>
            <a:r>
              <a:rPr lang="es-VE" b="1" dirty="0" err="1"/>
              <a:t>columns</a:t>
            </a:r>
            <a:r>
              <a:rPr lang="es-VE" b="1" dirty="0"/>
              <a:t> </a:t>
            </a:r>
            <a:r>
              <a:rPr lang="es-VE" b="1" dirty="0" err="1"/>
              <a:t>with</a:t>
            </a:r>
            <a:r>
              <a:rPr lang="es-VE" b="1" dirty="0"/>
              <a:t> </a:t>
            </a:r>
            <a:r>
              <a:rPr lang="es-VE" b="1" dirty="0" err="1"/>
              <a:t>that</a:t>
            </a:r>
            <a:r>
              <a:rPr lang="es-VE" b="1" dirty="0"/>
              <a:t> </a:t>
            </a:r>
            <a:r>
              <a:rPr lang="es-VE" b="1" dirty="0" err="1"/>
              <a:t>type</a:t>
            </a:r>
            <a:endParaRPr lang="es-VE" b="1" dirty="0"/>
          </a:p>
        </p:txBody>
      </p:sp>
      <p:sp>
        <p:nvSpPr>
          <p:cNvPr id="6" name="Llamada de flecha hacia abajo 5"/>
          <p:cNvSpPr/>
          <p:nvPr/>
        </p:nvSpPr>
        <p:spPr>
          <a:xfrm>
            <a:off x="1919981" y="3400841"/>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Create</a:t>
            </a:r>
            <a:r>
              <a:rPr lang="es-VE" b="1" dirty="0"/>
              <a:t> TSDP </a:t>
            </a:r>
            <a:r>
              <a:rPr lang="es-VE" b="1" dirty="0" err="1"/>
              <a:t>policy</a:t>
            </a:r>
            <a:endParaRPr lang="es-VE" b="1" dirty="0"/>
          </a:p>
        </p:txBody>
      </p:sp>
      <p:sp>
        <p:nvSpPr>
          <p:cNvPr id="7" name="Llamada de flecha hacia abajo 6"/>
          <p:cNvSpPr/>
          <p:nvPr/>
        </p:nvSpPr>
        <p:spPr>
          <a:xfrm>
            <a:off x="1919981" y="4522836"/>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Associate</a:t>
            </a:r>
            <a:r>
              <a:rPr lang="es-VE" b="1" dirty="0"/>
              <a:t> </a:t>
            </a:r>
            <a:r>
              <a:rPr lang="es-VE" b="1" dirty="0" err="1"/>
              <a:t>the</a:t>
            </a:r>
            <a:r>
              <a:rPr lang="es-VE" b="1" dirty="0"/>
              <a:t> </a:t>
            </a:r>
            <a:r>
              <a:rPr lang="es-VE" b="1" dirty="0" err="1"/>
              <a:t>policy</a:t>
            </a:r>
            <a:r>
              <a:rPr lang="es-VE" b="1" dirty="0"/>
              <a:t> </a:t>
            </a:r>
            <a:r>
              <a:rPr lang="es-VE" b="1" dirty="0" err="1"/>
              <a:t>with</a:t>
            </a:r>
            <a:r>
              <a:rPr lang="es-VE" b="1" dirty="0"/>
              <a:t> </a:t>
            </a:r>
            <a:r>
              <a:rPr lang="es-VE" b="1" dirty="0" err="1"/>
              <a:t>the</a:t>
            </a:r>
            <a:r>
              <a:rPr lang="es-VE" b="1" dirty="0"/>
              <a:t> </a:t>
            </a:r>
            <a:r>
              <a:rPr lang="es-VE" b="1" dirty="0" err="1"/>
              <a:t>type</a:t>
            </a:r>
            <a:endParaRPr lang="es-VE" b="1" dirty="0"/>
          </a:p>
        </p:txBody>
      </p:sp>
      <p:sp>
        <p:nvSpPr>
          <p:cNvPr id="8" name="Rectángulo 7"/>
          <p:cNvSpPr/>
          <p:nvPr/>
        </p:nvSpPr>
        <p:spPr>
          <a:xfrm>
            <a:off x="1926609" y="5644830"/>
            <a:ext cx="8338782" cy="5595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Enable</a:t>
            </a:r>
            <a:r>
              <a:rPr lang="es-VE" b="1" dirty="0"/>
              <a:t> </a:t>
            </a:r>
            <a:r>
              <a:rPr lang="es-VE" b="1" dirty="0" err="1"/>
              <a:t>the</a:t>
            </a:r>
            <a:r>
              <a:rPr lang="es-VE" b="1" dirty="0"/>
              <a:t> </a:t>
            </a:r>
            <a:r>
              <a:rPr lang="es-VE" b="1" dirty="0" err="1"/>
              <a:t>policy</a:t>
            </a:r>
            <a:endParaRPr lang="es-VE" b="1" dirty="0"/>
          </a:p>
        </p:txBody>
      </p:sp>
      <p:sp>
        <p:nvSpPr>
          <p:cNvPr id="9" name="Llamada de flecha hacia abajo 8"/>
          <p:cNvSpPr/>
          <p:nvPr/>
        </p:nvSpPr>
        <p:spPr>
          <a:xfrm>
            <a:off x="1926609" y="1156851"/>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Create</a:t>
            </a:r>
            <a:r>
              <a:rPr lang="es-VE" b="1" dirty="0"/>
              <a:t> a </a:t>
            </a:r>
            <a:r>
              <a:rPr lang="es-VE" b="1" dirty="0" err="1"/>
              <a:t>sensitive</a:t>
            </a:r>
            <a:r>
              <a:rPr lang="es-VE" b="1" dirty="0"/>
              <a:t> data </a:t>
            </a:r>
            <a:r>
              <a:rPr lang="es-VE" b="1" dirty="0" err="1"/>
              <a:t>type</a:t>
            </a:r>
            <a:endParaRPr lang="es-VE" b="1" dirty="0"/>
          </a:p>
        </p:txBody>
      </p:sp>
    </p:spTree>
    <p:extLst>
      <p:ext uri="{BB962C8B-B14F-4D97-AF65-F5344CB8AC3E}">
        <p14:creationId xmlns:p14="http://schemas.microsoft.com/office/powerpoint/2010/main" val="172734110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We assume that the database is up and running and each user has at least a create session privilege. I</a:t>
            </a:r>
          </a:p>
          <a:p>
            <a:endParaRPr lang="en-US" dirty="0"/>
          </a:p>
          <a:p>
            <a:r>
              <a:rPr lang="en-US" dirty="0"/>
              <a:t>It is assumed that the user has a DBA role and it executes privileges on the following packages: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234</a:t>
            </a:fld>
            <a:endParaRPr lang="es-VE" dirty="0"/>
          </a:p>
        </p:txBody>
      </p:sp>
      <p:sp>
        <p:nvSpPr>
          <p:cNvPr id="6" name="Rectángulo 5"/>
          <p:cNvSpPr/>
          <p:nvPr/>
        </p:nvSpPr>
        <p:spPr>
          <a:xfrm>
            <a:off x="1012547" y="4256088"/>
            <a:ext cx="10153650" cy="160020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DBMS_TSDP_MANAGE</a:t>
            </a:r>
          </a:p>
          <a:p>
            <a:pPr marL="285750" indent="-285750">
              <a:buFont typeface="Arial" panose="020B0604020202020204" pitchFamily="34" charset="0"/>
              <a:buChar char="•"/>
            </a:pPr>
            <a:r>
              <a:rPr lang="en-US" sz="2400" b="1" dirty="0"/>
              <a:t>DBMS_TSDP_PROTECT</a:t>
            </a:r>
          </a:p>
          <a:p>
            <a:pPr marL="285750" indent="-285750">
              <a:buFont typeface="Arial" panose="020B0604020202020204" pitchFamily="34" charset="0"/>
              <a:buChar char="•"/>
            </a:pPr>
            <a:r>
              <a:rPr lang="en-US" sz="2400" b="1" dirty="0"/>
              <a:t>DBMS_RLS</a:t>
            </a:r>
          </a:p>
          <a:p>
            <a:pPr marL="285750" indent="-285750">
              <a:buFont typeface="Arial" panose="020B0604020202020204" pitchFamily="34" charset="0"/>
              <a:buChar char="•"/>
            </a:pPr>
            <a:r>
              <a:rPr lang="en-US" sz="2400" b="1" dirty="0"/>
              <a:t>DBMS_REDACT</a:t>
            </a:r>
            <a:endParaRPr lang="es-VE" sz="2400" b="1" dirty="0"/>
          </a:p>
        </p:txBody>
      </p:sp>
    </p:spTree>
    <p:extLst>
      <p:ext uri="{BB962C8B-B14F-4D97-AF65-F5344CB8AC3E}">
        <p14:creationId xmlns:p14="http://schemas.microsoft.com/office/powerpoint/2010/main" val="26388001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722429"/>
          </a:xfrm>
        </p:spPr>
        <p:txBody>
          <a:bodyPr>
            <a:normAutofit/>
          </a:bodyPr>
          <a:lstStyle/>
          <a:p>
            <a:r>
              <a:rPr lang="en-US" dirty="0"/>
              <a:t>To create a sensitive type, you can use Oracle Enterprise Manager or a command-line interface. </a:t>
            </a:r>
          </a:p>
          <a:p>
            <a:endParaRPr lang="en-US" dirty="0"/>
          </a:p>
          <a:p>
            <a:r>
              <a:rPr lang="en-US" dirty="0"/>
              <a:t>You'll use the command-line interface to execute a PL/SQL procedure. </a:t>
            </a:r>
          </a:p>
          <a:p>
            <a:endParaRPr lang="en-US" dirty="0"/>
          </a:p>
          <a:p>
            <a:r>
              <a:rPr lang="en-US" dirty="0"/>
              <a:t>You decided that you want to protect e-mail addresses stored in your database, so first you are going to create sensitive type </a:t>
            </a:r>
            <a:r>
              <a:rPr lang="en-US" dirty="0" err="1">
                <a:solidFill>
                  <a:srgbClr val="F7941D"/>
                </a:solidFill>
              </a:rPr>
              <a:t>email_type</a:t>
            </a:r>
            <a:r>
              <a:rPr lang="en-US" dirty="0"/>
              <a:t>.</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sensitive</a:t>
            </a:r>
            <a:r>
              <a:rPr lang="es-VE" dirty="0"/>
              <a:t> </a:t>
            </a:r>
            <a:r>
              <a:rPr lang="es-VE" dirty="0" err="1"/>
              <a:t>type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235</a:t>
            </a:fld>
            <a:endParaRPr lang="es-VE" dirty="0"/>
          </a:p>
        </p:txBody>
      </p:sp>
    </p:spTree>
    <p:extLst>
      <p:ext uri="{BB962C8B-B14F-4D97-AF65-F5344CB8AC3E}">
        <p14:creationId xmlns:p14="http://schemas.microsoft.com/office/powerpoint/2010/main" val="2825885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user who can create a sensitive type.</a:t>
            </a:r>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sensitive</a:t>
            </a:r>
            <a:r>
              <a:rPr lang="es-VE" dirty="0"/>
              <a:t> </a:t>
            </a:r>
            <a:r>
              <a:rPr lang="es-VE" dirty="0" err="1"/>
              <a:t>type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236</a:t>
            </a:fld>
            <a:endParaRPr lang="es-VE" dirty="0"/>
          </a:p>
        </p:txBody>
      </p:sp>
    </p:spTree>
    <p:extLst>
      <p:ext uri="{BB962C8B-B14F-4D97-AF65-F5344CB8AC3E}">
        <p14:creationId xmlns:p14="http://schemas.microsoft.com/office/powerpoint/2010/main" val="788995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You create a sensitive type (for example, </a:t>
            </a:r>
            <a:r>
              <a:rPr lang="en-US" dirty="0" err="1">
                <a:solidFill>
                  <a:srgbClr val="F7941D"/>
                </a:solidFill>
              </a:rPr>
              <a:t>email_type</a:t>
            </a:r>
            <a:r>
              <a:rPr lang="en-US" dirty="0"/>
              <a:t>), which you can use to consistently mask (protect).</a:t>
            </a:r>
          </a:p>
          <a:p>
            <a:endParaRPr lang="en-US" dirty="0"/>
          </a:p>
          <a:p>
            <a:r>
              <a:rPr lang="en-US" dirty="0"/>
              <a:t>By creating a sensitive type, you only define that in the database, there exists a class of sensitive data and you name it. </a:t>
            </a:r>
          </a:p>
          <a:p>
            <a:endParaRPr lang="en-US" dirty="0"/>
          </a:p>
          <a:p>
            <a:r>
              <a:rPr lang="en-US" dirty="0"/>
              <a:t>You'll define where that sensitive data resides (in which columns) and the way that data will be protected.</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sensitive</a:t>
            </a:r>
            <a:r>
              <a:rPr lang="es-VE" dirty="0"/>
              <a:t> </a:t>
            </a:r>
            <a:r>
              <a:rPr lang="es-VE" dirty="0" err="1"/>
              <a:t>type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237</a:t>
            </a:fld>
            <a:endParaRPr lang="es-VE" dirty="0"/>
          </a:p>
        </p:txBody>
      </p:sp>
    </p:spTree>
    <p:extLst>
      <p:ext uri="{BB962C8B-B14F-4D97-AF65-F5344CB8AC3E}">
        <p14:creationId xmlns:p14="http://schemas.microsoft.com/office/powerpoint/2010/main" val="259827369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view existing sensitive types, execute the following query:</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sensitive</a:t>
            </a:r>
            <a:r>
              <a:rPr lang="es-VE" dirty="0"/>
              <a:t> </a:t>
            </a:r>
            <a:r>
              <a:rPr lang="es-VE" dirty="0" err="1"/>
              <a:t>type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238</a:t>
            </a:fld>
            <a:endParaRPr lang="es-VE" dirty="0"/>
          </a:p>
        </p:txBody>
      </p:sp>
      <p:sp>
        <p:nvSpPr>
          <p:cNvPr id="5" name="Rectángulo 4"/>
          <p:cNvSpPr/>
          <p:nvPr/>
        </p:nvSpPr>
        <p:spPr>
          <a:xfrm>
            <a:off x="1012547" y="2207172"/>
            <a:ext cx="10153650" cy="51177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select name from DBA_SENSITIVE_COLUMN_TYPES;</a:t>
            </a:r>
          </a:p>
        </p:txBody>
      </p:sp>
      <p:pic>
        <p:nvPicPr>
          <p:cNvPr id="7" name="Marcador de contenido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547" y="3820759"/>
            <a:ext cx="4911358" cy="809564"/>
          </a:xfrm>
          <a:prstGeom prst="rect">
            <a:avLst/>
          </a:prstGeom>
          <a:ln>
            <a:solidFill>
              <a:srgbClr val="F7941D"/>
            </a:solidFill>
          </a:ln>
          <a:effectLst>
            <a:outerShdw blurRad="50800" dist="38100" dir="2700000" algn="tl" rotWithShape="0">
              <a:prstClr val="black">
                <a:alpha val="40000"/>
              </a:prstClr>
            </a:outerShdw>
          </a:effectLst>
        </p:spPr>
      </p:pic>
      <p:sp>
        <p:nvSpPr>
          <p:cNvPr id="8" name="CuadroTexto 7"/>
          <p:cNvSpPr txBox="1"/>
          <p:nvPr/>
        </p:nvSpPr>
        <p:spPr>
          <a:xfrm>
            <a:off x="6503275" y="3897742"/>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Finding information about defined sensitive types</a:t>
            </a:r>
            <a:endParaRPr lang="es-VE" b="1" dirty="0">
              <a:solidFill>
                <a:schemeClr val="tx1"/>
              </a:solidFill>
            </a:endParaRPr>
          </a:p>
        </p:txBody>
      </p:sp>
      <p:sp>
        <p:nvSpPr>
          <p:cNvPr id="9" name="Elipse 8"/>
          <p:cNvSpPr/>
          <p:nvPr/>
        </p:nvSpPr>
        <p:spPr>
          <a:xfrm>
            <a:off x="5820788" y="3886787"/>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33617185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After you decide which data is sensitive, you'll need to find all places where that data is stored. </a:t>
            </a:r>
          </a:p>
          <a:p>
            <a:endParaRPr lang="en-US" dirty="0"/>
          </a:p>
          <a:p>
            <a:r>
              <a:rPr lang="en-US" dirty="0"/>
              <a:t>Once you do that, you'll classify the data (associate sensitive columns with sensitive types). </a:t>
            </a:r>
          </a:p>
          <a:p>
            <a:endParaRPr lang="en-US" dirty="0"/>
          </a:p>
          <a:p>
            <a:r>
              <a:rPr lang="en-US" dirty="0"/>
              <a:t>You'll associate two sensitive columns (from two tables) with sensitive type you created previously.</a:t>
            </a:r>
          </a:p>
          <a:p>
            <a:endParaRPr lang="en-US" dirty="0"/>
          </a:p>
          <a:p>
            <a:endParaRPr lang="es-VE" dirty="0"/>
          </a:p>
        </p:txBody>
      </p:sp>
      <p:sp>
        <p:nvSpPr>
          <p:cNvPr id="3" name="Título 2"/>
          <p:cNvSpPr>
            <a:spLocks noGrp="1"/>
          </p:cNvSpPr>
          <p:nvPr>
            <p:ph type="title"/>
          </p:nvPr>
        </p:nvSpPr>
        <p:spPr/>
        <p:txBody>
          <a:bodyPr/>
          <a:lstStyle/>
          <a:p>
            <a:r>
              <a:rPr lang="es-VE" dirty="0" err="1"/>
              <a:t>Determining</a:t>
            </a:r>
            <a:r>
              <a:rPr lang="es-VE" dirty="0"/>
              <a:t> </a:t>
            </a:r>
            <a:r>
              <a:rPr lang="es-VE" dirty="0" err="1"/>
              <a:t>sensitive</a:t>
            </a:r>
            <a:r>
              <a:rPr lang="es-VE" dirty="0"/>
              <a:t> </a:t>
            </a:r>
            <a:r>
              <a:rPr lang="es-VE" dirty="0" err="1"/>
              <a:t>columns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239</a:t>
            </a:fld>
            <a:endParaRPr lang="es-VE" dirty="0"/>
          </a:p>
        </p:txBody>
      </p:sp>
    </p:spTree>
    <p:extLst>
      <p:ext uri="{BB962C8B-B14F-4D97-AF65-F5344CB8AC3E}">
        <p14:creationId xmlns:p14="http://schemas.microsoft.com/office/powerpoint/2010/main" val="3322509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startAt="5"/>
            </a:pPr>
            <a:r>
              <a:rPr lang="en-US" dirty="0"/>
              <a:t>Create user </a:t>
            </a:r>
            <a:r>
              <a:rPr lang="en-US" dirty="0">
                <a:solidFill>
                  <a:srgbClr val="F7941D"/>
                </a:solidFill>
              </a:rPr>
              <a:t>john</a:t>
            </a:r>
            <a:r>
              <a:rPr lang="en-US" dirty="0"/>
              <a:t>. This user has to change his password at the first database login.</a:t>
            </a:r>
          </a:p>
          <a:p>
            <a:pPr marL="514350" indent="-514350">
              <a:buFont typeface="+mj-lt"/>
              <a:buAutoNum type="arabicPeriod" startAt="5"/>
            </a:pPr>
            <a:endParaRPr lang="en-US" dirty="0"/>
          </a:p>
          <a:p>
            <a:pPr marL="514350" indent="-514350">
              <a:buFont typeface="+mj-lt"/>
              <a:buAutoNum type="arabicPeriod" startAt="5"/>
            </a:pPr>
            <a:r>
              <a:rPr lang="en-US" dirty="0"/>
              <a:t>Create the user </a:t>
            </a:r>
            <a:r>
              <a:rPr lang="en-US" dirty="0" err="1">
                <a:solidFill>
                  <a:srgbClr val="F7941D"/>
                </a:solidFill>
              </a:rPr>
              <a:t>richard</a:t>
            </a:r>
            <a:r>
              <a:rPr lang="en-US" dirty="0"/>
              <a:t>. In the </a:t>
            </a:r>
            <a:r>
              <a:rPr lang="en-US" dirty="0">
                <a:solidFill>
                  <a:srgbClr val="F7941D"/>
                </a:solidFill>
              </a:rPr>
              <a:t>create user </a:t>
            </a:r>
            <a:r>
              <a:rPr lang="en-US" dirty="0"/>
              <a:t>statement, </a:t>
            </a:r>
            <a:r>
              <a:rPr lang="en-US" dirty="0">
                <a:solidFill>
                  <a:srgbClr val="F7941D"/>
                </a:solidFill>
              </a:rPr>
              <a:t>quota unlimited on users</a:t>
            </a:r>
            <a:r>
              <a:rPr lang="en-US" dirty="0"/>
              <a:t> means that you want to let the user allocate space in the </a:t>
            </a:r>
            <a:r>
              <a:rPr lang="en-US" dirty="0" err="1"/>
              <a:t>tablespace</a:t>
            </a:r>
            <a:r>
              <a:rPr lang="en-US" dirty="0"/>
              <a:t> without bound. </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24</a:t>
            </a:fld>
            <a:endParaRPr lang="es-VE"/>
          </a:p>
        </p:txBody>
      </p:sp>
      <p:sp>
        <p:nvSpPr>
          <p:cNvPr id="5" name="Título 2"/>
          <p:cNvSpPr>
            <a:spLocks noGrp="1"/>
          </p:cNvSpPr>
          <p:nvPr>
            <p:ph type="title"/>
          </p:nvPr>
        </p:nvSpPr>
        <p:spPr>
          <a:xfrm>
            <a:off x="1522343" y="393801"/>
            <a:ext cx="10848977" cy="655430"/>
          </a:xfrm>
        </p:spPr>
        <p:txBody>
          <a:bodyPr/>
          <a:lstStyle/>
          <a:p>
            <a:r>
              <a:rPr lang="es-VE" dirty="0" err="1"/>
              <a:t>Creating</a:t>
            </a:r>
            <a:r>
              <a:rPr lang="es-VE" dirty="0"/>
              <a:t> </a:t>
            </a:r>
            <a:r>
              <a:rPr lang="es-VE" dirty="0" err="1"/>
              <a:t>password-authenticated</a:t>
            </a:r>
            <a:r>
              <a:rPr lang="es-VE" dirty="0"/>
              <a:t> </a:t>
            </a:r>
            <a:r>
              <a:rPr lang="es-VE" dirty="0" err="1"/>
              <a:t>users</a:t>
            </a:r>
            <a:endParaRPr lang="es-VE" dirty="0"/>
          </a:p>
        </p:txBody>
      </p:sp>
    </p:spTree>
    <p:extLst>
      <p:ext uri="{BB962C8B-B14F-4D97-AF65-F5344CB8AC3E}">
        <p14:creationId xmlns:p14="http://schemas.microsoft.com/office/powerpoint/2010/main" val="169001459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complete this recipe, create a user </a:t>
            </a:r>
            <a:r>
              <a:rPr lang="en-US" dirty="0" err="1">
                <a:solidFill>
                  <a:srgbClr val="F7941D"/>
                </a:solidFill>
              </a:rPr>
              <a:t>challengeernesto</a:t>
            </a:r>
            <a:r>
              <a:rPr lang="en-US" dirty="0"/>
              <a:t>, create table </a:t>
            </a:r>
            <a:r>
              <a:rPr lang="en-US" dirty="0">
                <a:solidFill>
                  <a:srgbClr val="F7941D"/>
                </a:solidFill>
              </a:rPr>
              <a:t>T1</a:t>
            </a:r>
            <a:r>
              <a:rPr lang="en-US" dirty="0"/>
              <a:t>, and insert several values into the table or use your own table. </a:t>
            </a:r>
          </a:p>
          <a:p>
            <a:endParaRPr lang="en-US" dirty="0"/>
          </a:p>
          <a:p>
            <a:r>
              <a:rPr lang="en-US" dirty="0"/>
              <a:t>Also, you'll need an existing user who has an execute privilege on </a:t>
            </a:r>
            <a:r>
              <a:rPr lang="en-US" dirty="0" err="1">
                <a:solidFill>
                  <a:srgbClr val="F7941D"/>
                </a:solidFill>
              </a:rPr>
              <a:t>dbms_tsdp_manage</a:t>
            </a:r>
            <a:r>
              <a:rPr lang="en-US" dirty="0">
                <a:solidFill>
                  <a:srgbClr val="F7941D"/>
                </a:solidFill>
              </a:rPr>
              <a:t> </a:t>
            </a:r>
            <a:r>
              <a:rPr lang="en-US" dirty="0"/>
              <a:t>package (for example, </a:t>
            </a:r>
            <a:r>
              <a:rPr lang="en-US" dirty="0">
                <a:solidFill>
                  <a:srgbClr val="F7941D"/>
                </a:solidFill>
              </a:rPr>
              <a:t>c##</a:t>
            </a:r>
            <a:r>
              <a:rPr lang="en-US" dirty="0" err="1">
                <a:solidFill>
                  <a:srgbClr val="F7941D"/>
                </a:solidFill>
              </a:rPr>
              <a:t>ernesto</a:t>
            </a:r>
            <a:r>
              <a:rPr lang="en-US" dirty="0"/>
              <a:t>).</a:t>
            </a:r>
          </a:p>
          <a:p>
            <a:endParaRPr lang="en-US" dirty="0"/>
          </a:p>
          <a:p>
            <a:endParaRPr lang="es-VE" dirty="0"/>
          </a:p>
        </p:txBody>
      </p:sp>
      <p:sp>
        <p:nvSpPr>
          <p:cNvPr id="3" name="Título 2"/>
          <p:cNvSpPr>
            <a:spLocks noGrp="1"/>
          </p:cNvSpPr>
          <p:nvPr>
            <p:ph type="title"/>
          </p:nvPr>
        </p:nvSpPr>
        <p:spPr/>
        <p:txBody>
          <a:bodyPr/>
          <a:lstStyle/>
          <a:p>
            <a:r>
              <a:rPr lang="es-VE" dirty="0" err="1"/>
              <a:t>Determining</a:t>
            </a:r>
            <a:r>
              <a:rPr lang="es-VE" dirty="0"/>
              <a:t> </a:t>
            </a:r>
            <a:r>
              <a:rPr lang="es-VE" dirty="0" err="1"/>
              <a:t>sensitive</a:t>
            </a:r>
            <a:r>
              <a:rPr lang="es-VE" dirty="0"/>
              <a:t> </a:t>
            </a:r>
            <a:r>
              <a:rPr lang="es-VE" dirty="0" err="1"/>
              <a:t>columns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240</a:t>
            </a:fld>
            <a:endParaRPr lang="es-VE" dirty="0"/>
          </a:p>
        </p:txBody>
      </p:sp>
    </p:spTree>
    <p:extLst>
      <p:ext uri="{BB962C8B-B14F-4D97-AF65-F5344CB8AC3E}">
        <p14:creationId xmlns:p14="http://schemas.microsoft.com/office/powerpoint/2010/main" val="142411425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p:txBody>
          <a:bodyPr/>
          <a:lstStyle/>
          <a:p>
            <a:r>
              <a:rPr lang="es-VE" dirty="0" err="1"/>
              <a:t>Creating</a:t>
            </a:r>
            <a:r>
              <a:rPr lang="es-VE" dirty="0"/>
              <a:t> </a:t>
            </a:r>
            <a:r>
              <a:rPr lang="es-VE" dirty="0" err="1"/>
              <a:t>table</a:t>
            </a:r>
            <a:r>
              <a:rPr lang="es-VE" dirty="0"/>
              <a:t> T1</a:t>
            </a:r>
          </a:p>
        </p:txBody>
      </p:sp>
      <p:sp>
        <p:nvSpPr>
          <p:cNvPr id="3" name="Título 2"/>
          <p:cNvSpPr>
            <a:spLocks noGrp="1"/>
          </p:cNvSpPr>
          <p:nvPr>
            <p:ph type="title"/>
          </p:nvPr>
        </p:nvSpPr>
        <p:spPr/>
        <p:txBody>
          <a:bodyPr/>
          <a:lstStyle/>
          <a:p>
            <a:r>
              <a:rPr lang="es-VE"/>
              <a:t>Determining sensitive columns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241</a:t>
            </a:fld>
            <a:endParaRPr lang="es-VE" dirty="0"/>
          </a:p>
        </p:txBody>
      </p:sp>
      <p:sp>
        <p:nvSpPr>
          <p:cNvPr id="5" name="CuadroTexto 4"/>
          <p:cNvSpPr txBox="1"/>
          <p:nvPr/>
        </p:nvSpPr>
        <p:spPr>
          <a:xfrm>
            <a:off x="627195" y="2224207"/>
            <a:ext cx="10937610" cy="3947234"/>
          </a:xfrm>
          <a:prstGeom prst="rect">
            <a:avLst/>
          </a:prstGeom>
          <a:noFill/>
          <a:ln w="9525">
            <a:solidFill>
              <a:srgbClr val="F7941D"/>
            </a:solidFill>
          </a:ln>
        </p:spPr>
        <p:txBody>
          <a:bodyPr wrap="none" rtlCol="0">
            <a:spAutoFit/>
          </a:bodyPr>
          <a:lstStyle/>
          <a:p>
            <a:pPr>
              <a:lnSpc>
                <a:spcPct val="150000"/>
              </a:lnSpc>
            </a:pPr>
            <a:r>
              <a:rPr lang="es-VE" sz="1200" dirty="0">
                <a:latin typeface="Courier New" panose="02070309020205020404" pitchFamily="49" charset="0"/>
                <a:cs typeface="Courier New" panose="02070309020205020404" pitchFamily="49" charset="0"/>
              </a:rPr>
              <a:t>SQL&gt; CREATE TABLE CHALLENGEERNESTO.T1 (NAME VARCHAR2(30), EMAIL_ADDRESS VARCHAR2(40));</a:t>
            </a:r>
          </a:p>
          <a:p>
            <a:pPr>
              <a:lnSpc>
                <a:spcPct val="150000"/>
              </a:lnSpc>
            </a:pPr>
            <a:r>
              <a:rPr lang="es-VE" sz="1200" dirty="0" err="1">
                <a:latin typeface="Courier New" panose="02070309020205020404" pitchFamily="49" charset="0"/>
                <a:cs typeface="Courier New" panose="02070309020205020404" pitchFamily="49" charset="0"/>
              </a:rPr>
              <a:t>Table</a:t>
            </a:r>
            <a:r>
              <a:rPr lang="es-VE" sz="1200" dirty="0">
                <a:latin typeface="Courier New" panose="02070309020205020404" pitchFamily="49" charset="0"/>
                <a:cs typeface="Courier New" panose="02070309020205020404" pitchFamily="49" charset="0"/>
              </a:rPr>
              <a:t> </a:t>
            </a:r>
            <a:r>
              <a:rPr lang="es-VE" sz="1200" dirty="0" err="1">
                <a:latin typeface="Courier New" panose="02070309020205020404" pitchFamily="49" charset="0"/>
                <a:cs typeface="Courier New" panose="02070309020205020404" pitchFamily="49" charset="0"/>
              </a:rPr>
              <a:t>created</a:t>
            </a:r>
            <a:r>
              <a:rPr lang="es-VE" sz="1200" dirty="0">
                <a:latin typeface="Courier New" panose="02070309020205020404" pitchFamily="49" charset="0"/>
                <a:cs typeface="Courier New" panose="02070309020205020404" pitchFamily="49" charset="0"/>
              </a:rPr>
              <a:t>.</a:t>
            </a:r>
          </a:p>
          <a:p>
            <a:pPr>
              <a:lnSpc>
                <a:spcPct val="150000"/>
              </a:lnSpc>
            </a:pPr>
            <a:r>
              <a:rPr lang="es-VE" sz="1200" dirty="0">
                <a:latin typeface="Courier New" panose="02070309020205020404" pitchFamily="49" charset="0"/>
                <a:cs typeface="Courier New" panose="02070309020205020404" pitchFamily="49" charset="0"/>
              </a:rPr>
              <a:t>SQL&gt; INSERT INTO CHALLENGEERNESTO.T1 VALUES (‘ERNESTO PAVLOVIC’, ‘ERNESTO.PAVLOVIC@CHALLENGEERNESTO.COM’);</a:t>
            </a:r>
          </a:p>
          <a:p>
            <a:pPr>
              <a:lnSpc>
                <a:spcPct val="150000"/>
              </a:lnSpc>
            </a:pPr>
            <a:r>
              <a:rPr lang="es-VE" sz="1200" dirty="0">
                <a:latin typeface="Courier New" panose="02070309020205020404" pitchFamily="49" charset="0"/>
                <a:cs typeface="Courier New" panose="02070309020205020404" pitchFamily="49" charset="0"/>
              </a:rPr>
              <a:t>1 </a:t>
            </a:r>
            <a:r>
              <a:rPr lang="es-VE" sz="1200" dirty="0" err="1">
                <a:latin typeface="Courier New" panose="02070309020205020404" pitchFamily="49" charset="0"/>
                <a:cs typeface="Courier New" panose="02070309020205020404" pitchFamily="49" charset="0"/>
              </a:rPr>
              <a:t>row</a:t>
            </a:r>
            <a:r>
              <a:rPr lang="es-VE" sz="1200" dirty="0">
                <a:latin typeface="Courier New" panose="02070309020205020404" pitchFamily="49" charset="0"/>
                <a:cs typeface="Courier New" panose="02070309020205020404" pitchFamily="49" charset="0"/>
              </a:rPr>
              <a:t> </a:t>
            </a:r>
            <a:r>
              <a:rPr lang="es-VE" sz="1200" dirty="0" err="1">
                <a:latin typeface="Courier New" panose="02070309020205020404" pitchFamily="49" charset="0"/>
                <a:cs typeface="Courier New" panose="02070309020205020404" pitchFamily="49" charset="0"/>
              </a:rPr>
              <a:t>created</a:t>
            </a:r>
            <a:r>
              <a:rPr lang="es-VE" sz="1200" dirty="0">
                <a:latin typeface="Courier New" panose="02070309020205020404" pitchFamily="49" charset="0"/>
                <a:cs typeface="Courier New" panose="02070309020205020404" pitchFamily="49" charset="0"/>
              </a:rPr>
              <a:t>.</a:t>
            </a:r>
          </a:p>
          <a:p>
            <a:pPr>
              <a:lnSpc>
                <a:spcPct val="150000"/>
              </a:lnSpc>
            </a:pPr>
            <a:r>
              <a:rPr lang="es-VE" sz="1200" dirty="0">
                <a:latin typeface="Courier New" panose="02070309020205020404" pitchFamily="49" charset="0"/>
                <a:cs typeface="Courier New" panose="02070309020205020404" pitchFamily="49" charset="0"/>
              </a:rPr>
              <a:t>SQL &gt; INSERT INTO CHALLENGEERNESTO.T1 VALUES (‘MAJA VESELICA’,  ‘MAJA.VESELICA@CHALLENGEERNESTO.COM’);</a:t>
            </a:r>
          </a:p>
          <a:p>
            <a:pPr>
              <a:lnSpc>
                <a:spcPct val="150000"/>
              </a:lnSpc>
            </a:pPr>
            <a:r>
              <a:rPr lang="es-VE" sz="1200" dirty="0">
                <a:latin typeface="Courier New" panose="02070309020205020404" pitchFamily="49" charset="0"/>
                <a:cs typeface="Courier New" panose="02070309020205020404" pitchFamily="49" charset="0"/>
              </a:rPr>
              <a:t>1 </a:t>
            </a:r>
            <a:r>
              <a:rPr lang="es-VE" sz="1200" dirty="0" err="1">
                <a:latin typeface="Courier New" panose="02070309020205020404" pitchFamily="49" charset="0"/>
                <a:cs typeface="Courier New" panose="02070309020205020404" pitchFamily="49" charset="0"/>
              </a:rPr>
              <a:t>row</a:t>
            </a:r>
            <a:r>
              <a:rPr lang="es-VE" sz="1200" dirty="0">
                <a:latin typeface="Courier New" panose="02070309020205020404" pitchFamily="49" charset="0"/>
                <a:cs typeface="Courier New" panose="02070309020205020404" pitchFamily="49" charset="0"/>
              </a:rPr>
              <a:t> </a:t>
            </a:r>
            <a:r>
              <a:rPr lang="es-VE" sz="1200" dirty="0" err="1">
                <a:latin typeface="Courier New" panose="02070309020205020404" pitchFamily="49" charset="0"/>
                <a:cs typeface="Courier New" panose="02070309020205020404" pitchFamily="49" charset="0"/>
              </a:rPr>
              <a:t>created</a:t>
            </a:r>
            <a:r>
              <a:rPr lang="es-VE" sz="1200" dirty="0">
                <a:latin typeface="Courier New" panose="02070309020205020404" pitchFamily="49" charset="0"/>
                <a:cs typeface="Courier New" panose="02070309020205020404" pitchFamily="49" charset="0"/>
              </a:rPr>
              <a:t>.</a:t>
            </a:r>
          </a:p>
          <a:p>
            <a:pPr>
              <a:lnSpc>
                <a:spcPct val="150000"/>
              </a:lnSpc>
            </a:pPr>
            <a:r>
              <a:rPr lang="es-VE" sz="1200" dirty="0">
                <a:latin typeface="Courier New" panose="02070309020205020404" pitchFamily="49" charset="0"/>
                <a:cs typeface="Courier New" panose="02070309020205020404" pitchFamily="49" charset="0"/>
              </a:rPr>
              <a:t>SQL&gt; COMMIT;</a:t>
            </a:r>
          </a:p>
          <a:p>
            <a:pPr>
              <a:lnSpc>
                <a:spcPct val="150000"/>
              </a:lnSpc>
            </a:pPr>
            <a:r>
              <a:rPr lang="es-VE" sz="1200" dirty="0" err="1">
                <a:latin typeface="Courier New" panose="02070309020205020404" pitchFamily="49" charset="0"/>
                <a:cs typeface="Courier New" panose="02070309020205020404" pitchFamily="49" charset="0"/>
              </a:rPr>
              <a:t>Commit</a:t>
            </a:r>
            <a:r>
              <a:rPr lang="es-VE" sz="1200" dirty="0">
                <a:latin typeface="Courier New" panose="02070309020205020404" pitchFamily="49" charset="0"/>
                <a:cs typeface="Courier New" panose="02070309020205020404" pitchFamily="49" charset="0"/>
              </a:rPr>
              <a:t> complete.</a:t>
            </a:r>
          </a:p>
          <a:p>
            <a:pPr>
              <a:lnSpc>
                <a:spcPct val="150000"/>
              </a:lnSpc>
            </a:pPr>
            <a:r>
              <a:rPr lang="es-VE" sz="1200" dirty="0">
                <a:latin typeface="Courier New" panose="02070309020205020404" pitchFamily="49" charset="0"/>
                <a:cs typeface="Courier New" panose="02070309020205020404" pitchFamily="49" charset="0"/>
              </a:rPr>
              <a:t>SQL&gt; SELECT * FROM CHALLENGEERNESTO.T1;</a:t>
            </a:r>
          </a:p>
          <a:p>
            <a:pPr>
              <a:lnSpc>
                <a:spcPct val="150000"/>
              </a:lnSpc>
            </a:pPr>
            <a:r>
              <a:rPr lang="es-VE" sz="1200" dirty="0">
                <a:latin typeface="Courier New" panose="02070309020205020404" pitchFamily="49" charset="0"/>
                <a:cs typeface="Courier New" panose="02070309020205020404" pitchFamily="49" charset="0"/>
              </a:rPr>
              <a:t>NAME				EMAIL_ADDRESS</a:t>
            </a:r>
          </a:p>
          <a:p>
            <a:pPr>
              <a:lnSpc>
                <a:spcPct val="150000"/>
              </a:lnSpc>
            </a:pPr>
            <a:r>
              <a:rPr lang="es-VE" sz="1200" dirty="0">
                <a:latin typeface="Courier New" panose="02070309020205020404" pitchFamily="49" charset="0"/>
                <a:cs typeface="Courier New" panose="02070309020205020404" pitchFamily="49" charset="0"/>
              </a:rPr>
              <a:t>_ _ _ _ _ _ _ _ _ _ _ _ _ _ _			_ _ _ _ _ _ _ _ _ _ _ _ _ _ _ _ _ _ _ _ _ _ _ _ _ _ _ _ _ _ _ _ _ </a:t>
            </a:r>
          </a:p>
          <a:p>
            <a:pPr>
              <a:lnSpc>
                <a:spcPct val="150000"/>
              </a:lnSpc>
            </a:pPr>
            <a:r>
              <a:rPr lang="es-VE" sz="1200" dirty="0">
                <a:latin typeface="Courier New" panose="02070309020205020404" pitchFamily="49" charset="0"/>
                <a:cs typeface="Courier New" panose="02070309020205020404" pitchFamily="49" charset="0"/>
              </a:rPr>
              <a:t>ERNESTO PAVLOVIC			</a:t>
            </a:r>
            <a:r>
              <a:rPr lang="es-VE" sz="1200" dirty="0">
                <a:latin typeface="Courier New" panose="02070309020205020404" pitchFamily="49" charset="0"/>
                <a:cs typeface="Courier New" panose="02070309020205020404" pitchFamily="49" charset="0"/>
                <a:hlinkClick r:id="rId3"/>
              </a:rPr>
              <a:t>ERNESTO.PAVLOVIC@CHALLENGEERNESTO.COM</a:t>
            </a:r>
            <a:endParaRPr lang="es-VE" sz="1200" dirty="0">
              <a:latin typeface="Courier New" panose="02070309020205020404" pitchFamily="49" charset="0"/>
              <a:cs typeface="Courier New" panose="02070309020205020404" pitchFamily="49" charset="0"/>
            </a:endParaRPr>
          </a:p>
          <a:p>
            <a:pPr>
              <a:lnSpc>
                <a:spcPct val="150000"/>
              </a:lnSpc>
            </a:pPr>
            <a:r>
              <a:rPr lang="es-VE" sz="1200" dirty="0">
                <a:latin typeface="Courier New" panose="02070309020205020404" pitchFamily="49" charset="0"/>
                <a:cs typeface="Courier New" panose="02070309020205020404" pitchFamily="49" charset="0"/>
              </a:rPr>
              <a:t>MAJA VESELICA			</a:t>
            </a:r>
            <a:r>
              <a:rPr lang="es-VE" sz="1200" dirty="0">
                <a:latin typeface="Courier New" panose="02070309020205020404" pitchFamily="49" charset="0"/>
                <a:cs typeface="Courier New" panose="02070309020205020404" pitchFamily="49" charset="0"/>
                <a:hlinkClick r:id="rId4"/>
              </a:rPr>
              <a:t>MAJA.VESELICA@CHALLENGEERNESTO.COM</a:t>
            </a:r>
            <a:endParaRPr lang="es-VE" sz="1200" dirty="0">
              <a:latin typeface="Courier New" panose="02070309020205020404" pitchFamily="49" charset="0"/>
              <a:cs typeface="Courier New" panose="02070309020205020404" pitchFamily="49" charset="0"/>
            </a:endParaRPr>
          </a:p>
          <a:p>
            <a:pPr>
              <a:lnSpc>
                <a:spcPct val="150000"/>
              </a:lnSpc>
            </a:pPr>
            <a:r>
              <a:rPr lang="es-VE" sz="1200" dirty="0">
                <a:latin typeface="Courier New" panose="02070309020205020404" pitchFamily="49" charset="0"/>
                <a:cs typeface="Courier New" panose="02070309020205020404" pitchFamily="49" charset="0"/>
              </a:rPr>
              <a:t>SQL</a:t>
            </a:r>
          </a:p>
        </p:txBody>
      </p:sp>
    </p:spTree>
    <p:extLst>
      <p:ext uri="{BB962C8B-B14F-4D97-AF65-F5344CB8AC3E}">
        <p14:creationId xmlns:p14="http://schemas.microsoft.com/office/powerpoint/2010/main" val="103451649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Define where sensitive data resides and associated it with previously created sensitive data type.</a:t>
            </a:r>
          </a:p>
          <a:p>
            <a:endParaRPr lang="en-US" dirty="0"/>
          </a:p>
          <a:p>
            <a:endParaRPr lang="en-US" dirty="0"/>
          </a:p>
          <a:p>
            <a:pPr marL="0" indent="0">
              <a:buNone/>
            </a:pPr>
            <a:r>
              <a:rPr lang="en-US" i="1" dirty="0"/>
              <a:t>You can associate a column with only one sensitive type. If you try to associate it with another type, you'll receive ORA-45607.</a:t>
            </a:r>
            <a:br>
              <a:rPr lang="en-US" i="1" dirty="0"/>
            </a:br>
            <a:endParaRPr lang="en-US" i="1" dirty="0"/>
          </a:p>
          <a:p>
            <a:endParaRPr lang="en-US" dirty="0"/>
          </a:p>
          <a:p>
            <a:endParaRPr lang="es-VE" dirty="0"/>
          </a:p>
        </p:txBody>
      </p:sp>
      <p:sp>
        <p:nvSpPr>
          <p:cNvPr id="3" name="Título 2"/>
          <p:cNvSpPr>
            <a:spLocks noGrp="1"/>
          </p:cNvSpPr>
          <p:nvPr>
            <p:ph type="title"/>
          </p:nvPr>
        </p:nvSpPr>
        <p:spPr/>
        <p:txBody>
          <a:bodyPr/>
          <a:lstStyle/>
          <a:p>
            <a:r>
              <a:rPr lang="es-VE" dirty="0" err="1"/>
              <a:t>Determining</a:t>
            </a:r>
            <a:r>
              <a:rPr lang="es-VE" dirty="0"/>
              <a:t> </a:t>
            </a:r>
            <a:r>
              <a:rPr lang="es-VE" dirty="0" err="1"/>
              <a:t>sensitive</a:t>
            </a:r>
            <a:r>
              <a:rPr lang="es-VE" dirty="0"/>
              <a:t> </a:t>
            </a:r>
            <a:r>
              <a:rPr lang="es-VE" dirty="0" err="1"/>
              <a:t>columns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242</a:t>
            </a:fld>
            <a:endParaRPr lang="es-VE" dirty="0"/>
          </a:p>
        </p:txBody>
      </p:sp>
    </p:spTree>
    <p:extLst>
      <p:ext uri="{BB962C8B-B14F-4D97-AF65-F5344CB8AC3E}">
        <p14:creationId xmlns:p14="http://schemas.microsoft.com/office/powerpoint/2010/main" val="34260508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This step defines the way you want to protect sensitive data. </a:t>
            </a:r>
          </a:p>
          <a:p>
            <a:endParaRPr lang="en-US" dirty="0"/>
          </a:p>
          <a:p>
            <a:r>
              <a:rPr lang="en-US" dirty="0"/>
              <a:t>You can use </a:t>
            </a:r>
            <a:r>
              <a:rPr lang="en-US" b="1" dirty="0"/>
              <a:t>Data Redaction </a:t>
            </a:r>
            <a:r>
              <a:rPr lang="en-US" dirty="0"/>
              <a:t>or VPD settings for your TSDP policy. </a:t>
            </a:r>
          </a:p>
          <a:p>
            <a:endParaRPr lang="en-US" dirty="0"/>
          </a:p>
          <a:p>
            <a:r>
              <a:rPr lang="en-US" dirty="0"/>
              <a:t>In this recipe, you'll use regular expression redaction to protect previously defined sensitive data.</a:t>
            </a:r>
          </a:p>
          <a:p>
            <a:endParaRPr lang="en-US" dirty="0"/>
          </a:p>
          <a:p>
            <a:endParaRPr lang="es-VE" dirty="0"/>
          </a:p>
        </p:txBody>
      </p:sp>
      <p:sp>
        <p:nvSpPr>
          <p:cNvPr id="3" name="Título 2"/>
          <p:cNvSpPr>
            <a:spLocks noGrp="1"/>
          </p:cNvSpPr>
          <p:nvPr>
            <p:ph type="title"/>
          </p:nvPr>
        </p:nvSpPr>
        <p:spPr/>
        <p:txBody>
          <a:bodyPr/>
          <a:lstStyle/>
          <a:p>
            <a:r>
              <a:rPr lang="en-US" dirty="0"/>
              <a:t>Creating transparent sensitive data protection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243</a:t>
            </a:fld>
            <a:endParaRPr lang="es-VE" dirty="0"/>
          </a:p>
        </p:txBody>
      </p:sp>
    </p:spTree>
    <p:extLst>
      <p:ext uri="{BB962C8B-B14F-4D97-AF65-F5344CB8AC3E}">
        <p14:creationId xmlns:p14="http://schemas.microsoft.com/office/powerpoint/2010/main" val="90715597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complete this, you'll need an existing user who has the execute privilege on the </a:t>
            </a:r>
            <a:r>
              <a:rPr lang="en-US" dirty="0" err="1">
                <a:solidFill>
                  <a:srgbClr val="F7941D"/>
                </a:solidFill>
              </a:rPr>
              <a:t>dbms_tsdp_protect</a:t>
            </a:r>
            <a:r>
              <a:rPr lang="en-US" dirty="0">
                <a:solidFill>
                  <a:srgbClr val="F7941D"/>
                </a:solidFill>
              </a:rPr>
              <a:t> </a:t>
            </a:r>
            <a:r>
              <a:rPr lang="en-US" dirty="0"/>
              <a:t>package.</a:t>
            </a:r>
          </a:p>
          <a:p>
            <a:endParaRPr lang="en-US" dirty="0"/>
          </a:p>
          <a:p>
            <a:endParaRPr lang="es-VE" dirty="0"/>
          </a:p>
        </p:txBody>
      </p:sp>
      <p:sp>
        <p:nvSpPr>
          <p:cNvPr id="3" name="Título 2"/>
          <p:cNvSpPr>
            <a:spLocks noGrp="1"/>
          </p:cNvSpPr>
          <p:nvPr>
            <p:ph type="title"/>
          </p:nvPr>
        </p:nvSpPr>
        <p:spPr/>
        <p:txBody>
          <a:bodyPr/>
          <a:lstStyle/>
          <a:p>
            <a:r>
              <a:rPr lang="en-US" dirty="0"/>
              <a:t>Creating transparent sensitive data protection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244</a:t>
            </a:fld>
            <a:endParaRPr lang="es-VE" dirty="0"/>
          </a:p>
        </p:txBody>
      </p:sp>
    </p:spTree>
    <p:extLst>
      <p:ext uri="{BB962C8B-B14F-4D97-AF65-F5344CB8AC3E}">
        <p14:creationId xmlns:p14="http://schemas.microsoft.com/office/powerpoint/2010/main" val="28339914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62500"/>
          </a:xfrm>
        </p:spPr>
        <p:txBody>
          <a:bodyPr>
            <a:normAutofit fontScale="92500"/>
          </a:bodyPr>
          <a:lstStyle/>
          <a:p>
            <a:pPr marL="514350" indent="-514350">
              <a:buFont typeface="+mj-lt"/>
              <a:buAutoNum type="arabicPeriod"/>
            </a:pPr>
            <a:r>
              <a:rPr lang="en-US" dirty="0"/>
              <a:t>Define variables </a:t>
            </a:r>
            <a:r>
              <a:rPr lang="en-US" dirty="0" err="1">
                <a:solidFill>
                  <a:srgbClr val="F7941D"/>
                </a:solidFill>
              </a:rPr>
              <a:t>redact_features_options</a:t>
            </a:r>
            <a:r>
              <a:rPr lang="en-US" dirty="0">
                <a:solidFill>
                  <a:srgbClr val="F7941D"/>
                </a:solidFill>
              </a:rPr>
              <a:t> </a:t>
            </a:r>
            <a:r>
              <a:rPr lang="en-US" dirty="0"/>
              <a:t>and </a:t>
            </a:r>
            <a:r>
              <a:rPr lang="en-US" dirty="0" err="1">
                <a:solidFill>
                  <a:srgbClr val="F7941D"/>
                </a:solidFill>
              </a:rPr>
              <a:t>policy_conditions</a:t>
            </a:r>
            <a:r>
              <a:rPr lang="en-US" dirty="0"/>
              <a:t>. </a:t>
            </a:r>
          </a:p>
          <a:p>
            <a:pPr marL="514350" indent="-514350">
              <a:buFont typeface="+mj-lt"/>
              <a:buAutoNum type="arabicPeriod"/>
            </a:pPr>
            <a:endParaRPr lang="en-US" dirty="0"/>
          </a:p>
          <a:p>
            <a:pPr marL="514350" indent="-514350">
              <a:buFont typeface="+mj-lt"/>
              <a:buAutoNum type="arabicPeriod"/>
            </a:pPr>
            <a:r>
              <a:rPr lang="en-US" dirty="0"/>
              <a:t>Data redaction settings, for TSPD policy, are defined by using </a:t>
            </a:r>
            <a:r>
              <a:rPr lang="en-US" dirty="0" err="1">
                <a:solidFill>
                  <a:srgbClr val="F7941D"/>
                </a:solidFill>
              </a:rPr>
              <a:t>redact_features_options</a:t>
            </a:r>
            <a:r>
              <a:rPr lang="en-US" dirty="0">
                <a:solidFill>
                  <a:srgbClr val="F7941D"/>
                </a:solidFill>
              </a:rPr>
              <a:t> </a:t>
            </a:r>
            <a:r>
              <a:rPr lang="en-US" dirty="0"/>
              <a:t>variable that holds parameter-value pairs that correspond with the parameters in </a:t>
            </a:r>
            <a:r>
              <a:rPr lang="en-US" dirty="0">
                <a:solidFill>
                  <a:srgbClr val="F7941D"/>
                </a:solidFill>
              </a:rPr>
              <a:t>DBMS_REDACT.ADD_POLICY</a:t>
            </a:r>
            <a:r>
              <a:rPr lang="en-US" dirty="0"/>
              <a:t> procedure. </a:t>
            </a:r>
          </a:p>
          <a:p>
            <a:pPr marL="514350" indent="-514350">
              <a:buFont typeface="+mj-lt"/>
              <a:buAutoNum type="arabicPeriod"/>
            </a:pPr>
            <a:endParaRPr lang="en-US" dirty="0"/>
          </a:p>
          <a:p>
            <a:pPr marL="514350" indent="-514350">
              <a:buFont typeface="+mj-lt"/>
              <a:buAutoNum type="arabicPeriod"/>
            </a:pPr>
            <a:r>
              <a:rPr lang="en-US" dirty="0"/>
              <a:t>Specify that data type of protected columns should be </a:t>
            </a:r>
            <a:r>
              <a:rPr lang="en-US" dirty="0">
                <a:solidFill>
                  <a:srgbClr val="F7941D"/>
                </a:solidFill>
              </a:rPr>
              <a:t>VARCHAR2</a:t>
            </a:r>
            <a:r>
              <a:rPr lang="en-US" dirty="0"/>
              <a:t> in order for redaction settings to be applied on the column.</a:t>
            </a:r>
          </a:p>
          <a:p>
            <a:pPr marL="514350" indent="-514350">
              <a:buFont typeface="+mj-lt"/>
              <a:buAutoNum type="arabicPeriod"/>
            </a:pPr>
            <a:endParaRPr lang="en-US" dirty="0"/>
          </a:p>
          <a:p>
            <a:pPr marL="514350" indent="-514350">
              <a:buFont typeface="+mj-lt"/>
              <a:buAutoNum type="arabicPeriod"/>
            </a:pPr>
            <a:endParaRPr lang="es-VE" dirty="0"/>
          </a:p>
        </p:txBody>
      </p:sp>
      <p:sp>
        <p:nvSpPr>
          <p:cNvPr id="3" name="Título 2"/>
          <p:cNvSpPr>
            <a:spLocks noGrp="1"/>
          </p:cNvSpPr>
          <p:nvPr>
            <p:ph type="title"/>
          </p:nvPr>
        </p:nvSpPr>
        <p:spPr/>
        <p:txBody>
          <a:bodyPr/>
          <a:lstStyle/>
          <a:p>
            <a:r>
              <a:rPr lang="en-US" dirty="0"/>
              <a:t>Creating transparent sensitive data protection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245</a:t>
            </a:fld>
            <a:endParaRPr lang="es-VE" dirty="0"/>
          </a:p>
        </p:txBody>
      </p:sp>
    </p:spTree>
    <p:extLst>
      <p:ext uri="{BB962C8B-B14F-4D97-AF65-F5344CB8AC3E}">
        <p14:creationId xmlns:p14="http://schemas.microsoft.com/office/powerpoint/2010/main" val="424361289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associate TSDP policy and sensitive type you created previously.</a:t>
            </a:r>
          </a:p>
          <a:p>
            <a:endParaRPr lang="en-US" dirty="0"/>
          </a:p>
          <a:p>
            <a:r>
              <a:rPr lang="en-US" dirty="0"/>
              <a:t>You'll need an existing user who has the execute privilege on the </a:t>
            </a:r>
            <a:r>
              <a:rPr lang="en-US" dirty="0" err="1">
                <a:solidFill>
                  <a:srgbClr val="F7941D"/>
                </a:solidFill>
              </a:rPr>
              <a:t>dbms_tsdp_protect</a:t>
            </a:r>
            <a:r>
              <a:rPr lang="en-US" dirty="0">
                <a:solidFill>
                  <a:srgbClr val="F7941D"/>
                </a:solidFill>
              </a:rPr>
              <a:t> </a:t>
            </a:r>
            <a:r>
              <a:rPr lang="en-US" dirty="0"/>
              <a:t>package.</a:t>
            </a:r>
          </a:p>
          <a:p>
            <a:endParaRPr lang="en-US" dirty="0"/>
          </a:p>
          <a:p>
            <a:endParaRPr lang="en-US" dirty="0"/>
          </a:p>
          <a:p>
            <a:endParaRPr lang="en-US" dirty="0"/>
          </a:p>
          <a:p>
            <a:endParaRPr lang="en-US" dirty="0"/>
          </a:p>
          <a:p>
            <a:endParaRPr lang="es-VE" dirty="0"/>
          </a:p>
        </p:txBody>
      </p:sp>
      <p:sp>
        <p:nvSpPr>
          <p:cNvPr id="3" name="Título 2"/>
          <p:cNvSpPr>
            <a:spLocks noGrp="1"/>
          </p:cNvSpPr>
          <p:nvPr>
            <p:ph type="title"/>
          </p:nvPr>
        </p:nvSpPr>
        <p:spPr>
          <a:xfrm>
            <a:off x="1123951" y="393801"/>
            <a:ext cx="11285470" cy="655430"/>
          </a:xfrm>
        </p:spPr>
        <p:txBody>
          <a:bodyPr/>
          <a:lstStyle/>
          <a:p>
            <a:r>
              <a:rPr lang="en-US" sz="2800" dirty="0"/>
              <a:t>Associating transparent sensitive data protection policy with sensitive type</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246</a:t>
            </a:fld>
            <a:endParaRPr lang="es-VE" dirty="0"/>
          </a:p>
        </p:txBody>
      </p:sp>
    </p:spTree>
    <p:extLst>
      <p:ext uri="{BB962C8B-B14F-4D97-AF65-F5344CB8AC3E}">
        <p14:creationId xmlns:p14="http://schemas.microsoft.com/office/powerpoint/2010/main" val="284967992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verify that you successfully associated the TSDP policy and the sensitive type, execute the following query:</a:t>
            </a:r>
          </a:p>
          <a:p>
            <a:pPr marL="0" indent="0">
              <a:buNone/>
            </a:pPr>
            <a:endParaRPr lang="en-US" dirty="0"/>
          </a:p>
          <a:p>
            <a:endParaRPr lang="en-US" dirty="0"/>
          </a:p>
          <a:p>
            <a:endParaRPr lang="en-US" dirty="0"/>
          </a:p>
          <a:p>
            <a:endParaRPr lang="en-US" dirty="0"/>
          </a:p>
          <a:p>
            <a:endParaRPr lang="es-VE" dirty="0"/>
          </a:p>
        </p:txBody>
      </p:sp>
      <p:sp>
        <p:nvSpPr>
          <p:cNvPr id="3" name="Título 2"/>
          <p:cNvSpPr>
            <a:spLocks noGrp="1"/>
          </p:cNvSpPr>
          <p:nvPr>
            <p:ph type="title"/>
          </p:nvPr>
        </p:nvSpPr>
        <p:spPr>
          <a:xfrm>
            <a:off x="1123951" y="393801"/>
            <a:ext cx="11285470" cy="655430"/>
          </a:xfrm>
        </p:spPr>
        <p:txBody>
          <a:bodyPr/>
          <a:lstStyle/>
          <a:p>
            <a:r>
              <a:rPr lang="en-US" sz="2800" dirty="0"/>
              <a:t>Associating transparent sensitive data protection policy with sensitive type</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247</a:t>
            </a:fld>
            <a:endParaRPr lang="es-VE" dirty="0"/>
          </a:p>
        </p:txBody>
      </p:sp>
      <p:sp>
        <p:nvSpPr>
          <p:cNvPr id="5" name="Rectángulo 4"/>
          <p:cNvSpPr/>
          <p:nvPr/>
        </p:nvSpPr>
        <p:spPr>
          <a:xfrm>
            <a:off x="331302" y="3465513"/>
            <a:ext cx="11516139" cy="64928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t>SQL&gt; SELECT POLICY_NAME, SENSITIVE_TYPE FROM DBA_TSDP_POLICY_TYPE;</a:t>
            </a:r>
          </a:p>
        </p:txBody>
      </p:sp>
    </p:spTree>
    <p:extLst>
      <p:ext uri="{BB962C8B-B14F-4D97-AF65-F5344CB8AC3E}">
        <p14:creationId xmlns:p14="http://schemas.microsoft.com/office/powerpoint/2010/main" val="97250392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learn to enable, disable, and drop transparent sensitive data protection policies.</a:t>
            </a:r>
          </a:p>
          <a:p>
            <a:endParaRPr lang="en-US" dirty="0"/>
          </a:p>
          <a:p>
            <a:endParaRPr lang="en-US" dirty="0"/>
          </a:p>
          <a:p>
            <a:r>
              <a:rPr lang="en-US" dirty="0"/>
              <a:t>You'll need two existing users-one to manage TSDP policies and the other to view sensitive data.</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Enabling, disabling, and dropping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248</a:t>
            </a:fld>
            <a:endParaRPr lang="es-VE" dirty="0"/>
          </a:p>
        </p:txBody>
      </p:sp>
    </p:spTree>
    <p:extLst>
      <p:ext uri="{BB962C8B-B14F-4D97-AF65-F5344CB8AC3E}">
        <p14:creationId xmlns:p14="http://schemas.microsoft.com/office/powerpoint/2010/main" val="37961894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Correct result-column </a:t>
            </a:r>
            <a:r>
              <a:rPr lang="en-US" dirty="0" err="1">
                <a:solidFill>
                  <a:srgbClr val="F7941D"/>
                </a:solidFill>
              </a:rPr>
              <a:t>email_address</a:t>
            </a:r>
            <a:r>
              <a:rPr lang="en-US" dirty="0">
                <a:solidFill>
                  <a:srgbClr val="F7941D"/>
                </a:solidFill>
              </a:rPr>
              <a:t> </a:t>
            </a:r>
            <a:r>
              <a:rPr lang="en-US" dirty="0"/>
              <a:t>in schema </a:t>
            </a:r>
            <a:r>
              <a:rPr lang="en-US" dirty="0" err="1">
                <a:solidFill>
                  <a:srgbClr val="F7941D"/>
                </a:solidFill>
              </a:rPr>
              <a:t>challengeernesto</a:t>
            </a:r>
            <a:r>
              <a:rPr lang="en-US" dirty="0">
                <a:solidFill>
                  <a:srgbClr val="F7941D"/>
                </a:solidFill>
              </a:rPr>
              <a:t> </a:t>
            </a:r>
            <a:r>
              <a:rPr lang="en-US" dirty="0"/>
              <a:t>is masked like specified in the policy and full redaction is applied on all values in column email in schema </a:t>
            </a:r>
            <a:r>
              <a:rPr lang="en-US" dirty="0">
                <a:solidFill>
                  <a:srgbClr val="F7941D"/>
                </a:solidFill>
              </a:rPr>
              <a:t>HR</a:t>
            </a:r>
            <a:r>
              <a:rPr lang="en-US" dirty="0"/>
              <a:t> where data isn't matched to the specified pattern. </a:t>
            </a:r>
          </a:p>
          <a:p>
            <a:pPr marL="0" indent="0">
              <a:buNone/>
            </a:pPr>
            <a:endParaRPr lang="en-US" dirty="0"/>
          </a:p>
          <a:p>
            <a:r>
              <a:rPr lang="en-US" dirty="0"/>
              <a:t>Before you drop the policy, you don't have to disable it.</a:t>
            </a:r>
            <a:endParaRPr lang="es-VE" dirty="0"/>
          </a:p>
        </p:txBody>
      </p:sp>
      <p:sp>
        <p:nvSpPr>
          <p:cNvPr id="3" name="Título 2"/>
          <p:cNvSpPr>
            <a:spLocks noGrp="1"/>
          </p:cNvSpPr>
          <p:nvPr>
            <p:ph type="title"/>
          </p:nvPr>
        </p:nvSpPr>
        <p:spPr/>
        <p:txBody>
          <a:bodyPr/>
          <a:lstStyle/>
          <a:p>
            <a:r>
              <a:rPr lang="en-US" dirty="0"/>
              <a:t>Enabling, disabling, and dropping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249</a:t>
            </a:fld>
            <a:endParaRPr lang="es-VE" dirty="0"/>
          </a:p>
        </p:txBody>
      </p:sp>
    </p:spTree>
    <p:extLst>
      <p:ext uri="{BB962C8B-B14F-4D97-AF65-F5344CB8AC3E}">
        <p14:creationId xmlns:p14="http://schemas.microsoft.com/office/powerpoint/2010/main" val="1846760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46515" y="1433645"/>
            <a:ext cx="4911358" cy="2440379"/>
          </a:xfrm>
          <a:ln>
            <a:solidFill>
              <a:srgbClr val="F7941D"/>
            </a:solidFill>
          </a:ln>
          <a:effectLst>
            <a:outerShdw blurRad="50800" dist="38100" dir="2700000" algn="tl" rotWithShape="0">
              <a:prstClr val="black">
                <a:alpha val="40000"/>
              </a:prstClr>
            </a:outerShdw>
          </a:effectLst>
        </p:spPr>
      </p:pic>
      <p:sp>
        <p:nvSpPr>
          <p:cNvPr id="3" name="Título 2"/>
          <p:cNvSpPr>
            <a:spLocks noGrp="1"/>
          </p:cNvSpPr>
          <p:nvPr>
            <p:ph type="title"/>
          </p:nvPr>
        </p:nvSpPr>
        <p:spPr/>
        <p:txBody>
          <a:bodyPr/>
          <a:lstStyle/>
          <a:p>
            <a:r>
              <a:rPr lang="en-US" dirty="0"/>
              <a:t>How to create a user using EM Express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25</a:t>
            </a:fld>
            <a:endParaRPr lang="es-VE"/>
          </a:p>
        </p:txBody>
      </p:sp>
      <p:sp>
        <p:nvSpPr>
          <p:cNvPr id="7" name="CuadroTexto 6"/>
          <p:cNvSpPr txBox="1"/>
          <p:nvPr/>
        </p:nvSpPr>
        <p:spPr>
          <a:xfrm>
            <a:off x="6373072" y="2053669"/>
            <a:ext cx="4214062"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Start EM Express and log in to it using the user that has either </a:t>
            </a:r>
            <a:r>
              <a:rPr lang="en-US" b="1" dirty="0">
                <a:solidFill>
                  <a:srgbClr val="F7941D"/>
                </a:solidFill>
              </a:rPr>
              <a:t>EM_EXPRESS_BASIC</a:t>
            </a:r>
            <a:r>
              <a:rPr lang="en-US" b="1" dirty="0">
                <a:solidFill>
                  <a:schemeClr val="tx1"/>
                </a:solidFill>
              </a:rPr>
              <a:t> or </a:t>
            </a:r>
            <a:r>
              <a:rPr lang="en-US" b="1" dirty="0">
                <a:solidFill>
                  <a:srgbClr val="F7941D"/>
                </a:solidFill>
              </a:rPr>
              <a:t>EM_EXPRESS_ALL</a:t>
            </a:r>
            <a:r>
              <a:rPr lang="en-US" b="1" dirty="0">
                <a:solidFill>
                  <a:schemeClr val="tx1"/>
                </a:solidFill>
              </a:rPr>
              <a:t> role</a:t>
            </a:r>
            <a:endParaRPr lang="es-VE" b="1" dirty="0">
              <a:solidFill>
                <a:schemeClr val="tx1"/>
              </a:solidFill>
            </a:endParaRPr>
          </a:p>
        </p:txBody>
      </p:sp>
      <p:sp>
        <p:nvSpPr>
          <p:cNvPr id="6" name="Elipse 5"/>
          <p:cNvSpPr/>
          <p:nvPr/>
        </p:nvSpPr>
        <p:spPr>
          <a:xfrm>
            <a:off x="5754756" y="231508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072" y="3650951"/>
            <a:ext cx="4355432" cy="2700096"/>
          </a:xfrm>
          <a:prstGeom prst="rect">
            <a:avLst/>
          </a:prstGeom>
          <a:ln w="19050">
            <a:solidFill>
              <a:srgbClr val="F7941D"/>
            </a:solidFill>
          </a:ln>
          <a:effectLst>
            <a:outerShdw blurRad="50800" dist="38100" dir="2700000" algn="tl" rotWithShape="0">
              <a:prstClr val="black">
                <a:alpha val="40000"/>
              </a:prstClr>
            </a:outerShdw>
          </a:effectLst>
        </p:spPr>
      </p:pic>
      <p:sp>
        <p:nvSpPr>
          <p:cNvPr id="11" name="CuadroTexto 10"/>
          <p:cNvSpPr txBox="1"/>
          <p:nvPr/>
        </p:nvSpPr>
        <p:spPr>
          <a:xfrm>
            <a:off x="1643811" y="4668431"/>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Select </a:t>
            </a:r>
            <a:r>
              <a:rPr lang="en-US" b="1" dirty="0">
                <a:solidFill>
                  <a:srgbClr val="F7941D"/>
                </a:solidFill>
              </a:rPr>
              <a:t>Users</a:t>
            </a:r>
            <a:r>
              <a:rPr lang="en-US" b="1" dirty="0"/>
              <a:t> from the </a:t>
            </a:r>
            <a:r>
              <a:rPr lang="en-US" b="1" dirty="0">
                <a:solidFill>
                  <a:srgbClr val="F7941D"/>
                </a:solidFill>
              </a:rPr>
              <a:t>Security</a:t>
            </a:r>
            <a:r>
              <a:rPr lang="en-US" b="1" dirty="0"/>
              <a:t> drop-down menu</a:t>
            </a:r>
          </a:p>
        </p:txBody>
      </p:sp>
      <p:sp>
        <p:nvSpPr>
          <p:cNvPr id="10" name="Elipse 9"/>
          <p:cNvSpPr/>
          <p:nvPr/>
        </p:nvSpPr>
        <p:spPr>
          <a:xfrm>
            <a:off x="5815262" y="466224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spTree>
    <p:extLst>
      <p:ext uri="{BB962C8B-B14F-4D97-AF65-F5344CB8AC3E}">
        <p14:creationId xmlns:p14="http://schemas.microsoft.com/office/powerpoint/2010/main" val="2649270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sz="2800" dirty="0"/>
              <a:t>Another way to enable/disable protection is to use procedures </a:t>
            </a:r>
            <a:r>
              <a:rPr lang="en-US" sz="2800" dirty="0" err="1">
                <a:solidFill>
                  <a:srgbClr val="F7941D"/>
                </a:solidFill>
              </a:rPr>
              <a:t>enable_protection_column</a:t>
            </a:r>
            <a:r>
              <a:rPr lang="en-US" sz="2800" dirty="0">
                <a:solidFill>
                  <a:srgbClr val="F7941D"/>
                </a:solidFill>
              </a:rPr>
              <a:t> </a:t>
            </a:r>
            <a:r>
              <a:rPr lang="en-US" sz="2800" dirty="0"/>
              <a:t>(</a:t>
            </a:r>
            <a:r>
              <a:rPr lang="en-US" sz="2800" dirty="0" err="1">
                <a:solidFill>
                  <a:srgbClr val="F7941D"/>
                </a:solidFill>
              </a:rPr>
              <a:t>disable_protection_column</a:t>
            </a:r>
            <a:r>
              <a:rPr lang="en-US" sz="2800" dirty="0"/>
              <a:t>):</a:t>
            </a:r>
          </a:p>
          <a:p>
            <a:endParaRPr lang="en-US" sz="2800" dirty="0"/>
          </a:p>
          <a:p>
            <a:endParaRPr lang="es-VE" sz="2800" dirty="0"/>
          </a:p>
        </p:txBody>
      </p:sp>
      <p:sp>
        <p:nvSpPr>
          <p:cNvPr id="3" name="Título 2"/>
          <p:cNvSpPr>
            <a:spLocks noGrp="1"/>
          </p:cNvSpPr>
          <p:nvPr>
            <p:ph type="title"/>
          </p:nvPr>
        </p:nvSpPr>
        <p:spPr/>
        <p:txBody>
          <a:bodyPr/>
          <a:lstStyle/>
          <a:p>
            <a:r>
              <a:rPr lang="en-US" dirty="0"/>
              <a:t>Enabling, disabling, and dropping 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250</a:t>
            </a:fld>
            <a:endParaRPr lang="es-VE" dirty="0"/>
          </a:p>
        </p:txBody>
      </p:sp>
      <p:sp>
        <p:nvSpPr>
          <p:cNvPr id="5" name="Rectángulo 4"/>
          <p:cNvSpPr/>
          <p:nvPr/>
        </p:nvSpPr>
        <p:spPr>
          <a:xfrm>
            <a:off x="1012547" y="2476045"/>
            <a:ext cx="10153650" cy="401054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t>SQL&gt; begin</a:t>
            </a:r>
          </a:p>
          <a:p>
            <a:r>
              <a:rPr lang="en-US" sz="800" b="1" dirty="0"/>
              <a:t> DBMS_TSDP_PROTECT.ENABLE_PROTECTION_COLUMN(</a:t>
            </a:r>
          </a:p>
          <a:p>
            <a:r>
              <a:rPr lang="en-US" sz="800" b="1" dirty="0"/>
              <a:t> </a:t>
            </a:r>
            <a:r>
              <a:rPr lang="en-US" sz="800" b="1" dirty="0" err="1"/>
              <a:t>schema_name</a:t>
            </a:r>
            <a:r>
              <a:rPr lang="en-US" sz="800" b="1" dirty="0"/>
              <a:t> =&gt;'</a:t>
            </a:r>
            <a:r>
              <a:rPr lang="en-US" sz="800" b="1" dirty="0" err="1"/>
              <a:t>CHALLENGEernesto</a:t>
            </a:r>
            <a:r>
              <a:rPr lang="en-US" sz="800" b="1" dirty="0"/>
              <a:t>',</a:t>
            </a:r>
          </a:p>
          <a:p>
            <a:r>
              <a:rPr lang="en-US" sz="800" b="1" dirty="0"/>
              <a:t> </a:t>
            </a:r>
            <a:r>
              <a:rPr lang="en-US" sz="800" b="1" dirty="0" err="1"/>
              <a:t>table_name</a:t>
            </a:r>
            <a:r>
              <a:rPr lang="en-US" sz="800" b="1" dirty="0"/>
              <a:t> =&gt;'T1',</a:t>
            </a:r>
          </a:p>
          <a:p>
            <a:r>
              <a:rPr lang="en-US" sz="800" b="1" dirty="0"/>
              <a:t> </a:t>
            </a:r>
            <a:r>
              <a:rPr lang="en-US" sz="800" b="1" dirty="0" err="1"/>
              <a:t>column_name</a:t>
            </a:r>
            <a:r>
              <a:rPr lang="en-US" sz="800" b="1" dirty="0"/>
              <a:t> =&gt;'EMAIL_ADDRESS', </a:t>
            </a:r>
          </a:p>
          <a:p>
            <a:r>
              <a:rPr lang="en-US" sz="800" b="1" dirty="0"/>
              <a:t> policy =&gt; '</a:t>
            </a:r>
            <a:r>
              <a:rPr lang="en-US" sz="800" b="1" dirty="0" err="1"/>
              <a:t>redact_regexp_email</a:t>
            </a:r>
            <a:r>
              <a:rPr lang="en-US" sz="800" b="1" dirty="0"/>
              <a:t>');</a:t>
            </a:r>
          </a:p>
          <a:p>
            <a:r>
              <a:rPr lang="en-US" sz="800" b="1" dirty="0"/>
              <a:t> end;</a:t>
            </a:r>
          </a:p>
          <a:p>
            <a:r>
              <a:rPr lang="en-US" sz="800" b="1" dirty="0"/>
              <a:t> /</a:t>
            </a:r>
          </a:p>
          <a:p>
            <a:r>
              <a:rPr lang="en-US" sz="800" b="1" dirty="0"/>
              <a:t>SQL&gt; begin</a:t>
            </a:r>
          </a:p>
          <a:p>
            <a:r>
              <a:rPr lang="en-US" sz="800" b="1" dirty="0"/>
              <a:t> DBMS_TSDP_PROTECT.ENABLE_PROTECTION_COLUMN(</a:t>
            </a:r>
          </a:p>
          <a:p>
            <a:r>
              <a:rPr lang="en-US" sz="800" b="1" dirty="0"/>
              <a:t> </a:t>
            </a:r>
            <a:r>
              <a:rPr lang="en-US" sz="800" b="1" dirty="0" err="1"/>
              <a:t>schema_name</a:t>
            </a:r>
            <a:r>
              <a:rPr lang="en-US" sz="800" b="1" dirty="0"/>
              <a:t> =&gt;'HR',</a:t>
            </a:r>
          </a:p>
          <a:p>
            <a:r>
              <a:rPr lang="en-US" sz="800" b="1" dirty="0"/>
              <a:t> </a:t>
            </a:r>
            <a:r>
              <a:rPr lang="en-US" sz="800" b="1" dirty="0" err="1"/>
              <a:t>table_name</a:t>
            </a:r>
            <a:r>
              <a:rPr lang="en-US" sz="800" b="1" dirty="0"/>
              <a:t> =&gt;'EMPLOYEES',</a:t>
            </a:r>
          </a:p>
          <a:p>
            <a:r>
              <a:rPr lang="en-US" sz="800" b="1" dirty="0"/>
              <a:t> </a:t>
            </a:r>
            <a:r>
              <a:rPr lang="en-US" sz="800" b="1" dirty="0" err="1"/>
              <a:t>column_name</a:t>
            </a:r>
            <a:r>
              <a:rPr lang="en-US" sz="800" b="1" dirty="0"/>
              <a:t> =&gt;'EMAIL', </a:t>
            </a:r>
          </a:p>
          <a:p>
            <a:r>
              <a:rPr lang="en-US" sz="800" b="1" dirty="0"/>
              <a:t> policy =&gt; '</a:t>
            </a:r>
            <a:r>
              <a:rPr lang="en-US" sz="800" b="1" dirty="0" err="1"/>
              <a:t>redact_regexp_email</a:t>
            </a:r>
            <a:r>
              <a:rPr lang="en-US" sz="800" b="1" dirty="0"/>
              <a:t>');</a:t>
            </a:r>
          </a:p>
          <a:p>
            <a:r>
              <a:rPr lang="en-US" sz="800" b="1" dirty="0"/>
              <a:t> end;</a:t>
            </a:r>
          </a:p>
          <a:p>
            <a:r>
              <a:rPr lang="en-US" sz="800" b="1" dirty="0"/>
              <a:t> /</a:t>
            </a:r>
          </a:p>
          <a:p>
            <a:r>
              <a:rPr lang="en-US" sz="800" b="1" dirty="0"/>
              <a:t>SQL&gt; begin</a:t>
            </a:r>
          </a:p>
          <a:p>
            <a:r>
              <a:rPr lang="en-US" sz="800" b="1" dirty="0"/>
              <a:t> DBMS_TSDP_PROTECT.DISABLE_PROTECTION_COLUMN(</a:t>
            </a:r>
          </a:p>
          <a:p>
            <a:r>
              <a:rPr lang="en-US" sz="800" b="1" dirty="0"/>
              <a:t> </a:t>
            </a:r>
            <a:r>
              <a:rPr lang="en-US" sz="800" b="1" dirty="0" err="1"/>
              <a:t>schema_name</a:t>
            </a:r>
            <a:r>
              <a:rPr lang="en-US" sz="800" b="1" dirty="0"/>
              <a:t> =&gt;'</a:t>
            </a:r>
            <a:r>
              <a:rPr lang="en-US" sz="800" b="1" dirty="0" err="1"/>
              <a:t>CHALLENGEernesto</a:t>
            </a:r>
            <a:r>
              <a:rPr lang="en-US" sz="800" b="1" dirty="0"/>
              <a:t>',</a:t>
            </a:r>
          </a:p>
          <a:p>
            <a:r>
              <a:rPr lang="en-US" sz="800" b="1" dirty="0"/>
              <a:t> </a:t>
            </a:r>
            <a:r>
              <a:rPr lang="en-US" sz="800" b="1" dirty="0" err="1"/>
              <a:t>table_name</a:t>
            </a:r>
            <a:r>
              <a:rPr lang="en-US" sz="800" b="1" dirty="0"/>
              <a:t> =&gt;'T1',</a:t>
            </a:r>
          </a:p>
          <a:p>
            <a:r>
              <a:rPr lang="en-US" sz="800" b="1" dirty="0"/>
              <a:t> </a:t>
            </a:r>
            <a:r>
              <a:rPr lang="en-US" sz="800" b="1" dirty="0" err="1"/>
              <a:t>column_name</a:t>
            </a:r>
            <a:r>
              <a:rPr lang="en-US" sz="800" b="1" dirty="0"/>
              <a:t> =&gt;'EMAIL_ADDRESS', </a:t>
            </a:r>
          </a:p>
          <a:p>
            <a:r>
              <a:rPr lang="en-US" sz="800" b="1" dirty="0"/>
              <a:t> policy =&gt; '</a:t>
            </a:r>
            <a:r>
              <a:rPr lang="en-US" sz="800" b="1" dirty="0" err="1"/>
              <a:t>redact_regexp_email</a:t>
            </a:r>
            <a:r>
              <a:rPr lang="en-US" sz="800" b="1" dirty="0"/>
              <a:t>');</a:t>
            </a:r>
          </a:p>
          <a:p>
            <a:r>
              <a:rPr lang="en-US" sz="800" b="1" dirty="0"/>
              <a:t> end;</a:t>
            </a:r>
          </a:p>
          <a:p>
            <a:r>
              <a:rPr lang="en-US" sz="800" b="1" dirty="0"/>
              <a:t> /</a:t>
            </a:r>
          </a:p>
          <a:p>
            <a:r>
              <a:rPr lang="en-US" sz="800" b="1" dirty="0"/>
              <a:t>SQL&gt; begin</a:t>
            </a:r>
          </a:p>
          <a:p>
            <a:r>
              <a:rPr lang="en-US" sz="800" b="1" dirty="0"/>
              <a:t> DBMS_TSDP_PROTECT.DISABLE_PROTECTION_COLUMN(</a:t>
            </a:r>
          </a:p>
          <a:p>
            <a:r>
              <a:rPr lang="en-US" sz="800" b="1" dirty="0"/>
              <a:t> </a:t>
            </a:r>
            <a:r>
              <a:rPr lang="en-US" sz="800" b="1" dirty="0" err="1"/>
              <a:t>schema_name</a:t>
            </a:r>
            <a:r>
              <a:rPr lang="en-US" sz="800" b="1" dirty="0"/>
              <a:t> =&gt;'HR',</a:t>
            </a:r>
          </a:p>
          <a:p>
            <a:r>
              <a:rPr lang="en-US" sz="800" b="1" dirty="0"/>
              <a:t> </a:t>
            </a:r>
            <a:r>
              <a:rPr lang="en-US" sz="800" b="1" dirty="0" err="1"/>
              <a:t>table_name</a:t>
            </a:r>
            <a:r>
              <a:rPr lang="en-US" sz="800" b="1" dirty="0"/>
              <a:t> =&gt;'EMPLOYEES',</a:t>
            </a:r>
          </a:p>
          <a:p>
            <a:r>
              <a:rPr lang="en-US" sz="800" b="1" dirty="0"/>
              <a:t> </a:t>
            </a:r>
            <a:r>
              <a:rPr lang="en-US" sz="800" b="1" dirty="0" err="1"/>
              <a:t>column_name</a:t>
            </a:r>
            <a:r>
              <a:rPr lang="en-US" sz="800" b="1" dirty="0"/>
              <a:t> =&gt;'EMAIL', </a:t>
            </a:r>
          </a:p>
          <a:p>
            <a:r>
              <a:rPr lang="en-US" sz="800" b="1" dirty="0"/>
              <a:t> policy =&gt; '</a:t>
            </a:r>
            <a:r>
              <a:rPr lang="en-US" sz="800" b="1" dirty="0" err="1"/>
              <a:t>redact_regexp_email</a:t>
            </a:r>
            <a:r>
              <a:rPr lang="en-US" sz="800" b="1" dirty="0"/>
              <a:t>');</a:t>
            </a:r>
          </a:p>
          <a:p>
            <a:r>
              <a:rPr lang="en-US" sz="800" b="1" dirty="0"/>
              <a:t> end;</a:t>
            </a:r>
          </a:p>
          <a:p>
            <a:r>
              <a:rPr lang="en-US" sz="800" b="1" dirty="0"/>
              <a:t> /</a:t>
            </a:r>
          </a:p>
        </p:txBody>
      </p:sp>
    </p:spTree>
    <p:extLst>
      <p:ext uri="{BB962C8B-B14F-4D97-AF65-F5344CB8AC3E}">
        <p14:creationId xmlns:p14="http://schemas.microsoft.com/office/powerpoint/2010/main" val="335879897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alter policy you created in recipe </a:t>
            </a:r>
            <a:r>
              <a:rPr lang="en-US" b="1" dirty="0"/>
              <a:t>Creating transparent sensitive data protection policy </a:t>
            </a:r>
            <a:r>
              <a:rPr lang="en-US" dirty="0"/>
              <a:t>and enable it.</a:t>
            </a:r>
          </a:p>
          <a:p>
            <a:endParaRPr lang="en-US" dirty="0"/>
          </a:p>
          <a:p>
            <a:endParaRPr lang="es-VE" dirty="0"/>
          </a:p>
        </p:txBody>
      </p:sp>
      <p:sp>
        <p:nvSpPr>
          <p:cNvPr id="3" name="Título 2"/>
          <p:cNvSpPr>
            <a:spLocks noGrp="1"/>
          </p:cNvSpPr>
          <p:nvPr>
            <p:ph type="title"/>
          </p:nvPr>
        </p:nvSpPr>
        <p:spPr/>
        <p:txBody>
          <a:bodyPr/>
          <a:lstStyle/>
          <a:p>
            <a:r>
              <a:rPr lang="es-VE" dirty="0" err="1"/>
              <a:t>Altering</a:t>
            </a:r>
            <a:r>
              <a:rPr lang="es-VE" dirty="0"/>
              <a:t> </a:t>
            </a:r>
            <a:r>
              <a:rPr lang="es-VE" dirty="0" err="1"/>
              <a:t>transparent</a:t>
            </a:r>
            <a:r>
              <a:rPr lang="es-VE" dirty="0"/>
              <a:t> </a:t>
            </a:r>
            <a:r>
              <a:rPr lang="es-VE" dirty="0" err="1"/>
              <a:t>sensitive</a:t>
            </a:r>
            <a:r>
              <a:rPr lang="es-VE" dirty="0"/>
              <a:t> data </a:t>
            </a:r>
            <a:r>
              <a:rPr lang="es-VE" dirty="0" err="1"/>
              <a:t>protection</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251</a:t>
            </a:fld>
            <a:endParaRPr lang="es-VE" dirty="0"/>
          </a:p>
        </p:txBody>
      </p:sp>
    </p:spTree>
    <p:extLst>
      <p:ext uri="{BB962C8B-B14F-4D97-AF65-F5344CB8AC3E}">
        <p14:creationId xmlns:p14="http://schemas.microsoft.com/office/powerpoint/2010/main" val="35285216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two existing users. Also, update the table </a:t>
            </a:r>
            <a:r>
              <a:rPr lang="en-US" dirty="0" err="1">
                <a:solidFill>
                  <a:srgbClr val="F7941D"/>
                </a:solidFill>
              </a:rPr>
              <a:t>hr.employees</a:t>
            </a:r>
            <a:r>
              <a:rPr lang="en-US" dirty="0"/>
              <a:t>, as shown:</a:t>
            </a:r>
          </a:p>
          <a:p>
            <a:endParaRPr lang="en-US" dirty="0"/>
          </a:p>
          <a:p>
            <a:endParaRPr lang="es-VE" dirty="0"/>
          </a:p>
        </p:txBody>
      </p:sp>
      <p:sp>
        <p:nvSpPr>
          <p:cNvPr id="3" name="Título 2"/>
          <p:cNvSpPr>
            <a:spLocks noGrp="1"/>
          </p:cNvSpPr>
          <p:nvPr>
            <p:ph type="title"/>
          </p:nvPr>
        </p:nvSpPr>
        <p:spPr/>
        <p:txBody>
          <a:bodyPr/>
          <a:lstStyle/>
          <a:p>
            <a:r>
              <a:rPr lang="es-VE" dirty="0" err="1"/>
              <a:t>Altering</a:t>
            </a:r>
            <a:r>
              <a:rPr lang="es-VE" dirty="0"/>
              <a:t> </a:t>
            </a:r>
            <a:r>
              <a:rPr lang="es-VE" dirty="0" err="1"/>
              <a:t>transparent</a:t>
            </a:r>
            <a:r>
              <a:rPr lang="es-VE" dirty="0"/>
              <a:t> </a:t>
            </a:r>
            <a:r>
              <a:rPr lang="es-VE" dirty="0" err="1"/>
              <a:t>sensitive</a:t>
            </a:r>
            <a:r>
              <a:rPr lang="es-VE" dirty="0"/>
              <a:t> data </a:t>
            </a:r>
            <a:r>
              <a:rPr lang="es-VE" dirty="0" err="1"/>
              <a:t>protection</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252</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1164" y="3152633"/>
            <a:ext cx="5669672" cy="1341213"/>
          </a:xfrm>
          <a:prstGeom prst="rect">
            <a:avLst/>
          </a:prstGeom>
          <a:ln>
            <a:solidFill>
              <a:srgbClr val="F794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301417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After you alter the policy, you have to manually enable it (it isn't automatically enabled).</a:t>
            </a:r>
          </a:p>
          <a:p>
            <a:endParaRPr lang="en-US" dirty="0"/>
          </a:p>
          <a:p>
            <a:endParaRPr lang="es-VE" dirty="0"/>
          </a:p>
        </p:txBody>
      </p:sp>
      <p:sp>
        <p:nvSpPr>
          <p:cNvPr id="3" name="Título 2"/>
          <p:cNvSpPr>
            <a:spLocks noGrp="1"/>
          </p:cNvSpPr>
          <p:nvPr>
            <p:ph type="title"/>
          </p:nvPr>
        </p:nvSpPr>
        <p:spPr/>
        <p:txBody>
          <a:bodyPr/>
          <a:lstStyle/>
          <a:p>
            <a:r>
              <a:rPr lang="es-VE" dirty="0" err="1"/>
              <a:t>Altering</a:t>
            </a:r>
            <a:r>
              <a:rPr lang="es-VE" dirty="0"/>
              <a:t> </a:t>
            </a:r>
            <a:r>
              <a:rPr lang="es-VE" dirty="0" err="1"/>
              <a:t>transparent</a:t>
            </a:r>
            <a:r>
              <a:rPr lang="es-VE" dirty="0"/>
              <a:t> </a:t>
            </a:r>
            <a:r>
              <a:rPr lang="es-VE" dirty="0" err="1"/>
              <a:t>sensitive</a:t>
            </a:r>
            <a:r>
              <a:rPr lang="es-VE" dirty="0"/>
              <a:t> data </a:t>
            </a:r>
            <a:r>
              <a:rPr lang="es-VE" dirty="0" err="1"/>
              <a:t>protection</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253</a:t>
            </a:fld>
            <a:endParaRPr lang="es-VE" dirty="0"/>
          </a:p>
        </p:txBody>
      </p:sp>
    </p:spTree>
    <p:extLst>
      <p:ext uri="{BB962C8B-B14F-4D97-AF65-F5344CB8AC3E}">
        <p14:creationId xmlns:p14="http://schemas.microsoft.com/office/powerpoint/2010/main" val="56590137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4000" i="1" dirty="0" err="1"/>
              <a:t>Privilege</a:t>
            </a:r>
            <a:r>
              <a:rPr lang="es-VE" sz="4000" i="1" dirty="0"/>
              <a:t> </a:t>
            </a:r>
            <a:r>
              <a:rPr lang="es-VE" sz="4000" i="1" dirty="0" err="1"/>
              <a:t>Analysis</a:t>
            </a:r>
            <a:endParaRPr lang="es-VE" sz="4000" i="1" dirty="0"/>
          </a:p>
        </p:txBody>
      </p:sp>
    </p:spTree>
    <p:extLst>
      <p:ext uri="{BB962C8B-B14F-4D97-AF65-F5344CB8AC3E}">
        <p14:creationId xmlns:p14="http://schemas.microsoft.com/office/powerpoint/2010/main" val="40257706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54907"/>
          </a:xfrm>
        </p:spPr>
        <p:txBody>
          <a:bodyPr>
            <a:normAutofit fontScale="77500" lnSpcReduction="20000"/>
          </a:bodyPr>
          <a:lstStyle/>
          <a:p>
            <a:pPr marL="0" indent="0">
              <a:buNone/>
            </a:pPr>
            <a:r>
              <a:rPr lang="en-US" b="1" dirty="0"/>
              <a:t>In this chapter, we will cover the following tasks:</a:t>
            </a:r>
          </a:p>
          <a:p>
            <a:r>
              <a:rPr lang="en-US" dirty="0">
                <a:hlinkClick r:id="rId2" action="ppaction://hlinksldjump"/>
              </a:rPr>
              <a:t>Creating a database analysis policy</a:t>
            </a:r>
            <a:endParaRPr lang="en-US" dirty="0"/>
          </a:p>
          <a:p>
            <a:r>
              <a:rPr lang="en-US" dirty="0">
                <a:hlinkClick r:id="rId3" action="ppaction://hlinksldjump"/>
              </a:rPr>
              <a:t>Creating a role analysis policy</a:t>
            </a:r>
            <a:endParaRPr lang="en-US" dirty="0"/>
          </a:p>
          <a:p>
            <a:r>
              <a:rPr lang="en-US" dirty="0">
                <a:hlinkClick r:id="rId4" action="ppaction://hlinksldjump"/>
              </a:rPr>
              <a:t>Creating a context analysis policy</a:t>
            </a:r>
            <a:endParaRPr lang="en-US" dirty="0"/>
          </a:p>
          <a:p>
            <a:r>
              <a:rPr lang="en-US" dirty="0">
                <a:hlinkClick r:id="rId5" action="ppaction://hlinksldjump"/>
              </a:rPr>
              <a:t>Creating a combined analysis policy</a:t>
            </a:r>
            <a:endParaRPr lang="en-US" dirty="0"/>
          </a:p>
          <a:p>
            <a:r>
              <a:rPr lang="en-US" dirty="0">
                <a:hlinkClick r:id="rId6" action="ppaction://hlinksldjump"/>
              </a:rPr>
              <a:t>Starting and stopping privilege analysis</a:t>
            </a:r>
            <a:endParaRPr lang="en-US" dirty="0"/>
          </a:p>
          <a:p>
            <a:r>
              <a:rPr lang="en-US" dirty="0">
                <a:hlinkClick r:id="rId7" action="ppaction://hlinksldjump"/>
              </a:rPr>
              <a:t>Reporting on used system privileges</a:t>
            </a:r>
            <a:endParaRPr lang="en-US" dirty="0"/>
          </a:p>
          <a:p>
            <a:r>
              <a:rPr lang="en-US" dirty="0">
                <a:hlinkClick r:id="rId8" action="ppaction://hlinksldjump"/>
              </a:rPr>
              <a:t>Reporting on used object privileges</a:t>
            </a:r>
            <a:endParaRPr lang="en-US" dirty="0"/>
          </a:p>
          <a:p>
            <a:r>
              <a:rPr lang="en-US" dirty="0">
                <a:hlinkClick r:id="rId9" action="ppaction://hlinksldjump"/>
              </a:rPr>
              <a:t>Reporting on unused system privileges</a:t>
            </a:r>
            <a:endParaRPr lang="en-US" dirty="0"/>
          </a:p>
          <a:p>
            <a:r>
              <a:rPr lang="en-US" dirty="0">
                <a:hlinkClick r:id="rId10" action="ppaction://hlinksldjump"/>
              </a:rPr>
              <a:t>Reporting on unused object privileges</a:t>
            </a:r>
            <a:endParaRPr lang="en-US" dirty="0"/>
          </a:p>
          <a:p>
            <a:r>
              <a:rPr lang="en-US" dirty="0">
                <a:hlinkClick r:id="rId11" action="ppaction://hlinksldjump"/>
              </a:rPr>
              <a:t>How to revoke unused privileges</a:t>
            </a:r>
            <a:endParaRPr lang="en-US" dirty="0"/>
          </a:p>
          <a:p>
            <a:r>
              <a:rPr lang="en-US" dirty="0">
                <a:hlinkClick r:id="rId12" action="ppaction://hlinksldjump"/>
              </a:rPr>
              <a:t>Dropping the analysis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255</a:t>
            </a:fld>
            <a:endParaRPr lang="es-VE" dirty="0"/>
          </a:p>
        </p:txBody>
      </p:sp>
    </p:spTree>
    <p:extLst>
      <p:ext uri="{BB962C8B-B14F-4D97-AF65-F5344CB8AC3E}">
        <p14:creationId xmlns:p14="http://schemas.microsoft.com/office/powerpoint/2010/main" val="29090252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b="1" dirty="0"/>
              <a:t>Privilege analysis </a:t>
            </a:r>
            <a:r>
              <a:rPr lang="en-US" dirty="0"/>
              <a:t>is a new security feature, introduced in Oracle Database 19c. </a:t>
            </a:r>
          </a:p>
          <a:p>
            <a:pPr marL="0" indent="0">
              <a:buNone/>
            </a:pPr>
            <a:endParaRPr lang="en-US" dirty="0"/>
          </a:p>
          <a:p>
            <a:r>
              <a:rPr lang="en-US" dirty="0"/>
              <a:t>Privilege analysis is very useful to implement and maintain the least privilege principle by identifying both privileges that users are actually using (used privileges) and those that are only granted to them (unused privileges).</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256</a:t>
            </a:fld>
            <a:endParaRPr lang="es-VE" dirty="0"/>
          </a:p>
        </p:txBody>
      </p:sp>
    </p:spTree>
    <p:extLst>
      <p:ext uri="{BB962C8B-B14F-4D97-AF65-F5344CB8AC3E}">
        <p14:creationId xmlns:p14="http://schemas.microsoft.com/office/powerpoint/2010/main" val="1029317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The steps to analyze the used and unused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257</a:t>
            </a:fld>
            <a:endParaRPr lang="es-VE" dirty="0"/>
          </a:p>
        </p:txBody>
      </p:sp>
      <p:sp>
        <p:nvSpPr>
          <p:cNvPr id="5" name="Llamada de flecha hacia abajo 4"/>
          <p:cNvSpPr/>
          <p:nvPr/>
        </p:nvSpPr>
        <p:spPr>
          <a:xfrm>
            <a:off x="1926609" y="193074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Create</a:t>
            </a:r>
            <a:r>
              <a:rPr lang="es-VE" b="1" dirty="0"/>
              <a:t> capture</a:t>
            </a:r>
          </a:p>
        </p:txBody>
      </p:sp>
      <p:sp>
        <p:nvSpPr>
          <p:cNvPr id="6" name="Llamada de flecha hacia abajo 5"/>
          <p:cNvSpPr/>
          <p:nvPr/>
        </p:nvSpPr>
        <p:spPr>
          <a:xfrm>
            <a:off x="1919981" y="3052742"/>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Start</a:t>
            </a:r>
            <a:r>
              <a:rPr lang="es-VE" b="1" dirty="0"/>
              <a:t> capture</a:t>
            </a:r>
          </a:p>
        </p:txBody>
      </p:sp>
      <p:sp>
        <p:nvSpPr>
          <p:cNvPr id="7" name="Llamada de flecha hacia abajo 6"/>
          <p:cNvSpPr/>
          <p:nvPr/>
        </p:nvSpPr>
        <p:spPr>
          <a:xfrm>
            <a:off x="1919981" y="417473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a:t>Stop capture</a:t>
            </a:r>
          </a:p>
        </p:txBody>
      </p:sp>
      <p:sp>
        <p:nvSpPr>
          <p:cNvPr id="8" name="Rectángulo 7"/>
          <p:cNvSpPr/>
          <p:nvPr/>
        </p:nvSpPr>
        <p:spPr>
          <a:xfrm>
            <a:off x="1926609" y="5296731"/>
            <a:ext cx="8338782" cy="5595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t>Generate</a:t>
            </a:r>
            <a:r>
              <a:rPr lang="es-VE" b="1" dirty="0"/>
              <a:t> </a:t>
            </a:r>
            <a:r>
              <a:rPr lang="es-VE" b="1" dirty="0" err="1"/>
              <a:t>report</a:t>
            </a:r>
            <a:endParaRPr lang="es-VE" b="1" dirty="0"/>
          </a:p>
        </p:txBody>
      </p:sp>
    </p:spTree>
    <p:extLst>
      <p:ext uri="{BB962C8B-B14F-4D97-AF65-F5344CB8AC3E}">
        <p14:creationId xmlns:p14="http://schemas.microsoft.com/office/powerpoint/2010/main" val="1123845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this chapter, it is assumed that all users have a </a:t>
            </a:r>
            <a:r>
              <a:rPr lang="en-US" dirty="0">
                <a:solidFill>
                  <a:srgbClr val="F7941D"/>
                </a:solidFill>
              </a:rPr>
              <a:t>create session </a:t>
            </a:r>
            <a:r>
              <a:rPr lang="en-US" dirty="0"/>
              <a:t>privilege, and in the following table, other privileges and roles granted to the users and roles are listed:</a:t>
            </a:r>
          </a:p>
          <a:p>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258</a:t>
            </a:fld>
            <a:endParaRPr lang="es-VE" dirty="0"/>
          </a:p>
        </p:txBody>
      </p:sp>
      <p:graphicFrame>
        <p:nvGraphicFramePr>
          <p:cNvPr id="5" name="Tabla 4"/>
          <p:cNvGraphicFramePr>
            <a:graphicFrameLocks noGrp="1"/>
          </p:cNvGraphicFramePr>
          <p:nvPr>
            <p:extLst>
              <p:ext uri="{D42A27DB-BD31-4B8C-83A1-F6EECF244321}">
                <p14:modId xmlns:p14="http://schemas.microsoft.com/office/powerpoint/2010/main" val="2387435786"/>
              </p:ext>
            </p:extLst>
          </p:nvPr>
        </p:nvGraphicFramePr>
        <p:xfrm>
          <a:off x="1400174" y="3076643"/>
          <a:ext cx="9391652" cy="3409950"/>
        </p:xfrm>
        <a:graphic>
          <a:graphicData uri="http://schemas.openxmlformats.org/drawingml/2006/table">
            <a:tbl>
              <a:tblPr firstRow="1">
                <a:tableStyleId>{85BE263C-DBD7-4A20-BB59-AAB30ACAA65A}</a:tableStyleId>
              </a:tblPr>
              <a:tblGrid>
                <a:gridCol w="2347913">
                  <a:extLst>
                    <a:ext uri="{9D8B030D-6E8A-4147-A177-3AD203B41FA5}">
                      <a16:colId xmlns:a16="http://schemas.microsoft.com/office/drawing/2014/main" val="20000"/>
                    </a:ext>
                  </a:extLst>
                </a:gridCol>
                <a:gridCol w="2347913">
                  <a:extLst>
                    <a:ext uri="{9D8B030D-6E8A-4147-A177-3AD203B41FA5}">
                      <a16:colId xmlns:a16="http://schemas.microsoft.com/office/drawing/2014/main" val="20001"/>
                    </a:ext>
                  </a:extLst>
                </a:gridCol>
                <a:gridCol w="2347913">
                  <a:extLst>
                    <a:ext uri="{9D8B030D-6E8A-4147-A177-3AD203B41FA5}">
                      <a16:colId xmlns:a16="http://schemas.microsoft.com/office/drawing/2014/main" val="20002"/>
                    </a:ext>
                  </a:extLst>
                </a:gridCol>
                <a:gridCol w="2347913">
                  <a:extLst>
                    <a:ext uri="{9D8B030D-6E8A-4147-A177-3AD203B41FA5}">
                      <a16:colId xmlns:a16="http://schemas.microsoft.com/office/drawing/2014/main" val="20003"/>
                    </a:ext>
                  </a:extLst>
                </a:gridCol>
              </a:tblGrid>
              <a:tr h="0">
                <a:tc>
                  <a:txBody>
                    <a:bodyPr/>
                    <a:lstStyle/>
                    <a:p>
                      <a:r>
                        <a:rPr lang="es-VE">
                          <a:effectLst/>
                        </a:rPr>
                        <a:t>USER/ROLE</a:t>
                      </a:r>
                      <a:endParaRPr lang="es-VE" b="0">
                        <a:effectLst/>
                        <a:latin typeface="Lato" panose="020F0502020204030203" pitchFamily="34" charset="0"/>
                      </a:endParaRPr>
                    </a:p>
                  </a:txBody>
                  <a:tcPr marL="47625" marR="47625" marT="47625" marB="47625" anchor="ctr"/>
                </a:tc>
                <a:tc>
                  <a:txBody>
                    <a:bodyPr/>
                    <a:lstStyle/>
                    <a:p>
                      <a:r>
                        <a:rPr lang="es-VE">
                          <a:effectLst/>
                        </a:rPr>
                        <a:t>HR.EMPLOYEES</a:t>
                      </a:r>
                      <a:endParaRPr lang="es-VE" b="0">
                        <a:effectLst/>
                        <a:latin typeface="Lato" panose="020F0502020204030203" pitchFamily="34" charset="0"/>
                      </a:endParaRPr>
                    </a:p>
                  </a:txBody>
                  <a:tcPr marL="47625" marR="47625" marT="47625" marB="47625" anchor="ctr"/>
                </a:tc>
                <a:tc>
                  <a:txBody>
                    <a:bodyPr/>
                    <a:lstStyle/>
                    <a:p>
                      <a:r>
                        <a:rPr lang="es-VE">
                          <a:effectLst/>
                        </a:rPr>
                        <a:t>OE.ORDERS</a:t>
                      </a:r>
                      <a:endParaRPr lang="es-VE" b="0">
                        <a:effectLst/>
                        <a:latin typeface="Lato" panose="020F0502020204030203" pitchFamily="34" charset="0"/>
                      </a:endParaRPr>
                    </a:p>
                  </a:txBody>
                  <a:tcPr marL="47625" marR="47625" marT="47625" marB="47625" anchor="ctr"/>
                </a:tc>
                <a:tc>
                  <a:txBody>
                    <a:bodyPr/>
                    <a:lstStyle/>
                    <a:p>
                      <a:r>
                        <a:rPr lang="es-VE">
                          <a:effectLst/>
                        </a:rPr>
                        <a:t>ROLES/SYS.PRIVS.</a:t>
                      </a:r>
                      <a:endParaRPr lang="es-VE" b="0">
                        <a:effectLst/>
                        <a:latin typeface="Lato" panose="020F0502020204030203" pitchFamily="34" charset="0"/>
                      </a:endParaRPr>
                    </a:p>
                  </a:txBody>
                  <a:tcPr marL="47625" marR="47625" marT="47625" marB="47625" anchor="ctr"/>
                </a:tc>
                <a:extLst>
                  <a:ext uri="{0D108BD9-81ED-4DB2-BD59-A6C34878D82A}">
                    <a16:rowId xmlns:a16="http://schemas.microsoft.com/office/drawing/2014/main" val="10000"/>
                  </a:ext>
                </a:extLst>
              </a:tr>
              <a:tr h="0">
                <a:tc>
                  <a:txBody>
                    <a:bodyPr/>
                    <a:lstStyle/>
                    <a:p>
                      <a:r>
                        <a:rPr lang="es-VE">
                          <a:effectLst/>
                        </a:rPr>
                        <a:t>BARBARA</a:t>
                      </a:r>
                      <a:endParaRPr lang="es-VE" b="0">
                        <a:effectLst/>
                        <a:latin typeface="Lato" panose="020F0502020204030203" pitchFamily="34" charset="0"/>
                      </a:endParaRPr>
                    </a:p>
                  </a:txBody>
                  <a:tcPr marL="47625" marR="47625" marT="47625" marB="47625" anchor="ctr"/>
                </a:tc>
                <a:tc>
                  <a:txBody>
                    <a:bodyPr/>
                    <a:lstStyle/>
                    <a:p>
                      <a:endParaRPr lang="es-VE">
                        <a:effectLst/>
                      </a:endParaRPr>
                    </a:p>
                  </a:txBody>
                  <a:tcPr marL="47625" marR="47625" marT="47625" marB="47625" anchor="ctr"/>
                </a:tc>
                <a:tc>
                  <a:txBody>
                    <a:bodyPr/>
                    <a:lstStyle/>
                    <a:p>
                      <a:endParaRPr lang="es-VE">
                        <a:effectLst/>
                      </a:endParaRPr>
                    </a:p>
                  </a:txBody>
                  <a:tcPr marL="47625" marR="47625" marT="47625" marB="47625" anchor="ctr"/>
                </a:tc>
                <a:tc>
                  <a:txBody>
                    <a:bodyPr/>
                    <a:lstStyle/>
                    <a:p>
                      <a:r>
                        <a:rPr lang="es-VE">
                          <a:effectLst/>
                        </a:rPr>
                        <a:t>P1_ROLE</a:t>
                      </a:r>
                      <a:endParaRPr lang="es-VE" b="0">
                        <a:effectLst/>
                        <a:latin typeface="Lato" panose="020F0502020204030203" pitchFamily="34" charset="0"/>
                      </a:endParaRPr>
                    </a:p>
                  </a:txBody>
                  <a:tcPr marL="47625" marR="47625" marT="47625" marB="47625" anchor="ctr"/>
                </a:tc>
                <a:extLst>
                  <a:ext uri="{0D108BD9-81ED-4DB2-BD59-A6C34878D82A}">
                    <a16:rowId xmlns:a16="http://schemas.microsoft.com/office/drawing/2014/main" val="10001"/>
                  </a:ext>
                </a:extLst>
              </a:tr>
              <a:tr h="0">
                <a:tc>
                  <a:txBody>
                    <a:bodyPr/>
                    <a:lstStyle/>
                    <a:p>
                      <a:r>
                        <a:rPr lang="es-VE">
                          <a:effectLst/>
                        </a:rPr>
                        <a:t>NICK</a:t>
                      </a:r>
                      <a:endParaRPr lang="es-VE" b="0">
                        <a:effectLst/>
                        <a:latin typeface="Lato" panose="020F0502020204030203" pitchFamily="34" charset="0"/>
                      </a:endParaRPr>
                    </a:p>
                  </a:txBody>
                  <a:tcPr marL="47625" marR="47625" marT="47625" marB="47625" anchor="ctr"/>
                </a:tc>
                <a:tc>
                  <a:txBody>
                    <a:bodyPr/>
                    <a:lstStyle/>
                    <a:p>
                      <a:endParaRPr lang="es-VE" dirty="0">
                        <a:effectLst/>
                      </a:endParaRPr>
                    </a:p>
                  </a:txBody>
                  <a:tcPr marL="47625" marR="47625" marT="47625" marB="47625" anchor="ctr"/>
                </a:tc>
                <a:tc>
                  <a:txBody>
                    <a:bodyPr/>
                    <a:lstStyle/>
                    <a:p>
                      <a:endParaRPr lang="es-VE">
                        <a:effectLst/>
                      </a:endParaRPr>
                    </a:p>
                  </a:txBody>
                  <a:tcPr marL="47625" marR="47625" marT="47625" marB="47625" anchor="ctr"/>
                </a:tc>
                <a:tc>
                  <a:txBody>
                    <a:bodyPr/>
                    <a:lstStyle/>
                    <a:p>
                      <a:r>
                        <a:rPr lang="es-VE">
                          <a:effectLst/>
                        </a:rPr>
                        <a:t>DBA</a:t>
                      </a:r>
                      <a:endParaRPr lang="es-VE" b="0">
                        <a:effectLst/>
                        <a:latin typeface="Lato" panose="020F0502020204030203" pitchFamily="34" charset="0"/>
                      </a:endParaRPr>
                    </a:p>
                  </a:txBody>
                  <a:tcPr marL="47625" marR="47625" marT="47625" marB="47625" anchor="ctr"/>
                </a:tc>
                <a:extLst>
                  <a:ext uri="{0D108BD9-81ED-4DB2-BD59-A6C34878D82A}">
                    <a16:rowId xmlns:a16="http://schemas.microsoft.com/office/drawing/2014/main" val="10002"/>
                  </a:ext>
                </a:extLst>
              </a:tr>
              <a:tr h="0">
                <a:tc>
                  <a:txBody>
                    <a:bodyPr/>
                    <a:lstStyle/>
                    <a:p>
                      <a:r>
                        <a:rPr lang="es-VE" dirty="0">
                          <a:effectLst/>
                        </a:rPr>
                        <a:t>ALAN</a:t>
                      </a:r>
                      <a:endParaRPr lang="es-VE" b="0" dirty="0">
                        <a:effectLst/>
                        <a:latin typeface="Lato" panose="020F0502020204030203" pitchFamily="34" charset="0"/>
                      </a:endParaRPr>
                    </a:p>
                  </a:txBody>
                  <a:tcPr marL="47625" marR="47625" marT="47625" marB="47625" anchor="ctr"/>
                </a:tc>
                <a:tc>
                  <a:txBody>
                    <a:bodyPr/>
                    <a:lstStyle/>
                    <a:p>
                      <a:r>
                        <a:rPr lang="es-VE">
                          <a:effectLst/>
                        </a:rPr>
                        <a:t>SELECT, INSERT, UPDATE, DELETE</a:t>
                      </a:r>
                      <a:endParaRPr lang="es-VE" b="0">
                        <a:effectLst/>
                        <a:latin typeface="Lato" panose="020F0502020204030203" pitchFamily="34" charset="0"/>
                      </a:endParaRPr>
                    </a:p>
                  </a:txBody>
                  <a:tcPr marL="47625" marR="47625" marT="47625" marB="47625" anchor="ctr"/>
                </a:tc>
                <a:tc>
                  <a:txBody>
                    <a:bodyPr/>
                    <a:lstStyle/>
                    <a:p>
                      <a:endParaRPr lang="es-VE">
                        <a:effectLst/>
                      </a:endParaRPr>
                    </a:p>
                  </a:txBody>
                  <a:tcPr marL="47625" marR="47625" marT="47625" marB="47625" anchor="ctr"/>
                </a:tc>
                <a:tc>
                  <a:txBody>
                    <a:bodyPr/>
                    <a:lstStyle/>
                    <a:p>
                      <a:endParaRPr lang="es-VE">
                        <a:effectLst/>
                      </a:endParaRPr>
                    </a:p>
                  </a:txBody>
                  <a:tcPr marL="47625" marR="47625" marT="47625" marB="47625" anchor="ctr"/>
                </a:tc>
                <a:extLst>
                  <a:ext uri="{0D108BD9-81ED-4DB2-BD59-A6C34878D82A}">
                    <a16:rowId xmlns:a16="http://schemas.microsoft.com/office/drawing/2014/main" val="10003"/>
                  </a:ext>
                </a:extLst>
              </a:tr>
              <a:tr h="0">
                <a:tc>
                  <a:txBody>
                    <a:bodyPr/>
                    <a:lstStyle/>
                    <a:p>
                      <a:r>
                        <a:rPr lang="es-VE">
                          <a:effectLst/>
                        </a:rPr>
                        <a:t>STEVE</a:t>
                      </a:r>
                      <a:endParaRPr lang="es-VE" b="0">
                        <a:effectLst/>
                        <a:latin typeface="Lato" panose="020F0502020204030203" pitchFamily="34" charset="0"/>
                      </a:endParaRPr>
                    </a:p>
                  </a:txBody>
                  <a:tcPr marL="47625" marR="47625" marT="47625" marB="47625" anchor="ctr"/>
                </a:tc>
                <a:tc>
                  <a:txBody>
                    <a:bodyPr/>
                    <a:lstStyle/>
                    <a:p>
                      <a:endParaRPr lang="es-VE">
                        <a:effectLst/>
                      </a:endParaRPr>
                    </a:p>
                  </a:txBody>
                  <a:tcPr marL="47625" marR="47625" marT="47625" marB="47625" anchor="ctr"/>
                </a:tc>
                <a:tc>
                  <a:txBody>
                    <a:bodyPr/>
                    <a:lstStyle/>
                    <a:p>
                      <a:endParaRPr lang="es-VE">
                        <a:effectLst/>
                      </a:endParaRPr>
                    </a:p>
                  </a:txBody>
                  <a:tcPr marL="47625" marR="47625" marT="47625" marB="47625" anchor="ctr"/>
                </a:tc>
                <a:tc>
                  <a:txBody>
                    <a:bodyPr/>
                    <a:lstStyle/>
                    <a:p>
                      <a:r>
                        <a:rPr lang="es-VE">
                          <a:effectLst/>
                        </a:rPr>
                        <a:t>P2_ROLE</a:t>
                      </a:r>
                      <a:endParaRPr lang="es-VE" b="0">
                        <a:effectLst/>
                        <a:latin typeface="Lato" panose="020F0502020204030203" pitchFamily="34" charset="0"/>
                      </a:endParaRPr>
                    </a:p>
                  </a:txBody>
                  <a:tcPr marL="47625" marR="47625" marT="47625" marB="47625" anchor="ctr"/>
                </a:tc>
                <a:extLst>
                  <a:ext uri="{0D108BD9-81ED-4DB2-BD59-A6C34878D82A}">
                    <a16:rowId xmlns:a16="http://schemas.microsoft.com/office/drawing/2014/main" val="10004"/>
                  </a:ext>
                </a:extLst>
              </a:tr>
              <a:tr h="0">
                <a:tc>
                  <a:txBody>
                    <a:bodyPr/>
                    <a:lstStyle/>
                    <a:p>
                      <a:r>
                        <a:rPr lang="es-VE">
                          <a:effectLst/>
                        </a:rPr>
                        <a:t>P1_ROLE</a:t>
                      </a:r>
                      <a:endParaRPr lang="es-VE" b="0">
                        <a:effectLst/>
                        <a:latin typeface="Lato" panose="020F0502020204030203" pitchFamily="34" charset="0"/>
                      </a:endParaRPr>
                    </a:p>
                  </a:txBody>
                  <a:tcPr marL="47625" marR="47625" marT="47625" marB="47625" anchor="ctr"/>
                </a:tc>
                <a:tc>
                  <a:txBody>
                    <a:bodyPr/>
                    <a:lstStyle/>
                    <a:p>
                      <a:r>
                        <a:rPr lang="es-VE">
                          <a:effectLst/>
                        </a:rPr>
                        <a:t>SELECT</a:t>
                      </a:r>
                      <a:endParaRPr lang="es-VE" b="0">
                        <a:effectLst/>
                        <a:latin typeface="Lato" panose="020F0502020204030203" pitchFamily="34" charset="0"/>
                      </a:endParaRPr>
                    </a:p>
                  </a:txBody>
                  <a:tcPr marL="47625" marR="47625" marT="47625" marB="47625" anchor="ctr"/>
                </a:tc>
                <a:tc>
                  <a:txBody>
                    <a:bodyPr/>
                    <a:lstStyle/>
                    <a:p>
                      <a:endParaRPr lang="es-VE">
                        <a:effectLst/>
                      </a:endParaRPr>
                    </a:p>
                  </a:txBody>
                  <a:tcPr marL="47625" marR="47625" marT="47625" marB="47625" anchor="ctr"/>
                </a:tc>
                <a:tc>
                  <a:txBody>
                    <a:bodyPr/>
                    <a:lstStyle/>
                    <a:p>
                      <a:endParaRPr lang="es-VE">
                        <a:effectLst/>
                      </a:endParaRPr>
                    </a:p>
                  </a:txBody>
                  <a:tcPr marL="47625" marR="47625" marT="47625" marB="47625" anchor="ctr"/>
                </a:tc>
                <a:extLst>
                  <a:ext uri="{0D108BD9-81ED-4DB2-BD59-A6C34878D82A}">
                    <a16:rowId xmlns:a16="http://schemas.microsoft.com/office/drawing/2014/main" val="10005"/>
                  </a:ext>
                </a:extLst>
              </a:tr>
              <a:tr h="0">
                <a:tc>
                  <a:txBody>
                    <a:bodyPr/>
                    <a:lstStyle/>
                    <a:p>
                      <a:r>
                        <a:rPr lang="es-VE">
                          <a:effectLst/>
                        </a:rPr>
                        <a:t>P2_ROLE</a:t>
                      </a:r>
                      <a:endParaRPr lang="es-VE" b="0">
                        <a:effectLst/>
                        <a:latin typeface="Lato" panose="020F0502020204030203" pitchFamily="34" charset="0"/>
                      </a:endParaRPr>
                    </a:p>
                  </a:txBody>
                  <a:tcPr marL="47625" marR="47625" marT="47625" marB="47625" anchor="ctr"/>
                </a:tc>
                <a:tc>
                  <a:txBody>
                    <a:bodyPr/>
                    <a:lstStyle/>
                    <a:p>
                      <a:endParaRPr lang="es-VE">
                        <a:effectLst/>
                      </a:endParaRPr>
                    </a:p>
                  </a:txBody>
                  <a:tcPr marL="47625" marR="47625" marT="47625" marB="47625" anchor="ctr"/>
                </a:tc>
                <a:tc>
                  <a:txBody>
                    <a:bodyPr/>
                    <a:lstStyle/>
                    <a:p>
                      <a:r>
                        <a:rPr lang="es-VE">
                          <a:effectLst/>
                        </a:rPr>
                        <a:t>SELECT, INSERT, UPDATE, DELETE</a:t>
                      </a:r>
                      <a:endParaRPr lang="es-VE" b="0">
                        <a:effectLst/>
                        <a:latin typeface="Lato" panose="020F0502020204030203" pitchFamily="34" charset="0"/>
                      </a:endParaRPr>
                    </a:p>
                  </a:txBody>
                  <a:tcPr marL="47625" marR="47625" marT="47625" marB="47625" anchor="ctr"/>
                </a:tc>
                <a:tc>
                  <a:txBody>
                    <a:bodyPr/>
                    <a:lstStyle/>
                    <a:p>
                      <a:r>
                        <a:rPr lang="en-US" dirty="0">
                          <a:effectLst/>
                        </a:rPr>
                        <a:t>SELECT ANY TABLE, CREATE TABLE</a:t>
                      </a:r>
                      <a:endParaRPr lang="en-US" b="0" dirty="0">
                        <a:effectLst/>
                        <a:latin typeface="Lato" panose="020F0502020204030203" pitchFamily="34" charset="0"/>
                      </a:endParaRPr>
                    </a:p>
                  </a:txBody>
                  <a:tcPr marL="47625" marR="47625" marT="47625" marB="47625"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533470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Depending on your needs, you can create and use four different types of privilege analysis policies that differ in the scope of the analysis. This scope can be:</a:t>
            </a:r>
          </a:p>
          <a:p>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259</a:t>
            </a:fld>
            <a:endParaRPr lang="es-VE" dirty="0"/>
          </a:p>
        </p:txBody>
      </p:sp>
      <p:sp>
        <p:nvSpPr>
          <p:cNvPr id="5" name="Rectángulo 4"/>
          <p:cNvSpPr/>
          <p:nvPr/>
        </p:nvSpPr>
        <p:spPr>
          <a:xfrm>
            <a:off x="1012547" y="3182831"/>
            <a:ext cx="10153650" cy="26734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An entire database</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Role-based</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Context-based</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Role- and context-based</a:t>
            </a:r>
            <a:endParaRPr lang="es-VE" sz="2400" b="1" dirty="0"/>
          </a:p>
        </p:txBody>
      </p:sp>
    </p:spTree>
    <p:extLst>
      <p:ext uri="{BB962C8B-B14F-4D97-AF65-F5344CB8AC3E}">
        <p14:creationId xmlns:p14="http://schemas.microsoft.com/office/powerpoint/2010/main" val="2396837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8807" y="1433643"/>
            <a:ext cx="3976455" cy="2440379"/>
          </a:xfrm>
          <a:ln>
            <a:solidFill>
              <a:srgbClr val="F7941D"/>
            </a:solidFill>
          </a:ln>
          <a:effectLst>
            <a:outerShdw blurRad="50800" dist="38100" dir="2700000" algn="tl" rotWithShape="0">
              <a:prstClr val="black">
                <a:alpha val="40000"/>
              </a:prstClr>
            </a:outerShdw>
          </a:effectLst>
        </p:spPr>
      </p:pic>
      <p:sp>
        <p:nvSpPr>
          <p:cNvPr id="3" name="Título 2"/>
          <p:cNvSpPr>
            <a:spLocks noGrp="1"/>
          </p:cNvSpPr>
          <p:nvPr>
            <p:ph type="title"/>
          </p:nvPr>
        </p:nvSpPr>
        <p:spPr/>
        <p:txBody>
          <a:bodyPr/>
          <a:lstStyle/>
          <a:p>
            <a:r>
              <a:rPr lang="en-US" dirty="0"/>
              <a:t>How to create a user using EM Express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26</a:t>
            </a:fld>
            <a:endParaRPr lang="es-VE"/>
          </a:p>
        </p:txBody>
      </p:sp>
      <p:sp>
        <p:nvSpPr>
          <p:cNvPr id="7" name="CuadroTexto 6"/>
          <p:cNvSpPr txBox="1"/>
          <p:nvPr/>
        </p:nvSpPr>
        <p:spPr>
          <a:xfrm>
            <a:off x="6373072" y="2457533"/>
            <a:ext cx="3358139" cy="36933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Click on the </a:t>
            </a:r>
            <a:r>
              <a:rPr lang="en-US" b="1" dirty="0">
                <a:solidFill>
                  <a:srgbClr val="F7941D"/>
                </a:solidFill>
              </a:rPr>
              <a:t>Create User </a:t>
            </a:r>
            <a:r>
              <a:rPr lang="en-US" b="1" dirty="0"/>
              <a:t>tab</a:t>
            </a:r>
          </a:p>
        </p:txBody>
      </p:sp>
      <p:sp>
        <p:nvSpPr>
          <p:cNvPr id="6" name="Elipse 5"/>
          <p:cNvSpPr/>
          <p:nvPr/>
        </p:nvSpPr>
        <p:spPr>
          <a:xfrm>
            <a:off x="5754756" y="231508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072" y="3641548"/>
            <a:ext cx="3004266" cy="2700096"/>
          </a:xfrm>
          <a:prstGeom prst="rect">
            <a:avLst/>
          </a:prstGeom>
          <a:ln w="19050">
            <a:solidFill>
              <a:srgbClr val="F7941D"/>
            </a:solidFill>
          </a:ln>
          <a:effectLst>
            <a:outerShdw blurRad="50800" dist="38100" dir="2700000" algn="tl" rotWithShape="0">
              <a:prstClr val="black">
                <a:alpha val="40000"/>
              </a:prstClr>
            </a:outerShdw>
          </a:effectLst>
        </p:spPr>
      </p:pic>
      <p:sp>
        <p:nvSpPr>
          <p:cNvPr id="11" name="CuadroTexto 10"/>
          <p:cNvSpPr txBox="1"/>
          <p:nvPr/>
        </p:nvSpPr>
        <p:spPr>
          <a:xfrm>
            <a:off x="1643811" y="4668431"/>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Enter user details in the pop-up dialog leave the default values and click on the </a:t>
            </a:r>
            <a:r>
              <a:rPr lang="en-US" b="1" dirty="0">
                <a:solidFill>
                  <a:srgbClr val="F7941D"/>
                </a:solidFill>
              </a:rPr>
              <a:t>Next</a:t>
            </a:r>
            <a:r>
              <a:rPr lang="en-US" b="1" dirty="0"/>
              <a:t> button</a:t>
            </a:r>
          </a:p>
        </p:txBody>
      </p:sp>
      <p:sp>
        <p:nvSpPr>
          <p:cNvPr id="10" name="Elipse 9"/>
          <p:cNvSpPr/>
          <p:nvPr/>
        </p:nvSpPr>
        <p:spPr>
          <a:xfrm>
            <a:off x="5815262" y="466224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199652215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learn to create database privilege analysis policy. </a:t>
            </a:r>
          </a:p>
          <a:p>
            <a:endParaRPr lang="en-US" dirty="0"/>
          </a:p>
          <a:p>
            <a:r>
              <a:rPr lang="en-US" dirty="0"/>
              <a:t>It analyzes privileges in the whole database (except privileges used by </a:t>
            </a:r>
            <a:r>
              <a:rPr lang="en-US" dirty="0">
                <a:solidFill>
                  <a:srgbClr val="F7941D"/>
                </a:solidFill>
              </a:rPr>
              <a:t>SYS</a:t>
            </a:r>
            <a:r>
              <a:rPr lang="en-US" dirty="0"/>
              <a:t> user). </a:t>
            </a:r>
          </a:p>
          <a:p>
            <a:endParaRPr lang="en-US" dirty="0"/>
          </a:p>
          <a:p>
            <a:r>
              <a:rPr lang="en-US" dirty="0"/>
              <a:t>You can use SQL*Plus and Enterprise Manager Cloud Control 12.1.0.3+ (in our case, EM19cR4) to create privilege analysis policies.</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260</a:t>
            </a:fld>
            <a:endParaRPr lang="es-VE" dirty="0"/>
          </a:p>
        </p:txBody>
      </p:sp>
    </p:spTree>
    <p:extLst>
      <p:ext uri="{BB962C8B-B14F-4D97-AF65-F5344CB8AC3E}">
        <p14:creationId xmlns:p14="http://schemas.microsoft.com/office/powerpoint/2010/main" val="38037397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user who can create a privilege analysis policy (has </a:t>
            </a:r>
            <a:r>
              <a:rPr lang="en-US" dirty="0">
                <a:solidFill>
                  <a:srgbClr val="F7941D"/>
                </a:solidFill>
              </a:rPr>
              <a:t>CAPTURE_ADMIN</a:t>
            </a:r>
            <a:r>
              <a:rPr lang="en-US" dirty="0"/>
              <a:t> role and </a:t>
            </a:r>
            <a:r>
              <a:rPr lang="en-US" dirty="0">
                <a:solidFill>
                  <a:srgbClr val="F7941D"/>
                </a:solidFill>
              </a:rPr>
              <a:t>SELECT ANY DICTIONARY</a:t>
            </a:r>
            <a:r>
              <a:rPr lang="en-US" dirty="0"/>
              <a:t> privilege), for example,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261</a:t>
            </a:fld>
            <a:endParaRPr lang="es-VE" dirty="0"/>
          </a:p>
        </p:txBody>
      </p:sp>
    </p:spTree>
    <p:extLst>
      <p:ext uri="{BB962C8B-B14F-4D97-AF65-F5344CB8AC3E}">
        <p14:creationId xmlns:p14="http://schemas.microsoft.com/office/powerpoint/2010/main" val="27364436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a:pPr>
            <a:r>
              <a:rPr lang="en-US" dirty="0"/>
              <a:t>Create database-wide policy that will capture privileges, which are used by users (except the SYS user). </a:t>
            </a:r>
          </a:p>
          <a:p>
            <a:pPr marL="514350" indent="-514350">
              <a:buFont typeface="+mj-lt"/>
              <a:buAutoNum type="arabicPeriod"/>
            </a:pPr>
            <a:endParaRPr lang="en-US" dirty="0"/>
          </a:p>
          <a:p>
            <a:pPr marL="514350" indent="-514350">
              <a:buFont typeface="+mj-lt"/>
              <a:buAutoNum type="arabicPeriod"/>
            </a:pPr>
            <a:r>
              <a:rPr lang="en-US" dirty="0"/>
              <a:t>However, to start gathering data about privilege usage, you have to enable the policy.</a:t>
            </a:r>
          </a:p>
          <a:p>
            <a:pPr marL="514350" indent="-514350">
              <a:buFont typeface="+mj-lt"/>
              <a:buAutoNum type="arabicPeriod"/>
            </a:pPr>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262</a:t>
            </a:fld>
            <a:endParaRPr lang="es-VE" dirty="0"/>
          </a:p>
        </p:txBody>
      </p:sp>
    </p:spTree>
    <p:extLst>
      <p:ext uri="{BB962C8B-B14F-4D97-AF65-F5344CB8AC3E}">
        <p14:creationId xmlns:p14="http://schemas.microsoft.com/office/powerpoint/2010/main" val="165992100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7044" y="1148715"/>
            <a:ext cx="2557712" cy="5238394"/>
          </a:xfrm>
          <a:ln>
            <a:solidFill>
              <a:srgbClr val="F7941D"/>
            </a:solidFill>
          </a:ln>
          <a:effectLst>
            <a:outerShdw blurRad="50800" dist="38100" dir="2700000" algn="tl" rotWithShape="0">
              <a:prstClr val="black">
                <a:alpha val="40000"/>
              </a:prstClr>
            </a:outerShdw>
          </a:effectLst>
        </p:spPr>
      </p:pic>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263</a:t>
            </a:fld>
            <a:endParaRPr lang="es-VE"/>
          </a:p>
        </p:txBody>
      </p:sp>
      <p:sp>
        <p:nvSpPr>
          <p:cNvPr id="7" name="CuadroTexto 6"/>
          <p:cNvSpPr txBox="1"/>
          <p:nvPr/>
        </p:nvSpPr>
        <p:spPr>
          <a:xfrm>
            <a:off x="6437243" y="3306247"/>
            <a:ext cx="4643576"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Login to EM as a user who has appropriate privileges and select </a:t>
            </a:r>
            <a:r>
              <a:rPr lang="en-US" b="1" dirty="0">
                <a:solidFill>
                  <a:srgbClr val="F7941D"/>
                </a:solidFill>
              </a:rPr>
              <a:t>Privilege Analysis </a:t>
            </a:r>
            <a:r>
              <a:rPr lang="en-US" b="1" dirty="0">
                <a:solidFill>
                  <a:schemeClr val="tx1"/>
                </a:solidFill>
              </a:rPr>
              <a:t>from </a:t>
            </a:r>
            <a:r>
              <a:rPr lang="en-US" b="1" dirty="0">
                <a:solidFill>
                  <a:srgbClr val="F7941D"/>
                </a:solidFill>
              </a:rPr>
              <a:t>Security</a:t>
            </a:r>
            <a:r>
              <a:rPr lang="en-US" b="1" dirty="0">
                <a:solidFill>
                  <a:schemeClr val="tx1"/>
                </a:solidFill>
              </a:rPr>
              <a:t> drop-down menu:</a:t>
            </a:r>
          </a:p>
        </p:txBody>
      </p:sp>
      <p:sp>
        <p:nvSpPr>
          <p:cNvPr id="6" name="Elipse 5"/>
          <p:cNvSpPr/>
          <p:nvPr/>
        </p:nvSpPr>
        <p:spPr>
          <a:xfrm>
            <a:off x="5754756" y="339935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306747447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264</a:t>
            </a:fld>
            <a:endParaRPr lang="es-VE"/>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243" y="1356321"/>
            <a:ext cx="3980366" cy="2450656"/>
          </a:xfrm>
          <a:prstGeom prst="rect">
            <a:avLst/>
          </a:prstGeom>
          <a:ln w="19050">
            <a:solidFill>
              <a:srgbClr val="F7941D"/>
            </a:solidFill>
          </a:ln>
          <a:effectLst>
            <a:outerShdw blurRad="50800" dist="38100" dir="2700000" algn="tl" rotWithShape="0">
              <a:prstClr val="black">
                <a:alpha val="40000"/>
              </a:prstClr>
            </a:outerShdw>
          </a:effectLst>
        </p:spPr>
      </p:pic>
      <p:sp>
        <p:nvSpPr>
          <p:cNvPr id="9" name="CuadroTexto 8"/>
          <p:cNvSpPr txBox="1"/>
          <p:nvPr/>
        </p:nvSpPr>
        <p:spPr>
          <a:xfrm>
            <a:off x="1276350" y="1842985"/>
            <a:ext cx="453891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Log in to the database as </a:t>
            </a:r>
            <a:r>
              <a:rPr lang="en-US" b="1" dirty="0">
                <a:solidFill>
                  <a:srgbClr val="F7941D"/>
                </a:solidFill>
              </a:rPr>
              <a:t>SYSTEM</a:t>
            </a:r>
            <a:r>
              <a:rPr lang="en-US" b="1" dirty="0"/>
              <a:t> user or a user who has appropriate privileges (</a:t>
            </a:r>
            <a:r>
              <a:rPr lang="en-US" b="1" dirty="0">
                <a:solidFill>
                  <a:srgbClr val="F7941D"/>
                </a:solidFill>
              </a:rPr>
              <a:t>CAPTURE_ADMIN</a:t>
            </a:r>
            <a:r>
              <a:rPr lang="en-US" b="1" dirty="0"/>
              <a:t> role and </a:t>
            </a:r>
            <a:r>
              <a:rPr lang="en-US" b="1" dirty="0">
                <a:solidFill>
                  <a:srgbClr val="F7941D"/>
                </a:solidFill>
              </a:rPr>
              <a:t>SELECT ANY DICTIONARY</a:t>
            </a:r>
            <a:r>
              <a:rPr lang="en-US" b="1" dirty="0"/>
              <a:t> privilege).</a:t>
            </a:r>
          </a:p>
          <a:p>
            <a:pPr algn="r"/>
            <a:endParaRPr lang="en-US" b="1" dirty="0"/>
          </a:p>
        </p:txBody>
      </p:sp>
      <p:sp>
        <p:nvSpPr>
          <p:cNvPr id="10" name="Elipse 9"/>
          <p:cNvSpPr/>
          <p:nvPr/>
        </p:nvSpPr>
        <p:spPr>
          <a:xfrm>
            <a:off x="5815262" y="224289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pic>
        <p:nvPicPr>
          <p:cNvPr id="12" name="Marcador de conteni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1388" y="4235650"/>
            <a:ext cx="7696262" cy="1529977"/>
          </a:xfrm>
          <a:ln>
            <a:solidFill>
              <a:srgbClr val="F7941D"/>
            </a:solidFill>
          </a:ln>
          <a:effectLst>
            <a:outerShdw blurRad="50800" dist="38100" dir="2700000" algn="tl" rotWithShape="0">
              <a:prstClr val="black">
                <a:alpha val="40000"/>
              </a:prstClr>
            </a:outerShdw>
          </a:effectLst>
        </p:spPr>
      </p:pic>
      <p:sp>
        <p:nvSpPr>
          <p:cNvPr id="13" name="CuadroTexto 12"/>
          <p:cNvSpPr txBox="1"/>
          <p:nvPr/>
        </p:nvSpPr>
        <p:spPr>
          <a:xfrm>
            <a:off x="8532743" y="4677472"/>
            <a:ext cx="3373507"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Click on the </a:t>
            </a:r>
            <a:r>
              <a:rPr lang="en-US" b="1" dirty="0">
                <a:solidFill>
                  <a:srgbClr val="F7941D"/>
                </a:solidFill>
              </a:rPr>
              <a:t>Create</a:t>
            </a:r>
            <a:r>
              <a:rPr lang="en-US" b="1" dirty="0">
                <a:solidFill>
                  <a:schemeClr val="tx1"/>
                </a:solidFill>
              </a:rPr>
              <a:t> button in the </a:t>
            </a:r>
            <a:r>
              <a:rPr lang="en-US" b="1" dirty="0">
                <a:solidFill>
                  <a:srgbClr val="F7941D"/>
                </a:solidFill>
              </a:rPr>
              <a:t>Policy</a:t>
            </a:r>
            <a:r>
              <a:rPr lang="en-US" b="1" dirty="0">
                <a:solidFill>
                  <a:schemeClr val="tx1"/>
                </a:solidFill>
              </a:rPr>
              <a:t> section</a:t>
            </a:r>
          </a:p>
        </p:txBody>
      </p:sp>
      <p:sp>
        <p:nvSpPr>
          <p:cNvPr id="14" name="Elipse 13"/>
          <p:cNvSpPr/>
          <p:nvPr/>
        </p:nvSpPr>
        <p:spPr>
          <a:xfrm>
            <a:off x="7850256" y="466188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2828760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265</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52" y="2205812"/>
            <a:ext cx="7619577" cy="3124200"/>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227944" y="3029248"/>
            <a:ext cx="3790950"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To create a database policy, choose that scope is </a:t>
            </a:r>
            <a:r>
              <a:rPr lang="en-US" b="1" dirty="0">
                <a:solidFill>
                  <a:srgbClr val="F7941D"/>
                </a:solidFill>
              </a:rPr>
              <a:t>Database</a:t>
            </a:r>
            <a:r>
              <a:rPr lang="en-US" b="1" dirty="0"/>
              <a:t>, name the policy, and optionally write a description. Click on the </a:t>
            </a:r>
            <a:r>
              <a:rPr lang="en-US" b="1" dirty="0">
                <a:solidFill>
                  <a:srgbClr val="F7941D"/>
                </a:solidFill>
              </a:rPr>
              <a:t>OK</a:t>
            </a:r>
            <a:r>
              <a:rPr lang="en-US" b="1" dirty="0"/>
              <a:t> button.</a:t>
            </a:r>
            <a:endParaRPr lang="en-US" b="1" dirty="0">
              <a:solidFill>
                <a:schemeClr val="tx1"/>
              </a:solidFill>
            </a:endParaRPr>
          </a:p>
        </p:txBody>
      </p:sp>
      <p:sp>
        <p:nvSpPr>
          <p:cNvPr id="7" name="Elipse 6"/>
          <p:cNvSpPr/>
          <p:nvPr/>
        </p:nvSpPr>
        <p:spPr>
          <a:xfrm>
            <a:off x="7545456" y="349137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26421685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database</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266</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683" y="2091460"/>
            <a:ext cx="7999238" cy="3425620"/>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128825" y="3204104"/>
            <a:ext cx="3509726"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a confirmation message and see your newly created policy listed in the table</a:t>
            </a:r>
          </a:p>
        </p:txBody>
      </p:sp>
      <p:sp>
        <p:nvSpPr>
          <p:cNvPr id="7" name="Elipse 6"/>
          <p:cNvSpPr/>
          <p:nvPr/>
        </p:nvSpPr>
        <p:spPr>
          <a:xfrm>
            <a:off x="3469434" y="346551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5</a:t>
            </a:r>
          </a:p>
        </p:txBody>
      </p:sp>
    </p:spTree>
    <p:extLst>
      <p:ext uri="{BB962C8B-B14F-4D97-AF65-F5344CB8AC3E}">
        <p14:creationId xmlns:p14="http://schemas.microsoft.com/office/powerpoint/2010/main" val="41991532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create a </a:t>
            </a:r>
            <a:r>
              <a:rPr lang="en-US" b="1" dirty="0"/>
              <a:t>role analysis policy</a:t>
            </a:r>
            <a:r>
              <a:rPr lang="en-US" dirty="0"/>
              <a:t> using SQL*Plus and Enterprise Manager Cloud Control 19c (EM). </a:t>
            </a:r>
          </a:p>
          <a:p>
            <a:endParaRPr lang="en-US" dirty="0"/>
          </a:p>
          <a:p>
            <a:r>
              <a:rPr lang="en-US" dirty="0"/>
              <a:t>The usage of directly and indirectly granted privileges to the roles listed in the policy, will be captured if the roles are active for the session.</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role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267</a:t>
            </a:fld>
            <a:endParaRPr lang="es-VE" dirty="0"/>
          </a:p>
        </p:txBody>
      </p:sp>
    </p:spTree>
    <p:extLst>
      <p:ext uri="{BB962C8B-B14F-4D97-AF65-F5344CB8AC3E}">
        <p14:creationId xmlns:p14="http://schemas.microsoft.com/office/powerpoint/2010/main" val="21347635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user who can create a privilege analysis policy (has a </a:t>
            </a:r>
            <a:r>
              <a:rPr lang="en-US" dirty="0">
                <a:solidFill>
                  <a:srgbClr val="F7941D"/>
                </a:solidFill>
              </a:rPr>
              <a:t>CAPTURE_ADMIN</a:t>
            </a:r>
            <a:r>
              <a:rPr lang="en-US" dirty="0"/>
              <a:t> role and a </a:t>
            </a:r>
            <a:r>
              <a:rPr lang="en-US" dirty="0">
                <a:solidFill>
                  <a:srgbClr val="F7941D"/>
                </a:solidFill>
              </a:rPr>
              <a:t>SELECT</a:t>
            </a:r>
            <a:r>
              <a:rPr lang="en-US" dirty="0"/>
              <a:t> </a:t>
            </a:r>
            <a:r>
              <a:rPr lang="en-US" dirty="0">
                <a:solidFill>
                  <a:srgbClr val="F7941D"/>
                </a:solidFill>
              </a:rPr>
              <a:t>ANY DICTIONARY </a:t>
            </a:r>
            <a:r>
              <a:rPr lang="en-US" dirty="0"/>
              <a:t>privilege), for example,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role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268</a:t>
            </a:fld>
            <a:endParaRPr lang="es-VE" dirty="0"/>
          </a:p>
        </p:txBody>
      </p:sp>
    </p:spTree>
    <p:extLst>
      <p:ext uri="{BB962C8B-B14F-4D97-AF65-F5344CB8AC3E}">
        <p14:creationId xmlns:p14="http://schemas.microsoft.com/office/powerpoint/2010/main" val="204247865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role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269</a:t>
            </a:fld>
            <a:endParaRPr lang="es-VE"/>
          </a:p>
        </p:txBody>
      </p:sp>
      <p:sp>
        <p:nvSpPr>
          <p:cNvPr id="7" name="CuadroTexto 6"/>
          <p:cNvSpPr txBox="1"/>
          <p:nvPr/>
        </p:nvSpPr>
        <p:spPr>
          <a:xfrm>
            <a:off x="6437243" y="1325047"/>
            <a:ext cx="4643576"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Login to EM as a user who has appropriate privileges and select </a:t>
            </a:r>
            <a:r>
              <a:rPr lang="en-US" b="1" dirty="0">
                <a:solidFill>
                  <a:srgbClr val="F7941D"/>
                </a:solidFill>
              </a:rPr>
              <a:t>Privilege Analysis </a:t>
            </a:r>
            <a:r>
              <a:rPr lang="en-US" b="1" dirty="0">
                <a:solidFill>
                  <a:schemeClr val="tx1"/>
                </a:solidFill>
              </a:rPr>
              <a:t>from </a:t>
            </a:r>
            <a:r>
              <a:rPr lang="en-US" b="1" dirty="0">
                <a:solidFill>
                  <a:srgbClr val="F7941D"/>
                </a:solidFill>
              </a:rPr>
              <a:t>Security</a:t>
            </a:r>
            <a:r>
              <a:rPr lang="en-US" b="1" dirty="0">
                <a:solidFill>
                  <a:schemeClr val="tx1"/>
                </a:solidFill>
              </a:rPr>
              <a:t> drop-down menu:</a:t>
            </a:r>
          </a:p>
        </p:txBody>
      </p:sp>
      <p:sp>
        <p:nvSpPr>
          <p:cNvPr id="6" name="Elipse 5"/>
          <p:cNvSpPr/>
          <p:nvPr/>
        </p:nvSpPr>
        <p:spPr>
          <a:xfrm>
            <a:off x="5754756" y="141815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
        <p:nvSpPr>
          <p:cNvPr id="8" name="CuadroTexto 7"/>
          <p:cNvSpPr txBox="1"/>
          <p:nvPr/>
        </p:nvSpPr>
        <p:spPr>
          <a:xfrm>
            <a:off x="1215844" y="2988016"/>
            <a:ext cx="453891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Log in to the database as </a:t>
            </a:r>
            <a:r>
              <a:rPr lang="en-US" b="1" dirty="0">
                <a:solidFill>
                  <a:srgbClr val="F7941D"/>
                </a:solidFill>
              </a:rPr>
              <a:t>SYSTEM</a:t>
            </a:r>
            <a:r>
              <a:rPr lang="en-US" b="1" dirty="0"/>
              <a:t> user or a user who has appropriate privileges (</a:t>
            </a:r>
            <a:r>
              <a:rPr lang="en-US" b="1" dirty="0">
                <a:solidFill>
                  <a:srgbClr val="F7941D"/>
                </a:solidFill>
              </a:rPr>
              <a:t>CAPTURE_ADMIN</a:t>
            </a:r>
            <a:r>
              <a:rPr lang="en-US" b="1" dirty="0"/>
              <a:t> role and </a:t>
            </a:r>
            <a:r>
              <a:rPr lang="en-US" b="1" dirty="0">
                <a:solidFill>
                  <a:srgbClr val="F7941D"/>
                </a:solidFill>
              </a:rPr>
              <a:t>SELECT ANY DICTIONARY</a:t>
            </a:r>
            <a:r>
              <a:rPr lang="en-US" b="1" dirty="0"/>
              <a:t> privilege).</a:t>
            </a:r>
          </a:p>
          <a:p>
            <a:pPr algn="r"/>
            <a:endParaRPr lang="en-US" b="1" dirty="0"/>
          </a:p>
        </p:txBody>
      </p:sp>
      <p:sp>
        <p:nvSpPr>
          <p:cNvPr id="9" name="Elipse 8"/>
          <p:cNvSpPr/>
          <p:nvPr/>
        </p:nvSpPr>
        <p:spPr>
          <a:xfrm>
            <a:off x="5754756" y="3387924"/>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sp>
        <p:nvSpPr>
          <p:cNvPr id="10" name="CuadroTexto 9"/>
          <p:cNvSpPr txBox="1"/>
          <p:nvPr/>
        </p:nvSpPr>
        <p:spPr>
          <a:xfrm>
            <a:off x="6437243" y="5261821"/>
            <a:ext cx="3373507"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Click on the </a:t>
            </a:r>
            <a:r>
              <a:rPr lang="en-US" b="1" dirty="0">
                <a:solidFill>
                  <a:srgbClr val="F7941D"/>
                </a:solidFill>
              </a:rPr>
              <a:t>Create</a:t>
            </a:r>
            <a:r>
              <a:rPr lang="en-US" b="1" dirty="0">
                <a:solidFill>
                  <a:schemeClr val="tx1"/>
                </a:solidFill>
              </a:rPr>
              <a:t> button in the </a:t>
            </a:r>
            <a:r>
              <a:rPr lang="en-US" b="1" dirty="0">
                <a:solidFill>
                  <a:srgbClr val="F7941D"/>
                </a:solidFill>
              </a:rPr>
              <a:t>Policy</a:t>
            </a:r>
            <a:r>
              <a:rPr lang="en-US" b="1" dirty="0">
                <a:solidFill>
                  <a:schemeClr val="tx1"/>
                </a:solidFill>
              </a:rPr>
              <a:t> section</a:t>
            </a:r>
          </a:p>
        </p:txBody>
      </p:sp>
      <p:sp>
        <p:nvSpPr>
          <p:cNvPr id="11" name="Elipse 10"/>
          <p:cNvSpPr/>
          <p:nvPr/>
        </p:nvSpPr>
        <p:spPr>
          <a:xfrm>
            <a:off x="5754756" y="5246229"/>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3371981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8807" y="1103708"/>
            <a:ext cx="3976455" cy="1647614"/>
          </a:xfrm>
          <a:ln>
            <a:solidFill>
              <a:srgbClr val="F7941D"/>
            </a:solidFill>
          </a:ln>
          <a:effectLst>
            <a:outerShdw blurRad="50800" dist="38100" dir="2700000" algn="tl" rotWithShape="0">
              <a:prstClr val="black">
                <a:alpha val="40000"/>
              </a:prstClr>
            </a:outerShdw>
          </a:effectLst>
        </p:spPr>
      </p:pic>
      <p:sp>
        <p:nvSpPr>
          <p:cNvPr id="3" name="Título 2"/>
          <p:cNvSpPr>
            <a:spLocks noGrp="1"/>
          </p:cNvSpPr>
          <p:nvPr>
            <p:ph type="title"/>
          </p:nvPr>
        </p:nvSpPr>
        <p:spPr/>
        <p:txBody>
          <a:bodyPr/>
          <a:lstStyle/>
          <a:p>
            <a:r>
              <a:rPr lang="en-US" dirty="0"/>
              <a:t>How to create a user using EM Express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27</a:t>
            </a:fld>
            <a:endParaRPr lang="es-VE"/>
          </a:p>
        </p:txBody>
      </p:sp>
      <p:sp>
        <p:nvSpPr>
          <p:cNvPr id="7" name="CuadroTexto 6"/>
          <p:cNvSpPr txBox="1"/>
          <p:nvPr/>
        </p:nvSpPr>
        <p:spPr>
          <a:xfrm>
            <a:off x="6437243" y="1327350"/>
            <a:ext cx="3358139"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Choose default </a:t>
            </a:r>
            <a:r>
              <a:rPr lang="en-US" b="1" dirty="0" err="1"/>
              <a:t>tablespace</a:t>
            </a:r>
            <a:r>
              <a:rPr lang="en-US" b="1" dirty="0"/>
              <a:t> and temporary </a:t>
            </a:r>
            <a:r>
              <a:rPr lang="en-US" b="1" dirty="0" err="1"/>
              <a:t>tablespace</a:t>
            </a:r>
            <a:r>
              <a:rPr lang="en-US" b="1" dirty="0"/>
              <a:t> from the drop-down lists. Leave the default values</a:t>
            </a:r>
          </a:p>
        </p:txBody>
      </p:sp>
      <p:sp>
        <p:nvSpPr>
          <p:cNvPr id="6" name="Elipse 5"/>
          <p:cNvSpPr/>
          <p:nvPr/>
        </p:nvSpPr>
        <p:spPr>
          <a:xfrm>
            <a:off x="5754756" y="158876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5</a:t>
            </a: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054" y="3029441"/>
            <a:ext cx="3004266" cy="1562967"/>
          </a:xfrm>
          <a:prstGeom prst="rect">
            <a:avLst/>
          </a:prstGeom>
          <a:ln w="19050">
            <a:solidFill>
              <a:srgbClr val="F7941D"/>
            </a:solidFill>
          </a:ln>
          <a:effectLst>
            <a:outerShdw blurRad="50800" dist="38100" dir="2700000" algn="tl" rotWithShape="0">
              <a:prstClr val="black">
                <a:alpha val="40000"/>
              </a:prstClr>
            </a:outerShdw>
          </a:effectLst>
        </p:spPr>
      </p:pic>
      <p:sp>
        <p:nvSpPr>
          <p:cNvPr id="11" name="CuadroTexto 10"/>
          <p:cNvSpPr txBox="1"/>
          <p:nvPr/>
        </p:nvSpPr>
        <p:spPr>
          <a:xfrm>
            <a:off x="935960" y="3343740"/>
            <a:ext cx="4871284"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You can grant privileges to user by selecting them in the left panel and moving them to the right pane (use &gt; button). </a:t>
            </a:r>
          </a:p>
        </p:txBody>
      </p:sp>
      <p:sp>
        <p:nvSpPr>
          <p:cNvPr id="10" name="Elipse 9"/>
          <p:cNvSpPr/>
          <p:nvPr/>
        </p:nvSpPr>
        <p:spPr>
          <a:xfrm>
            <a:off x="5807244" y="348157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6</a:t>
            </a:r>
          </a:p>
        </p:txBody>
      </p:sp>
      <p:sp>
        <p:nvSpPr>
          <p:cNvPr id="12" name="CuadroTexto 11"/>
          <p:cNvSpPr txBox="1"/>
          <p:nvPr/>
        </p:nvSpPr>
        <p:spPr>
          <a:xfrm>
            <a:off x="6497749" y="4800841"/>
            <a:ext cx="4547240"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A pop-up window confirmation should appear with the following message: </a:t>
            </a:r>
            <a:r>
              <a:rPr lang="en-US" b="1" dirty="0">
                <a:solidFill>
                  <a:srgbClr val="F7941D"/>
                </a:solidFill>
              </a:rPr>
              <a:t>SQL statement has been processed successfully</a:t>
            </a:r>
            <a:r>
              <a:rPr lang="en-US" b="1" dirty="0"/>
              <a:t>. Click on the </a:t>
            </a:r>
            <a:r>
              <a:rPr lang="en-US" b="1" dirty="0">
                <a:solidFill>
                  <a:srgbClr val="F7941D"/>
                </a:solidFill>
              </a:rPr>
              <a:t>OK</a:t>
            </a:r>
            <a:r>
              <a:rPr lang="en-US" b="1" dirty="0"/>
              <a:t> button to close the window.</a:t>
            </a:r>
          </a:p>
        </p:txBody>
      </p:sp>
      <p:sp>
        <p:nvSpPr>
          <p:cNvPr id="13" name="Elipse 12"/>
          <p:cNvSpPr/>
          <p:nvPr/>
        </p:nvSpPr>
        <p:spPr>
          <a:xfrm>
            <a:off x="5815262" y="5200749"/>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7</a:t>
            </a:r>
          </a:p>
        </p:txBody>
      </p:sp>
    </p:spTree>
    <p:extLst>
      <p:ext uri="{BB962C8B-B14F-4D97-AF65-F5344CB8AC3E}">
        <p14:creationId xmlns:p14="http://schemas.microsoft.com/office/powerpoint/2010/main" val="195084585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role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270</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17" y="1346709"/>
            <a:ext cx="6659079" cy="496683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7313543" y="3218954"/>
            <a:ext cx="37909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Name the policy, select roles, optionally write a description, and click on OK button</a:t>
            </a:r>
            <a:endParaRPr lang="en-US" b="1" dirty="0">
              <a:solidFill>
                <a:schemeClr val="tx1"/>
              </a:solidFill>
            </a:endParaRPr>
          </a:p>
        </p:txBody>
      </p:sp>
      <p:sp>
        <p:nvSpPr>
          <p:cNvPr id="7" name="Elipse 6"/>
          <p:cNvSpPr/>
          <p:nvPr/>
        </p:nvSpPr>
        <p:spPr>
          <a:xfrm>
            <a:off x="6631056" y="335802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291111967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role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271</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292" y="1504950"/>
            <a:ext cx="7898628" cy="4223349"/>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229750" y="3080454"/>
            <a:ext cx="3509726"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a confirmation message and see your newly created policy listed in the table</a:t>
            </a:r>
          </a:p>
        </p:txBody>
      </p:sp>
      <p:sp>
        <p:nvSpPr>
          <p:cNvPr id="7" name="Elipse 6"/>
          <p:cNvSpPr/>
          <p:nvPr/>
        </p:nvSpPr>
        <p:spPr>
          <a:xfrm>
            <a:off x="3570359" y="334186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5</a:t>
            </a:r>
          </a:p>
        </p:txBody>
      </p:sp>
    </p:spTree>
    <p:extLst>
      <p:ext uri="{BB962C8B-B14F-4D97-AF65-F5344CB8AC3E}">
        <p14:creationId xmlns:p14="http://schemas.microsoft.com/office/powerpoint/2010/main" val="30434845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81550"/>
          </a:xfrm>
        </p:spPr>
        <p:txBody>
          <a:bodyPr>
            <a:normAutofit/>
          </a:bodyPr>
          <a:lstStyle/>
          <a:p>
            <a:r>
              <a:rPr lang="en-US" dirty="0"/>
              <a:t>You'll create a context analysis policy. </a:t>
            </a:r>
          </a:p>
          <a:p>
            <a:endParaRPr lang="en-US" dirty="0"/>
          </a:p>
          <a:p>
            <a:r>
              <a:rPr lang="en-US" dirty="0"/>
              <a:t>After the policy is enabled, it will capture privileges when the condition specified in the policy evaluates to </a:t>
            </a:r>
            <a:r>
              <a:rPr lang="en-US" dirty="0">
                <a:solidFill>
                  <a:srgbClr val="F7941D"/>
                </a:solidFill>
              </a:rPr>
              <a:t>true</a:t>
            </a:r>
            <a:r>
              <a:rPr lang="en-US" dirty="0"/>
              <a:t>.</a:t>
            </a:r>
          </a:p>
          <a:p>
            <a:endParaRPr lang="en-US" dirty="0"/>
          </a:p>
          <a:p>
            <a:r>
              <a:rPr lang="en-US" dirty="0"/>
              <a:t>You'll need an existing user who can create a privilege analysis policy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272</a:t>
            </a:fld>
            <a:endParaRPr lang="es-VE" dirty="0"/>
          </a:p>
        </p:txBody>
      </p:sp>
    </p:spTree>
    <p:extLst>
      <p:ext uri="{BB962C8B-B14F-4D97-AF65-F5344CB8AC3E}">
        <p14:creationId xmlns:p14="http://schemas.microsoft.com/office/powerpoint/2010/main" val="15117380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273</a:t>
            </a:fld>
            <a:endParaRPr lang="es-VE"/>
          </a:p>
        </p:txBody>
      </p:sp>
      <p:sp>
        <p:nvSpPr>
          <p:cNvPr id="7" name="CuadroTexto 6"/>
          <p:cNvSpPr txBox="1"/>
          <p:nvPr/>
        </p:nvSpPr>
        <p:spPr>
          <a:xfrm>
            <a:off x="6437243" y="1325047"/>
            <a:ext cx="4643576"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Login to EM as a user who has appropriate privileges and select </a:t>
            </a:r>
            <a:r>
              <a:rPr lang="en-US" b="1" dirty="0">
                <a:solidFill>
                  <a:srgbClr val="F7941D"/>
                </a:solidFill>
              </a:rPr>
              <a:t>Privilege Analysis </a:t>
            </a:r>
            <a:r>
              <a:rPr lang="en-US" b="1" dirty="0">
                <a:solidFill>
                  <a:schemeClr val="tx1"/>
                </a:solidFill>
              </a:rPr>
              <a:t>from </a:t>
            </a:r>
            <a:r>
              <a:rPr lang="en-US" b="1" dirty="0">
                <a:solidFill>
                  <a:srgbClr val="F7941D"/>
                </a:solidFill>
              </a:rPr>
              <a:t>Security</a:t>
            </a:r>
            <a:r>
              <a:rPr lang="en-US" b="1" dirty="0">
                <a:solidFill>
                  <a:schemeClr val="tx1"/>
                </a:solidFill>
              </a:rPr>
              <a:t> drop-down menu:</a:t>
            </a:r>
          </a:p>
        </p:txBody>
      </p:sp>
      <p:sp>
        <p:nvSpPr>
          <p:cNvPr id="6" name="Elipse 5"/>
          <p:cNvSpPr/>
          <p:nvPr/>
        </p:nvSpPr>
        <p:spPr>
          <a:xfrm>
            <a:off x="5754756" y="141815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
        <p:nvSpPr>
          <p:cNvPr id="8" name="CuadroTexto 7"/>
          <p:cNvSpPr txBox="1"/>
          <p:nvPr/>
        </p:nvSpPr>
        <p:spPr>
          <a:xfrm>
            <a:off x="1215844" y="2988016"/>
            <a:ext cx="453891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Log in to the database as </a:t>
            </a:r>
            <a:r>
              <a:rPr lang="en-US" b="1" dirty="0">
                <a:solidFill>
                  <a:srgbClr val="F7941D"/>
                </a:solidFill>
              </a:rPr>
              <a:t>SYSTEM</a:t>
            </a:r>
            <a:r>
              <a:rPr lang="en-US" b="1" dirty="0"/>
              <a:t> user or a user who has appropriate privileges (</a:t>
            </a:r>
            <a:r>
              <a:rPr lang="en-US" b="1" dirty="0">
                <a:solidFill>
                  <a:srgbClr val="F7941D"/>
                </a:solidFill>
              </a:rPr>
              <a:t>CAPTURE_ADMIN</a:t>
            </a:r>
            <a:r>
              <a:rPr lang="en-US" b="1" dirty="0"/>
              <a:t> role and </a:t>
            </a:r>
            <a:r>
              <a:rPr lang="en-US" b="1" dirty="0">
                <a:solidFill>
                  <a:srgbClr val="F7941D"/>
                </a:solidFill>
              </a:rPr>
              <a:t>SELECT ANY DICTIONARY</a:t>
            </a:r>
            <a:r>
              <a:rPr lang="en-US" b="1" dirty="0"/>
              <a:t> privilege).</a:t>
            </a:r>
          </a:p>
          <a:p>
            <a:pPr algn="r"/>
            <a:endParaRPr lang="en-US" b="1" dirty="0"/>
          </a:p>
        </p:txBody>
      </p:sp>
      <p:sp>
        <p:nvSpPr>
          <p:cNvPr id="9" name="Elipse 8"/>
          <p:cNvSpPr/>
          <p:nvPr/>
        </p:nvSpPr>
        <p:spPr>
          <a:xfrm>
            <a:off x="5754756" y="3387924"/>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sp>
        <p:nvSpPr>
          <p:cNvPr id="10" name="CuadroTexto 9"/>
          <p:cNvSpPr txBox="1"/>
          <p:nvPr/>
        </p:nvSpPr>
        <p:spPr>
          <a:xfrm>
            <a:off x="6437243" y="5261821"/>
            <a:ext cx="3373507"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Click on the </a:t>
            </a:r>
            <a:r>
              <a:rPr lang="en-US" b="1" dirty="0">
                <a:solidFill>
                  <a:srgbClr val="F7941D"/>
                </a:solidFill>
              </a:rPr>
              <a:t>Create</a:t>
            </a:r>
            <a:r>
              <a:rPr lang="en-US" b="1" dirty="0">
                <a:solidFill>
                  <a:schemeClr val="tx1"/>
                </a:solidFill>
              </a:rPr>
              <a:t> button in the </a:t>
            </a:r>
            <a:r>
              <a:rPr lang="en-US" b="1" dirty="0">
                <a:solidFill>
                  <a:srgbClr val="F7941D"/>
                </a:solidFill>
              </a:rPr>
              <a:t>Policy</a:t>
            </a:r>
            <a:r>
              <a:rPr lang="en-US" b="1" dirty="0">
                <a:solidFill>
                  <a:schemeClr val="tx1"/>
                </a:solidFill>
              </a:rPr>
              <a:t> section</a:t>
            </a:r>
          </a:p>
        </p:txBody>
      </p:sp>
      <p:sp>
        <p:nvSpPr>
          <p:cNvPr id="11" name="Elipse 10"/>
          <p:cNvSpPr/>
          <p:nvPr/>
        </p:nvSpPr>
        <p:spPr>
          <a:xfrm>
            <a:off x="5754756" y="5246229"/>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15421550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274</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97" y="1298469"/>
            <a:ext cx="5699177" cy="506331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881789" y="3319923"/>
            <a:ext cx="3790950"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Name the policy and optionally write a description </a:t>
            </a:r>
            <a:endParaRPr lang="en-US" b="1" dirty="0">
              <a:solidFill>
                <a:schemeClr val="tx1"/>
              </a:solidFill>
            </a:endParaRPr>
          </a:p>
        </p:txBody>
      </p:sp>
      <p:sp>
        <p:nvSpPr>
          <p:cNvPr id="7" name="Elipse 6"/>
          <p:cNvSpPr/>
          <p:nvPr/>
        </p:nvSpPr>
        <p:spPr>
          <a:xfrm>
            <a:off x="6199302" y="331992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128763803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275</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292" y="2714553"/>
            <a:ext cx="7898628" cy="1804143"/>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195968" y="2941955"/>
            <a:ext cx="3509726"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Click on the </a:t>
            </a:r>
            <a:r>
              <a:rPr lang="en-US" b="1" dirty="0">
                <a:solidFill>
                  <a:srgbClr val="F7941D"/>
                </a:solidFill>
              </a:rPr>
              <a:t>Build Context Expression </a:t>
            </a:r>
            <a:r>
              <a:rPr lang="en-US" b="1" dirty="0"/>
              <a:t>button. You can enter expression manually or use the built-in help. Click on the </a:t>
            </a:r>
            <a:r>
              <a:rPr lang="en-US" b="1" dirty="0">
                <a:solidFill>
                  <a:srgbClr val="F7941D"/>
                </a:solidFill>
              </a:rPr>
              <a:t>OK</a:t>
            </a:r>
            <a:r>
              <a:rPr lang="en-US" b="1" dirty="0"/>
              <a:t> button.</a:t>
            </a:r>
          </a:p>
        </p:txBody>
      </p:sp>
      <p:sp>
        <p:nvSpPr>
          <p:cNvPr id="7" name="Elipse 6"/>
          <p:cNvSpPr/>
          <p:nvPr/>
        </p:nvSpPr>
        <p:spPr>
          <a:xfrm>
            <a:off x="3570359" y="334186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5</a:t>
            </a:r>
          </a:p>
        </p:txBody>
      </p:sp>
    </p:spTree>
    <p:extLst>
      <p:ext uri="{BB962C8B-B14F-4D97-AF65-F5344CB8AC3E}">
        <p14:creationId xmlns:p14="http://schemas.microsoft.com/office/powerpoint/2010/main" val="12579400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276</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74" y="1298469"/>
            <a:ext cx="5580223" cy="506331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881789" y="3319923"/>
            <a:ext cx="37909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Make sure that you chose options you wanted and then click on the </a:t>
            </a:r>
            <a:r>
              <a:rPr lang="en-US" b="1" dirty="0">
                <a:solidFill>
                  <a:srgbClr val="F7941D"/>
                </a:solidFill>
              </a:rPr>
              <a:t>OK</a:t>
            </a:r>
            <a:r>
              <a:rPr lang="en-US" b="1" dirty="0"/>
              <a:t> button</a:t>
            </a:r>
            <a:endParaRPr lang="en-US" b="1" dirty="0">
              <a:solidFill>
                <a:schemeClr val="tx1"/>
              </a:solidFill>
            </a:endParaRPr>
          </a:p>
        </p:txBody>
      </p:sp>
      <p:sp>
        <p:nvSpPr>
          <p:cNvPr id="7" name="Elipse 6"/>
          <p:cNvSpPr/>
          <p:nvPr/>
        </p:nvSpPr>
        <p:spPr>
          <a:xfrm>
            <a:off x="6199302" y="331992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6</a:t>
            </a:r>
          </a:p>
        </p:txBody>
      </p:sp>
    </p:spTree>
    <p:extLst>
      <p:ext uri="{BB962C8B-B14F-4D97-AF65-F5344CB8AC3E}">
        <p14:creationId xmlns:p14="http://schemas.microsoft.com/office/powerpoint/2010/main" val="319010976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context</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277</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697" y="1068281"/>
            <a:ext cx="7290553" cy="5316534"/>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729368" y="2865755"/>
            <a:ext cx="3509726"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a confirmation message and see your newly created policy listed in the table.</a:t>
            </a:r>
          </a:p>
        </p:txBody>
      </p:sp>
      <p:sp>
        <p:nvSpPr>
          <p:cNvPr id="7" name="Elipse 6"/>
          <p:cNvSpPr/>
          <p:nvPr/>
        </p:nvSpPr>
        <p:spPr>
          <a:xfrm>
            <a:off x="4103759" y="326566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7</a:t>
            </a:r>
          </a:p>
        </p:txBody>
      </p:sp>
    </p:spTree>
    <p:extLst>
      <p:ext uri="{BB962C8B-B14F-4D97-AF65-F5344CB8AC3E}">
        <p14:creationId xmlns:p14="http://schemas.microsoft.com/office/powerpoint/2010/main" val="25631297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819650"/>
          </a:xfrm>
        </p:spPr>
        <p:txBody>
          <a:bodyPr>
            <a:normAutofit/>
          </a:bodyPr>
          <a:lstStyle/>
          <a:p>
            <a:r>
              <a:rPr lang="en-US" dirty="0"/>
              <a:t>You'll create a combined analysis policy. </a:t>
            </a:r>
          </a:p>
          <a:p>
            <a:endParaRPr lang="en-US" dirty="0"/>
          </a:p>
          <a:p>
            <a:r>
              <a:rPr lang="en-US" dirty="0"/>
              <a:t>This type of policy defines that the usage of directly and indirectly granted privilege to specified roles will be gathered if roles are enabled in the session and the context condition is satisfied. </a:t>
            </a:r>
          </a:p>
          <a:p>
            <a:endParaRPr lang="en-US" dirty="0"/>
          </a:p>
          <a:p>
            <a:r>
              <a:rPr lang="en-US" dirty="0"/>
              <a:t>The context condition can consist of one or more conditions (you can use the </a:t>
            </a:r>
            <a:r>
              <a:rPr lang="en-US" dirty="0">
                <a:solidFill>
                  <a:srgbClr val="F7941D"/>
                </a:solidFill>
              </a:rPr>
              <a:t>AND</a:t>
            </a:r>
            <a:r>
              <a:rPr lang="en-US" dirty="0"/>
              <a:t> or </a:t>
            </a:r>
            <a:r>
              <a:rPr lang="en-US" dirty="0" err="1">
                <a:solidFill>
                  <a:srgbClr val="F7941D"/>
                </a:solidFill>
              </a:rPr>
              <a:t>OR</a:t>
            </a:r>
            <a:r>
              <a:rPr lang="en-US" dirty="0">
                <a:solidFill>
                  <a:srgbClr val="F7941D"/>
                </a:solidFill>
              </a:rPr>
              <a:t> </a:t>
            </a:r>
            <a:r>
              <a:rPr lang="en-US" dirty="0"/>
              <a:t>Boolean operators).</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278</a:t>
            </a:fld>
            <a:endParaRPr lang="es-VE" dirty="0"/>
          </a:p>
        </p:txBody>
      </p:sp>
    </p:spTree>
    <p:extLst>
      <p:ext uri="{BB962C8B-B14F-4D97-AF65-F5344CB8AC3E}">
        <p14:creationId xmlns:p14="http://schemas.microsoft.com/office/powerpoint/2010/main" val="23305323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user who can create a privilege analysis policy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279</a:t>
            </a:fld>
            <a:endParaRPr lang="es-VE" dirty="0"/>
          </a:p>
        </p:txBody>
      </p:sp>
    </p:spTree>
    <p:extLst>
      <p:ext uri="{BB962C8B-B14F-4D97-AF65-F5344CB8AC3E}">
        <p14:creationId xmlns:p14="http://schemas.microsoft.com/office/powerpoint/2010/main" val="2040668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user who has </a:t>
            </a:r>
            <a:r>
              <a:rPr lang="en-US" dirty="0">
                <a:solidFill>
                  <a:srgbClr val="F7941D"/>
                </a:solidFill>
              </a:rPr>
              <a:t>alter user</a:t>
            </a:r>
            <a:r>
              <a:rPr lang="en-US" dirty="0"/>
              <a:t> privilege (you may use OS-authenticated user who has the DBA role) and other existing users (for example, </a:t>
            </a:r>
            <a:r>
              <a:rPr lang="en-US" dirty="0" err="1">
                <a:solidFill>
                  <a:srgbClr val="F7941D"/>
                </a:solidFill>
              </a:rPr>
              <a:t>jessica</a:t>
            </a:r>
            <a:r>
              <a:rPr lang="en-US" dirty="0">
                <a:solidFill>
                  <a:srgbClr val="F7941D"/>
                </a:solidFill>
              </a:rPr>
              <a:t> </a:t>
            </a:r>
            <a:r>
              <a:rPr lang="en-US" dirty="0"/>
              <a:t>and </a:t>
            </a:r>
            <a:r>
              <a:rPr lang="en-US" dirty="0">
                <a:solidFill>
                  <a:srgbClr val="F7941D"/>
                </a:solidFill>
              </a:rPr>
              <a:t>tom</a:t>
            </a:r>
            <a:r>
              <a:rPr lang="en-US" dirty="0"/>
              <a:t>).</a:t>
            </a:r>
            <a:endParaRPr lang="es-VE" dirty="0"/>
          </a:p>
        </p:txBody>
      </p:sp>
      <p:sp>
        <p:nvSpPr>
          <p:cNvPr id="3" name="Título 2"/>
          <p:cNvSpPr>
            <a:spLocks noGrp="1"/>
          </p:cNvSpPr>
          <p:nvPr>
            <p:ph type="title"/>
          </p:nvPr>
        </p:nvSpPr>
        <p:spPr/>
        <p:txBody>
          <a:bodyPr/>
          <a:lstStyle/>
          <a:p>
            <a:r>
              <a:rPr lang="es-VE" dirty="0" err="1"/>
              <a:t>Changing</a:t>
            </a:r>
            <a:r>
              <a:rPr lang="es-VE" dirty="0"/>
              <a:t> a </a:t>
            </a:r>
            <a:r>
              <a:rPr lang="es-VE" dirty="0" err="1"/>
              <a:t>user's</a:t>
            </a:r>
            <a:r>
              <a:rPr lang="es-VE" dirty="0"/>
              <a:t> </a:t>
            </a:r>
            <a:r>
              <a:rPr lang="es-VE" dirty="0" err="1"/>
              <a:t>password</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28</a:t>
            </a:fld>
            <a:endParaRPr lang="es-VE"/>
          </a:p>
        </p:txBody>
      </p:sp>
    </p:spTree>
    <p:extLst>
      <p:ext uri="{BB962C8B-B14F-4D97-AF65-F5344CB8AC3E}">
        <p14:creationId xmlns:p14="http://schemas.microsoft.com/office/powerpoint/2010/main" val="142923354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280</a:t>
            </a:fld>
            <a:endParaRPr lang="es-VE"/>
          </a:p>
        </p:txBody>
      </p:sp>
      <p:sp>
        <p:nvSpPr>
          <p:cNvPr id="7" name="CuadroTexto 6"/>
          <p:cNvSpPr txBox="1"/>
          <p:nvPr/>
        </p:nvSpPr>
        <p:spPr>
          <a:xfrm>
            <a:off x="6437243" y="1325047"/>
            <a:ext cx="4643576"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Login to EM as a user who has appropriate privileges and select </a:t>
            </a:r>
            <a:r>
              <a:rPr lang="en-US" b="1" dirty="0">
                <a:solidFill>
                  <a:srgbClr val="F7941D"/>
                </a:solidFill>
              </a:rPr>
              <a:t>Privilege Analysis </a:t>
            </a:r>
            <a:r>
              <a:rPr lang="en-US" b="1" dirty="0">
                <a:solidFill>
                  <a:schemeClr val="tx1"/>
                </a:solidFill>
              </a:rPr>
              <a:t>from </a:t>
            </a:r>
            <a:r>
              <a:rPr lang="en-US" b="1" dirty="0">
                <a:solidFill>
                  <a:srgbClr val="F7941D"/>
                </a:solidFill>
              </a:rPr>
              <a:t>Security</a:t>
            </a:r>
            <a:r>
              <a:rPr lang="en-US" b="1" dirty="0">
                <a:solidFill>
                  <a:schemeClr val="tx1"/>
                </a:solidFill>
              </a:rPr>
              <a:t> drop-down menu:</a:t>
            </a:r>
          </a:p>
        </p:txBody>
      </p:sp>
      <p:sp>
        <p:nvSpPr>
          <p:cNvPr id="6" name="Elipse 5"/>
          <p:cNvSpPr/>
          <p:nvPr/>
        </p:nvSpPr>
        <p:spPr>
          <a:xfrm>
            <a:off x="5754756" y="141815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
        <p:nvSpPr>
          <p:cNvPr id="8" name="CuadroTexto 7"/>
          <p:cNvSpPr txBox="1"/>
          <p:nvPr/>
        </p:nvSpPr>
        <p:spPr>
          <a:xfrm>
            <a:off x="1215844" y="2988016"/>
            <a:ext cx="453891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Log in to the database as </a:t>
            </a:r>
            <a:r>
              <a:rPr lang="en-US" b="1" dirty="0">
                <a:solidFill>
                  <a:srgbClr val="F7941D"/>
                </a:solidFill>
              </a:rPr>
              <a:t>SYSTEM</a:t>
            </a:r>
            <a:r>
              <a:rPr lang="en-US" b="1" dirty="0"/>
              <a:t> user or a user who has appropriate privileges (</a:t>
            </a:r>
            <a:r>
              <a:rPr lang="en-US" b="1" dirty="0">
                <a:solidFill>
                  <a:srgbClr val="F7941D"/>
                </a:solidFill>
              </a:rPr>
              <a:t>CAPTURE_ADMIN</a:t>
            </a:r>
            <a:r>
              <a:rPr lang="en-US" b="1" dirty="0"/>
              <a:t> role and </a:t>
            </a:r>
            <a:r>
              <a:rPr lang="en-US" b="1" dirty="0">
                <a:solidFill>
                  <a:srgbClr val="F7941D"/>
                </a:solidFill>
              </a:rPr>
              <a:t>SELECT ANY DICTIONARY</a:t>
            </a:r>
            <a:r>
              <a:rPr lang="en-US" b="1" dirty="0"/>
              <a:t> privilege).</a:t>
            </a:r>
          </a:p>
          <a:p>
            <a:pPr algn="r"/>
            <a:endParaRPr lang="en-US" b="1" dirty="0"/>
          </a:p>
        </p:txBody>
      </p:sp>
      <p:sp>
        <p:nvSpPr>
          <p:cNvPr id="9" name="Elipse 8"/>
          <p:cNvSpPr/>
          <p:nvPr/>
        </p:nvSpPr>
        <p:spPr>
          <a:xfrm>
            <a:off x="5754756" y="3387924"/>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sp>
        <p:nvSpPr>
          <p:cNvPr id="10" name="CuadroTexto 9"/>
          <p:cNvSpPr txBox="1"/>
          <p:nvPr/>
        </p:nvSpPr>
        <p:spPr>
          <a:xfrm>
            <a:off x="6437243" y="5261821"/>
            <a:ext cx="3373507"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Click on the </a:t>
            </a:r>
            <a:r>
              <a:rPr lang="en-US" b="1" dirty="0">
                <a:solidFill>
                  <a:srgbClr val="F7941D"/>
                </a:solidFill>
              </a:rPr>
              <a:t>Create</a:t>
            </a:r>
            <a:r>
              <a:rPr lang="en-US" b="1" dirty="0">
                <a:solidFill>
                  <a:schemeClr val="tx1"/>
                </a:solidFill>
              </a:rPr>
              <a:t> button in the </a:t>
            </a:r>
            <a:r>
              <a:rPr lang="en-US" b="1" dirty="0">
                <a:solidFill>
                  <a:srgbClr val="F7941D"/>
                </a:solidFill>
              </a:rPr>
              <a:t>Policy</a:t>
            </a:r>
            <a:r>
              <a:rPr lang="en-US" b="1" dirty="0">
                <a:solidFill>
                  <a:schemeClr val="tx1"/>
                </a:solidFill>
              </a:rPr>
              <a:t> section</a:t>
            </a:r>
          </a:p>
        </p:txBody>
      </p:sp>
      <p:sp>
        <p:nvSpPr>
          <p:cNvPr id="11" name="Elipse 10"/>
          <p:cNvSpPr/>
          <p:nvPr/>
        </p:nvSpPr>
        <p:spPr>
          <a:xfrm>
            <a:off x="5754756" y="5246229"/>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408169781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281</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768" y="1298469"/>
            <a:ext cx="4982435" cy="506331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18193" y="3295896"/>
            <a:ext cx="37909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Name the policy, select roles, and optionally write a description. Click on </a:t>
            </a:r>
            <a:r>
              <a:rPr lang="en-US" b="1" dirty="0">
                <a:solidFill>
                  <a:srgbClr val="F7941D"/>
                </a:solidFill>
              </a:rPr>
              <a:t>Build Context Expression</a:t>
            </a:r>
          </a:p>
        </p:txBody>
      </p:sp>
      <p:sp>
        <p:nvSpPr>
          <p:cNvPr id="7" name="Elipse 6"/>
          <p:cNvSpPr/>
          <p:nvPr/>
        </p:nvSpPr>
        <p:spPr>
          <a:xfrm>
            <a:off x="5754756" y="346551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191768539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282</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752" y="2714553"/>
            <a:ext cx="7871707" cy="1804143"/>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142286" y="3080454"/>
            <a:ext cx="3509726"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Manually write the policy expression. Click on the </a:t>
            </a:r>
            <a:r>
              <a:rPr lang="en-US" b="1" dirty="0">
                <a:solidFill>
                  <a:srgbClr val="F7941D"/>
                </a:solidFill>
              </a:rPr>
              <a:t>Validate</a:t>
            </a:r>
            <a:r>
              <a:rPr lang="en-US" b="1" dirty="0"/>
              <a:t> button and then on the </a:t>
            </a:r>
            <a:r>
              <a:rPr lang="en-US" b="1" dirty="0">
                <a:solidFill>
                  <a:srgbClr val="F7941D"/>
                </a:solidFill>
              </a:rPr>
              <a:t>OK</a:t>
            </a:r>
            <a:r>
              <a:rPr lang="en-US" b="1" dirty="0"/>
              <a:t> button</a:t>
            </a:r>
          </a:p>
        </p:txBody>
      </p:sp>
      <p:sp>
        <p:nvSpPr>
          <p:cNvPr id="7" name="Elipse 6"/>
          <p:cNvSpPr/>
          <p:nvPr/>
        </p:nvSpPr>
        <p:spPr>
          <a:xfrm>
            <a:off x="3570359" y="334186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5</a:t>
            </a:r>
          </a:p>
        </p:txBody>
      </p:sp>
    </p:spTree>
    <p:extLst>
      <p:ext uri="{BB962C8B-B14F-4D97-AF65-F5344CB8AC3E}">
        <p14:creationId xmlns:p14="http://schemas.microsoft.com/office/powerpoint/2010/main" val="209995425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a:t>
            </a:r>
            <a:r>
              <a:rPr lang="es-VE" dirty="0" err="1"/>
              <a:t>combined</a:t>
            </a:r>
            <a:r>
              <a:rPr lang="es-VE" dirty="0"/>
              <a:t> </a:t>
            </a:r>
            <a:r>
              <a:rPr lang="es-VE" dirty="0" err="1"/>
              <a:t>analysis</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283</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03" y="1556221"/>
            <a:ext cx="6036062" cy="461521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881789" y="3218954"/>
            <a:ext cx="37909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a confirmation message and see your newly created policy listed in the table.</a:t>
            </a:r>
          </a:p>
        </p:txBody>
      </p:sp>
      <p:sp>
        <p:nvSpPr>
          <p:cNvPr id="7" name="Elipse 6"/>
          <p:cNvSpPr/>
          <p:nvPr/>
        </p:nvSpPr>
        <p:spPr>
          <a:xfrm>
            <a:off x="6199302" y="331992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6</a:t>
            </a:r>
          </a:p>
        </p:txBody>
      </p:sp>
    </p:spTree>
    <p:extLst>
      <p:ext uri="{BB962C8B-B14F-4D97-AF65-F5344CB8AC3E}">
        <p14:creationId xmlns:p14="http://schemas.microsoft.com/office/powerpoint/2010/main" val="156787772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To start capturing privileges, you'll enable privilege analysis policies you created previously.</a:t>
            </a:r>
          </a:p>
          <a:p>
            <a:endParaRPr lang="en-US" dirty="0"/>
          </a:p>
          <a:p>
            <a:r>
              <a:rPr lang="en-US" dirty="0"/>
              <a:t>You'll need an existing user who can manage privilege analysis policies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br>
              <a:rPr lang="en-US" dirty="0"/>
            </a:br>
            <a:endParaRPr lang="es-VE" dirty="0"/>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284</a:t>
            </a:fld>
            <a:endParaRPr lang="es-VE" dirty="0"/>
          </a:p>
        </p:txBody>
      </p:sp>
    </p:spTree>
    <p:extLst>
      <p:ext uri="{BB962C8B-B14F-4D97-AF65-F5344CB8AC3E}">
        <p14:creationId xmlns:p14="http://schemas.microsoft.com/office/powerpoint/2010/main" val="377015268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a:pPr>
            <a:r>
              <a:rPr lang="en-US" dirty="0"/>
              <a:t>Start capturing privileges according to the policy </a:t>
            </a:r>
            <a:r>
              <a:rPr lang="en-US" dirty="0">
                <a:solidFill>
                  <a:srgbClr val="F7941D"/>
                </a:solidFill>
              </a:rPr>
              <a:t>ALL_PRIV_POL</a:t>
            </a:r>
            <a:r>
              <a:rPr lang="en-US" dirty="0"/>
              <a:t>. </a:t>
            </a:r>
          </a:p>
          <a:p>
            <a:pPr marL="514350" indent="-514350">
              <a:buFont typeface="+mj-lt"/>
              <a:buAutoNum type="arabicPeriod"/>
            </a:pPr>
            <a:endParaRPr lang="en-US" dirty="0"/>
          </a:p>
          <a:p>
            <a:pPr marL="514350" indent="-514350">
              <a:buFont typeface="+mj-lt"/>
              <a:buAutoNum type="arabicPeriod"/>
            </a:pPr>
            <a:r>
              <a:rPr lang="en-US" dirty="0"/>
              <a:t>Then, execute several statements as the user </a:t>
            </a:r>
            <a:r>
              <a:rPr lang="en-US" dirty="0">
                <a:solidFill>
                  <a:srgbClr val="F7941D"/>
                </a:solidFill>
              </a:rPr>
              <a:t>ALAN</a:t>
            </a:r>
            <a:r>
              <a:rPr lang="en-US" dirty="0"/>
              <a:t>. </a:t>
            </a:r>
          </a:p>
          <a:p>
            <a:pPr marL="514350" indent="-514350">
              <a:buFont typeface="+mj-lt"/>
              <a:buAutoNum type="arabicPeriod"/>
            </a:pPr>
            <a:endParaRPr lang="en-US" dirty="0"/>
          </a:p>
          <a:p>
            <a:pPr marL="514350" indent="-514350">
              <a:buFont typeface="+mj-lt"/>
              <a:buAutoNum type="arabicPeriod"/>
            </a:pPr>
            <a:r>
              <a:rPr lang="en-US" dirty="0"/>
              <a:t>The point of those statements is to generate records.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s-VE" dirty="0"/>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285</a:t>
            </a:fld>
            <a:endParaRPr lang="es-VE" dirty="0"/>
          </a:p>
        </p:txBody>
      </p:sp>
    </p:spTree>
    <p:extLst>
      <p:ext uri="{BB962C8B-B14F-4D97-AF65-F5344CB8AC3E}">
        <p14:creationId xmlns:p14="http://schemas.microsoft.com/office/powerpoint/2010/main" val="348554222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startAt="4"/>
            </a:pPr>
            <a:r>
              <a:rPr lang="en-US" dirty="0"/>
              <a:t>Stop capturing the privilege usage. </a:t>
            </a:r>
          </a:p>
          <a:p>
            <a:pPr marL="514350" indent="-514350">
              <a:buFont typeface="+mj-lt"/>
              <a:buAutoNum type="arabicPeriod" startAt="4"/>
            </a:pPr>
            <a:endParaRPr lang="en-US" dirty="0"/>
          </a:p>
          <a:p>
            <a:pPr marL="514350" indent="-514350">
              <a:buFont typeface="+mj-lt"/>
              <a:buAutoNum type="arabicPeriod" startAt="4"/>
            </a:pPr>
            <a:r>
              <a:rPr lang="en-US" dirty="0"/>
              <a:t>Populate </a:t>
            </a:r>
            <a:r>
              <a:rPr lang="en-US" dirty="0">
                <a:solidFill>
                  <a:srgbClr val="F7941D"/>
                </a:solidFill>
              </a:rPr>
              <a:t>DBA_USED_XXX</a:t>
            </a:r>
            <a:r>
              <a:rPr lang="en-US" dirty="0"/>
              <a:t> and </a:t>
            </a:r>
            <a:r>
              <a:rPr lang="en-US" dirty="0">
                <a:solidFill>
                  <a:srgbClr val="F7941D"/>
                </a:solidFill>
              </a:rPr>
              <a:t>DBA_UNUSED_XXX</a:t>
            </a:r>
            <a:r>
              <a:rPr lang="en-US" dirty="0"/>
              <a:t> data dictionary views. </a:t>
            </a:r>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endParaRPr lang="es-VE" dirty="0"/>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286</a:t>
            </a:fld>
            <a:endParaRPr lang="es-VE" dirty="0"/>
          </a:p>
        </p:txBody>
      </p:sp>
    </p:spTree>
    <p:extLst>
      <p:ext uri="{BB962C8B-B14F-4D97-AF65-F5344CB8AC3E}">
        <p14:creationId xmlns:p14="http://schemas.microsoft.com/office/powerpoint/2010/main" val="38549602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287</a:t>
            </a:fld>
            <a:endParaRPr lang="es-VE" dirty="0"/>
          </a:p>
        </p:txBody>
      </p:sp>
      <p:sp>
        <p:nvSpPr>
          <p:cNvPr id="5" name="CuadroTexto 4"/>
          <p:cNvSpPr txBox="1"/>
          <p:nvPr/>
        </p:nvSpPr>
        <p:spPr>
          <a:xfrm>
            <a:off x="6437243" y="1325047"/>
            <a:ext cx="4643576"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Login to EM as a user who has appropriate privileges and select </a:t>
            </a:r>
            <a:r>
              <a:rPr lang="en-US" b="1" dirty="0">
                <a:solidFill>
                  <a:srgbClr val="F7941D"/>
                </a:solidFill>
              </a:rPr>
              <a:t>Privilege Analysis </a:t>
            </a:r>
            <a:r>
              <a:rPr lang="en-US" b="1" dirty="0">
                <a:solidFill>
                  <a:schemeClr val="tx1"/>
                </a:solidFill>
              </a:rPr>
              <a:t>from </a:t>
            </a:r>
            <a:r>
              <a:rPr lang="en-US" b="1" dirty="0">
                <a:solidFill>
                  <a:srgbClr val="F7941D"/>
                </a:solidFill>
              </a:rPr>
              <a:t>Security</a:t>
            </a:r>
            <a:r>
              <a:rPr lang="en-US" b="1" dirty="0">
                <a:solidFill>
                  <a:schemeClr val="tx1"/>
                </a:solidFill>
              </a:rPr>
              <a:t> drop-down menu:</a:t>
            </a:r>
          </a:p>
        </p:txBody>
      </p:sp>
      <p:sp>
        <p:nvSpPr>
          <p:cNvPr id="6" name="Elipse 5"/>
          <p:cNvSpPr/>
          <p:nvPr/>
        </p:nvSpPr>
        <p:spPr>
          <a:xfrm>
            <a:off x="5754756" y="141815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
        <p:nvSpPr>
          <p:cNvPr id="7" name="CuadroTexto 6"/>
          <p:cNvSpPr txBox="1"/>
          <p:nvPr/>
        </p:nvSpPr>
        <p:spPr>
          <a:xfrm>
            <a:off x="1215844" y="2217390"/>
            <a:ext cx="453891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Log in to the database as </a:t>
            </a:r>
            <a:r>
              <a:rPr lang="en-US" b="1" dirty="0">
                <a:solidFill>
                  <a:srgbClr val="F7941D"/>
                </a:solidFill>
              </a:rPr>
              <a:t>SYSTEM</a:t>
            </a:r>
            <a:r>
              <a:rPr lang="en-US" b="1" dirty="0"/>
              <a:t> user or a user who has appropriate privileges (</a:t>
            </a:r>
            <a:r>
              <a:rPr lang="en-US" b="1" dirty="0">
                <a:solidFill>
                  <a:srgbClr val="F7941D"/>
                </a:solidFill>
              </a:rPr>
              <a:t>CAPTURE_ADMIN</a:t>
            </a:r>
            <a:r>
              <a:rPr lang="en-US" b="1" dirty="0"/>
              <a:t> role and </a:t>
            </a:r>
            <a:r>
              <a:rPr lang="en-US" b="1" dirty="0">
                <a:solidFill>
                  <a:srgbClr val="F7941D"/>
                </a:solidFill>
              </a:rPr>
              <a:t>SELECT ANY DICTIONARY</a:t>
            </a:r>
            <a:r>
              <a:rPr lang="en-US" b="1" dirty="0"/>
              <a:t> privilege).</a:t>
            </a:r>
          </a:p>
          <a:p>
            <a:pPr algn="r"/>
            <a:endParaRPr lang="en-US" b="1" dirty="0"/>
          </a:p>
        </p:txBody>
      </p:sp>
      <p:sp>
        <p:nvSpPr>
          <p:cNvPr id="8" name="Elipse 7"/>
          <p:cNvSpPr/>
          <p:nvPr/>
        </p:nvSpPr>
        <p:spPr>
          <a:xfrm>
            <a:off x="5754756" y="261729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pic>
        <p:nvPicPr>
          <p:cNvPr id="9"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03" y="3925116"/>
            <a:ext cx="5728185" cy="2245218"/>
          </a:xfrm>
          <a:prstGeom prst="rect">
            <a:avLst/>
          </a:prstGeom>
          <a:ln>
            <a:solidFill>
              <a:srgbClr val="F7941D"/>
            </a:solidFill>
          </a:ln>
          <a:effectLst>
            <a:outerShdw blurRad="50800" dist="38100" dir="2700000" algn="tl" rotWithShape="0">
              <a:prstClr val="black">
                <a:alpha val="40000"/>
              </a:prstClr>
            </a:outerShdw>
          </a:effectLst>
        </p:spPr>
      </p:pic>
      <p:sp>
        <p:nvSpPr>
          <p:cNvPr id="10" name="CuadroTexto 9"/>
          <p:cNvSpPr txBox="1"/>
          <p:nvPr/>
        </p:nvSpPr>
        <p:spPr>
          <a:xfrm>
            <a:off x="6437243" y="4729637"/>
            <a:ext cx="3790950"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Select the database policy and click on the </a:t>
            </a:r>
            <a:r>
              <a:rPr lang="en-US" b="1" dirty="0">
                <a:solidFill>
                  <a:srgbClr val="F7941D"/>
                </a:solidFill>
              </a:rPr>
              <a:t>Start Capture</a:t>
            </a:r>
            <a:r>
              <a:rPr lang="en-US" b="1" dirty="0"/>
              <a:t> button</a:t>
            </a:r>
            <a:endParaRPr lang="en-US" b="1" dirty="0">
              <a:solidFill>
                <a:srgbClr val="F7941D"/>
              </a:solidFill>
            </a:endParaRPr>
          </a:p>
        </p:txBody>
      </p:sp>
      <p:sp>
        <p:nvSpPr>
          <p:cNvPr id="11" name="Elipse 10"/>
          <p:cNvSpPr/>
          <p:nvPr/>
        </p:nvSpPr>
        <p:spPr>
          <a:xfrm>
            <a:off x="5783041" y="470646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386664369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288</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2210631"/>
            <a:ext cx="4649856" cy="304085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37243" y="3269396"/>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can either start capture immediately or schedule it. Leave the defaults and click on the </a:t>
            </a:r>
            <a:r>
              <a:rPr lang="en-US" b="1" dirty="0">
                <a:solidFill>
                  <a:srgbClr val="F7941D"/>
                </a:solidFill>
              </a:rPr>
              <a:t>OK</a:t>
            </a:r>
            <a:r>
              <a:rPr lang="en-US" b="1" dirty="0"/>
              <a:t> button</a:t>
            </a:r>
            <a:endParaRPr lang="es-VE" b="1" dirty="0">
              <a:solidFill>
                <a:schemeClr val="tx1"/>
              </a:solidFill>
            </a:endParaRPr>
          </a:p>
        </p:txBody>
      </p:sp>
      <p:sp>
        <p:nvSpPr>
          <p:cNvPr id="7" name="Elipse 6"/>
          <p:cNvSpPr/>
          <p:nvPr/>
        </p:nvSpPr>
        <p:spPr>
          <a:xfrm>
            <a:off x="5754756" y="3392306"/>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365702516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289</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049" y="1736681"/>
            <a:ext cx="6258100" cy="4119607"/>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1522343" y="3249364"/>
            <a:ext cx="34148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a confirmation message and see that your policy is active</a:t>
            </a:r>
          </a:p>
        </p:txBody>
      </p:sp>
      <p:sp>
        <p:nvSpPr>
          <p:cNvPr id="7" name="Elipse 6"/>
          <p:cNvSpPr/>
          <p:nvPr/>
        </p:nvSpPr>
        <p:spPr>
          <a:xfrm>
            <a:off x="4880043" y="338588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5</a:t>
            </a:r>
          </a:p>
        </p:txBody>
      </p:sp>
    </p:spTree>
    <p:extLst>
      <p:ext uri="{BB962C8B-B14F-4D97-AF65-F5344CB8AC3E}">
        <p14:creationId xmlns:p14="http://schemas.microsoft.com/office/powerpoint/2010/main" val="3406370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a:pPr>
            <a:r>
              <a:rPr lang="en-US" dirty="0"/>
              <a:t>Use OS authentication to connect to the database.</a:t>
            </a:r>
          </a:p>
          <a:p>
            <a:pPr marL="514350" indent="-514350">
              <a:buFont typeface="+mj-lt"/>
              <a:buAutoNum type="arabicPeriod"/>
            </a:pPr>
            <a:r>
              <a:rPr lang="en-US" dirty="0"/>
              <a:t>Privilege user changes </a:t>
            </a:r>
            <a:r>
              <a:rPr lang="en-US" dirty="0" err="1">
                <a:solidFill>
                  <a:srgbClr val="F7941D"/>
                </a:solidFill>
              </a:rPr>
              <a:t>jessica's</a:t>
            </a:r>
            <a:r>
              <a:rPr lang="en-US" dirty="0">
                <a:solidFill>
                  <a:srgbClr val="F7941D"/>
                </a:solidFill>
              </a:rPr>
              <a:t> </a:t>
            </a:r>
            <a:r>
              <a:rPr lang="en-US" dirty="0"/>
              <a:t>password.</a:t>
            </a:r>
          </a:p>
          <a:p>
            <a:pPr marL="514350" indent="-514350">
              <a:buFont typeface="+mj-lt"/>
              <a:buAutoNum type="arabicPeriod"/>
            </a:pPr>
            <a:r>
              <a:rPr lang="en-US" dirty="0">
                <a:solidFill>
                  <a:srgbClr val="F7941D"/>
                </a:solidFill>
              </a:rPr>
              <a:t>tom</a:t>
            </a:r>
            <a:r>
              <a:rPr lang="en-US" dirty="0"/>
              <a:t> changes his own password.</a:t>
            </a:r>
          </a:p>
          <a:p>
            <a:endParaRPr lang="en-US" dirty="0"/>
          </a:p>
          <a:p>
            <a:endParaRPr lang="es-VE" dirty="0"/>
          </a:p>
        </p:txBody>
      </p:sp>
      <p:sp>
        <p:nvSpPr>
          <p:cNvPr id="3" name="Título 2"/>
          <p:cNvSpPr>
            <a:spLocks noGrp="1"/>
          </p:cNvSpPr>
          <p:nvPr>
            <p:ph type="title"/>
          </p:nvPr>
        </p:nvSpPr>
        <p:spPr/>
        <p:txBody>
          <a:bodyPr/>
          <a:lstStyle/>
          <a:p>
            <a:r>
              <a:rPr lang="es-VE" dirty="0" err="1"/>
              <a:t>Changing</a:t>
            </a:r>
            <a:r>
              <a:rPr lang="es-VE" dirty="0"/>
              <a:t> a </a:t>
            </a:r>
            <a:r>
              <a:rPr lang="es-VE" dirty="0" err="1"/>
              <a:t>user's</a:t>
            </a:r>
            <a:r>
              <a:rPr lang="es-VE" dirty="0"/>
              <a:t> </a:t>
            </a:r>
            <a:r>
              <a:rPr lang="es-VE" dirty="0" err="1"/>
              <a:t>password</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29</a:t>
            </a:fld>
            <a:endParaRPr lang="es-VE"/>
          </a:p>
        </p:txBody>
      </p:sp>
    </p:spTree>
    <p:extLst>
      <p:ext uri="{BB962C8B-B14F-4D97-AF65-F5344CB8AC3E}">
        <p14:creationId xmlns:p14="http://schemas.microsoft.com/office/powerpoint/2010/main" val="218380497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290</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994" y="1270798"/>
            <a:ext cx="4156912" cy="2705291"/>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380093" y="2216549"/>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Select the role policy and click on </a:t>
            </a:r>
            <a:r>
              <a:rPr lang="en-US" b="1" dirty="0">
                <a:solidFill>
                  <a:srgbClr val="F7941D"/>
                </a:solidFill>
              </a:rPr>
              <a:t>Start Capture</a:t>
            </a:r>
            <a:endParaRPr lang="es-VE" b="1" dirty="0">
              <a:solidFill>
                <a:srgbClr val="F7941D"/>
              </a:solidFill>
            </a:endParaRPr>
          </a:p>
        </p:txBody>
      </p:sp>
      <p:sp>
        <p:nvSpPr>
          <p:cNvPr id="7" name="Elipse 6"/>
          <p:cNvSpPr/>
          <p:nvPr/>
        </p:nvSpPr>
        <p:spPr>
          <a:xfrm>
            <a:off x="5754756" y="2200961"/>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6</a:t>
            </a:r>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49" y="4197657"/>
            <a:ext cx="6258100" cy="2114350"/>
          </a:xfrm>
          <a:prstGeom prst="rect">
            <a:avLst/>
          </a:prstGeom>
          <a:ln w="19050">
            <a:solidFill>
              <a:srgbClr val="F7941D"/>
            </a:solidFill>
          </a:ln>
          <a:effectLst>
            <a:outerShdw blurRad="50800" dist="38100" dir="2700000" algn="tl" rotWithShape="0">
              <a:prstClr val="black">
                <a:alpha val="40000"/>
              </a:prstClr>
            </a:outerShdw>
          </a:effectLst>
        </p:spPr>
      </p:pic>
      <p:sp>
        <p:nvSpPr>
          <p:cNvPr id="9" name="CuadroTexto 8"/>
          <p:cNvSpPr txBox="1"/>
          <p:nvPr/>
        </p:nvSpPr>
        <p:spPr>
          <a:xfrm>
            <a:off x="1522343" y="4707712"/>
            <a:ext cx="3414850"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see under the </a:t>
            </a:r>
            <a:r>
              <a:rPr lang="en-US" b="1" dirty="0">
                <a:solidFill>
                  <a:srgbClr val="F7941D"/>
                </a:solidFill>
              </a:rPr>
              <a:t>Policies</a:t>
            </a:r>
            <a:r>
              <a:rPr lang="en-US" b="1" dirty="0"/>
              <a:t> section that both policies are active</a:t>
            </a:r>
          </a:p>
        </p:txBody>
      </p:sp>
      <p:sp>
        <p:nvSpPr>
          <p:cNvPr id="10" name="Elipse 9"/>
          <p:cNvSpPr/>
          <p:nvPr/>
        </p:nvSpPr>
        <p:spPr>
          <a:xfrm>
            <a:off x="4880043" y="4844236"/>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7</a:t>
            </a:r>
          </a:p>
        </p:txBody>
      </p:sp>
    </p:spTree>
    <p:extLst>
      <p:ext uri="{BB962C8B-B14F-4D97-AF65-F5344CB8AC3E}">
        <p14:creationId xmlns:p14="http://schemas.microsoft.com/office/powerpoint/2010/main" val="34258427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291</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64" y="1594015"/>
            <a:ext cx="7003886" cy="4577425"/>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7633380" y="2966877"/>
            <a:ext cx="4214062" cy="2031325"/>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Verify that you can't enable another non-database policy while role policy is active. Select </a:t>
            </a:r>
            <a:r>
              <a:rPr lang="en-US" b="1" dirty="0">
                <a:solidFill>
                  <a:srgbClr val="F7941D"/>
                </a:solidFill>
              </a:rPr>
              <a:t>CONT_PRIV_POL</a:t>
            </a:r>
            <a:r>
              <a:rPr lang="en-US" b="1" dirty="0"/>
              <a:t> and click on the </a:t>
            </a:r>
            <a:r>
              <a:rPr lang="en-US" b="1" dirty="0">
                <a:solidFill>
                  <a:srgbClr val="F7941D"/>
                </a:solidFill>
              </a:rPr>
              <a:t>Start Capture </a:t>
            </a:r>
            <a:r>
              <a:rPr lang="en-US" b="1" dirty="0"/>
              <a:t>button. You'll receive warning message, and you'll only be able to schedule job to run at later point in time </a:t>
            </a:r>
            <a:endParaRPr lang="es-VE" b="1" dirty="0">
              <a:solidFill>
                <a:schemeClr val="tx1"/>
              </a:solidFill>
            </a:endParaRPr>
          </a:p>
        </p:txBody>
      </p:sp>
      <p:sp>
        <p:nvSpPr>
          <p:cNvPr id="7" name="Elipse 6"/>
          <p:cNvSpPr/>
          <p:nvPr/>
        </p:nvSpPr>
        <p:spPr>
          <a:xfrm>
            <a:off x="6950893" y="362334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8</a:t>
            </a:r>
          </a:p>
        </p:txBody>
      </p:sp>
    </p:spTree>
    <p:extLst>
      <p:ext uri="{BB962C8B-B14F-4D97-AF65-F5344CB8AC3E}">
        <p14:creationId xmlns:p14="http://schemas.microsoft.com/office/powerpoint/2010/main" val="78651991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292</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599" y="1504950"/>
            <a:ext cx="6258100" cy="1676412"/>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723900" y="1828701"/>
            <a:ext cx="4213293"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To disable capture, select an active policy (for example, </a:t>
            </a:r>
            <a:r>
              <a:rPr lang="en-US" b="1" dirty="0">
                <a:solidFill>
                  <a:srgbClr val="F7941D"/>
                </a:solidFill>
              </a:rPr>
              <a:t>ALL_PRIV_POL</a:t>
            </a:r>
            <a:r>
              <a:rPr lang="en-US" b="1" dirty="0"/>
              <a:t>) and click on the button </a:t>
            </a:r>
            <a:r>
              <a:rPr lang="en-US" b="1" dirty="0">
                <a:solidFill>
                  <a:srgbClr val="F7941D"/>
                </a:solidFill>
              </a:rPr>
              <a:t>Stop Capture</a:t>
            </a:r>
          </a:p>
        </p:txBody>
      </p:sp>
      <p:sp>
        <p:nvSpPr>
          <p:cNvPr id="7" name="Elipse 6"/>
          <p:cNvSpPr/>
          <p:nvPr/>
        </p:nvSpPr>
        <p:spPr>
          <a:xfrm>
            <a:off x="4937193" y="195161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9</a:t>
            </a:r>
          </a:p>
        </p:txBody>
      </p:sp>
      <p:pic>
        <p:nvPicPr>
          <p:cNvPr id="9" name="Marcador de contenido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794" y="3361644"/>
            <a:ext cx="4010475" cy="2705291"/>
          </a:xfrm>
          <a:prstGeom prst="rect">
            <a:avLst/>
          </a:prstGeom>
          <a:ln>
            <a:solidFill>
              <a:srgbClr val="F7941D"/>
            </a:solidFill>
          </a:ln>
          <a:effectLst>
            <a:outerShdw blurRad="50800" dist="38100" dir="2700000" algn="tl" rotWithShape="0">
              <a:prstClr val="black">
                <a:alpha val="40000"/>
              </a:prstClr>
            </a:outerShdw>
          </a:effectLst>
        </p:spPr>
      </p:pic>
      <p:sp>
        <p:nvSpPr>
          <p:cNvPr id="10" name="CuadroTexto 9"/>
          <p:cNvSpPr txBox="1"/>
          <p:nvPr/>
        </p:nvSpPr>
        <p:spPr>
          <a:xfrm>
            <a:off x="6646725" y="4168898"/>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Choose to immediately stop capture and tick generate report checkbox. Click on the </a:t>
            </a:r>
            <a:r>
              <a:rPr lang="en-US" b="1" dirty="0">
                <a:solidFill>
                  <a:srgbClr val="F7941D"/>
                </a:solidFill>
              </a:rPr>
              <a:t>OK</a:t>
            </a:r>
            <a:r>
              <a:rPr lang="en-US" b="1" dirty="0"/>
              <a:t> button </a:t>
            </a:r>
            <a:endParaRPr lang="es-VE" b="1" dirty="0">
              <a:solidFill>
                <a:srgbClr val="F7941D"/>
              </a:solidFill>
            </a:endParaRPr>
          </a:p>
        </p:txBody>
      </p:sp>
      <p:sp>
        <p:nvSpPr>
          <p:cNvPr id="11" name="Elipse 10"/>
          <p:cNvSpPr/>
          <p:nvPr/>
        </p:nvSpPr>
        <p:spPr>
          <a:xfrm>
            <a:off x="5905500" y="4291807"/>
            <a:ext cx="779325"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10</a:t>
            </a:r>
          </a:p>
        </p:txBody>
      </p:sp>
    </p:spTree>
    <p:extLst>
      <p:ext uri="{BB962C8B-B14F-4D97-AF65-F5344CB8AC3E}">
        <p14:creationId xmlns:p14="http://schemas.microsoft.com/office/powerpoint/2010/main" val="19139761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293</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14" y="1870821"/>
            <a:ext cx="7830930" cy="3985467"/>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210549" y="3263389"/>
            <a:ext cx="3636893"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should receive confirmation message that capture has been stopped and that job has been submitted</a:t>
            </a:r>
            <a:endParaRPr lang="es-VE" b="1" dirty="0">
              <a:solidFill>
                <a:schemeClr val="tx1"/>
              </a:solidFill>
            </a:endParaRPr>
          </a:p>
        </p:txBody>
      </p:sp>
      <p:sp>
        <p:nvSpPr>
          <p:cNvPr id="7" name="Elipse 6"/>
          <p:cNvSpPr/>
          <p:nvPr/>
        </p:nvSpPr>
        <p:spPr>
          <a:xfrm>
            <a:off x="7455158" y="3522946"/>
            <a:ext cx="794430"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11</a:t>
            </a:r>
          </a:p>
        </p:txBody>
      </p:sp>
    </p:spTree>
    <p:extLst>
      <p:ext uri="{BB962C8B-B14F-4D97-AF65-F5344CB8AC3E}">
        <p14:creationId xmlns:p14="http://schemas.microsoft.com/office/powerpoint/2010/main" val="40156349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Starting</a:t>
            </a:r>
            <a:r>
              <a:rPr lang="es-VE" dirty="0"/>
              <a:t> and </a:t>
            </a:r>
            <a:r>
              <a:rPr lang="es-VE" dirty="0" err="1"/>
              <a:t>stopping</a:t>
            </a:r>
            <a:r>
              <a:rPr lang="es-VE" dirty="0"/>
              <a:t> </a:t>
            </a:r>
            <a:r>
              <a:rPr lang="es-VE" dirty="0" err="1"/>
              <a:t>privilege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294</a:t>
            </a:fld>
            <a:endParaRPr lang="es-VE"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635" y="2755090"/>
            <a:ext cx="9431514" cy="1490695"/>
          </a:xfrm>
          <a:prstGeom prst="rect">
            <a:avLst/>
          </a:prstGeom>
          <a:ln w="19050">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186596" y="3311287"/>
            <a:ext cx="1777140" cy="36933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s-VE" b="1" dirty="0" err="1"/>
              <a:t>Refresh</a:t>
            </a:r>
            <a:r>
              <a:rPr lang="es-VE" b="1" dirty="0"/>
              <a:t> page</a:t>
            </a:r>
            <a:endParaRPr lang="en-US" b="1" dirty="0"/>
          </a:p>
        </p:txBody>
      </p:sp>
      <p:sp>
        <p:nvSpPr>
          <p:cNvPr id="7" name="Elipse 6"/>
          <p:cNvSpPr/>
          <p:nvPr/>
        </p:nvSpPr>
        <p:spPr>
          <a:xfrm>
            <a:off x="1889193" y="3161681"/>
            <a:ext cx="79685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12</a:t>
            </a:r>
          </a:p>
        </p:txBody>
      </p:sp>
    </p:spTree>
    <p:extLst>
      <p:ext uri="{BB962C8B-B14F-4D97-AF65-F5344CB8AC3E}">
        <p14:creationId xmlns:p14="http://schemas.microsoft.com/office/powerpoint/2010/main" val="36463982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view collected data about the usage of system privileges during a capture interval.</a:t>
            </a:r>
          </a:p>
          <a:p>
            <a:endParaRPr lang="en-US" dirty="0"/>
          </a:p>
          <a:p>
            <a:r>
              <a:rPr lang="en-US" dirty="0"/>
              <a:t>You'll need an existing user who can create a privilege analysis policy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n-US" dirty="0"/>
              <a:t>Reporting on used system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295</a:t>
            </a:fld>
            <a:endParaRPr lang="es-VE" dirty="0"/>
          </a:p>
        </p:txBody>
      </p:sp>
    </p:spTree>
    <p:extLst>
      <p:ext uri="{BB962C8B-B14F-4D97-AF65-F5344CB8AC3E}">
        <p14:creationId xmlns:p14="http://schemas.microsoft.com/office/powerpoint/2010/main" val="28144289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Reporting on used system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296</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37" y="2111615"/>
            <a:ext cx="8145765" cy="2777645"/>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592125" y="2623275"/>
            <a:ext cx="3403809" cy="1754326"/>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In EM 19c, after you have generated the report, select the policy and from </a:t>
            </a:r>
            <a:r>
              <a:rPr lang="en-US" b="1" dirty="0">
                <a:solidFill>
                  <a:srgbClr val="F7941D"/>
                </a:solidFill>
              </a:rPr>
              <a:t>Actions</a:t>
            </a:r>
            <a:r>
              <a:rPr lang="en-US" b="1" dirty="0"/>
              <a:t> drop-down menu, select </a:t>
            </a:r>
            <a:r>
              <a:rPr lang="en-US" b="1" dirty="0">
                <a:solidFill>
                  <a:srgbClr val="F7941D"/>
                </a:solidFill>
              </a:rPr>
              <a:t>Reports</a:t>
            </a:r>
            <a:r>
              <a:rPr lang="en-US" b="1" dirty="0"/>
              <a:t>. The </a:t>
            </a:r>
            <a:r>
              <a:rPr lang="en-US" b="1" dirty="0">
                <a:solidFill>
                  <a:srgbClr val="F7941D"/>
                </a:solidFill>
              </a:rPr>
              <a:t>Usage Summary </a:t>
            </a:r>
            <a:r>
              <a:rPr lang="en-US" b="1" dirty="0"/>
              <a:t>report will open</a:t>
            </a:r>
            <a:endParaRPr lang="es-VE" b="1" dirty="0">
              <a:solidFill>
                <a:srgbClr val="F7941D"/>
              </a:solidFill>
            </a:endParaRPr>
          </a:p>
        </p:txBody>
      </p:sp>
      <p:sp>
        <p:nvSpPr>
          <p:cNvPr id="7" name="Elipse 6"/>
          <p:cNvSpPr/>
          <p:nvPr/>
        </p:nvSpPr>
        <p:spPr>
          <a:xfrm>
            <a:off x="7966606" y="3161681"/>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347473142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n-US" dirty="0"/>
              <a:t>Reporting on used system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297</a:t>
            </a:fld>
            <a:endParaRPr lang="es-VE"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444" y="1290571"/>
            <a:ext cx="8120705" cy="5097245"/>
          </a:xfrm>
          <a:prstGeom prst="rect">
            <a:avLst/>
          </a:prstGeom>
          <a:ln w="19050">
            <a:solidFill>
              <a:srgbClr val="F7941D"/>
            </a:solidFill>
          </a:ln>
          <a:effectLst>
            <a:outerShdw blurRad="50800" dist="38100" dir="2700000" algn="tl" rotWithShape="0">
              <a:prstClr val="black">
                <a:alpha val="40000"/>
              </a:prstClr>
            </a:outerShdw>
          </a:effectLst>
        </p:spPr>
      </p:pic>
      <p:sp>
        <p:nvSpPr>
          <p:cNvPr id="5" name="CuadroTexto 4"/>
          <p:cNvSpPr txBox="1"/>
          <p:nvPr/>
        </p:nvSpPr>
        <p:spPr>
          <a:xfrm>
            <a:off x="264628" y="2623275"/>
            <a:ext cx="3101530" cy="1754326"/>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Click on the tab </a:t>
            </a:r>
            <a:r>
              <a:rPr lang="en-US" b="1" dirty="0">
                <a:solidFill>
                  <a:srgbClr val="F7941D"/>
                </a:solidFill>
              </a:rPr>
              <a:t>Used</a:t>
            </a:r>
            <a:r>
              <a:rPr lang="en-US" b="1" dirty="0"/>
              <a:t> and choose </a:t>
            </a:r>
            <a:r>
              <a:rPr lang="en-US" b="1" dirty="0">
                <a:solidFill>
                  <a:srgbClr val="F7941D"/>
                </a:solidFill>
              </a:rPr>
              <a:t>All</a:t>
            </a:r>
            <a:r>
              <a:rPr lang="en-US" b="1" dirty="0"/>
              <a:t> for </a:t>
            </a:r>
            <a:r>
              <a:rPr lang="en-US" b="1" dirty="0">
                <a:solidFill>
                  <a:srgbClr val="F7941D"/>
                </a:solidFill>
              </a:rPr>
              <a:t>Match</a:t>
            </a:r>
            <a:r>
              <a:rPr lang="en-US" b="1" dirty="0"/>
              <a:t> radio button, </a:t>
            </a:r>
            <a:r>
              <a:rPr lang="en-US" b="1" dirty="0">
                <a:solidFill>
                  <a:srgbClr val="F7941D"/>
                </a:solidFill>
              </a:rPr>
              <a:t>Policy</a:t>
            </a:r>
            <a:r>
              <a:rPr lang="en-US" b="1" dirty="0"/>
              <a:t>: </a:t>
            </a:r>
            <a:r>
              <a:rPr lang="en-US" b="1" dirty="0">
                <a:solidFill>
                  <a:srgbClr val="F7941D"/>
                </a:solidFill>
              </a:rPr>
              <a:t>ALL_PRIV_POL</a:t>
            </a:r>
            <a:r>
              <a:rPr lang="en-US" b="1" dirty="0"/>
              <a:t>, </a:t>
            </a:r>
            <a:r>
              <a:rPr lang="en-US" b="1" dirty="0">
                <a:solidFill>
                  <a:srgbClr val="F7941D"/>
                </a:solidFill>
              </a:rPr>
              <a:t>User Name: ALAN</a:t>
            </a:r>
            <a:r>
              <a:rPr lang="en-US" b="1" dirty="0"/>
              <a:t>, and click on the </a:t>
            </a:r>
            <a:r>
              <a:rPr lang="en-US" b="1" dirty="0">
                <a:solidFill>
                  <a:srgbClr val="F7941D"/>
                </a:solidFill>
              </a:rPr>
              <a:t>Search</a:t>
            </a:r>
            <a:r>
              <a:rPr lang="en-US" b="1" dirty="0"/>
              <a:t> button.</a:t>
            </a:r>
          </a:p>
        </p:txBody>
      </p:sp>
      <p:sp>
        <p:nvSpPr>
          <p:cNvPr id="6" name="Elipse 5"/>
          <p:cNvSpPr/>
          <p:nvPr/>
        </p:nvSpPr>
        <p:spPr>
          <a:xfrm>
            <a:off x="3299483" y="3161681"/>
            <a:ext cx="722314"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spTree>
    <p:extLst>
      <p:ext uri="{BB962C8B-B14F-4D97-AF65-F5344CB8AC3E}">
        <p14:creationId xmlns:p14="http://schemas.microsoft.com/office/powerpoint/2010/main" val="20321256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Reporting on used system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298</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35" y="1774945"/>
            <a:ext cx="8282364" cy="3450985"/>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592125" y="2464699"/>
            <a:ext cx="3561135" cy="1754326"/>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If you haven't generated report for the role policy, do it now and return to this tab (the </a:t>
            </a:r>
            <a:r>
              <a:rPr lang="en-US" b="1" dirty="0">
                <a:solidFill>
                  <a:srgbClr val="F7941D"/>
                </a:solidFill>
              </a:rPr>
              <a:t>Used</a:t>
            </a:r>
            <a:r>
              <a:rPr lang="en-US" b="1" dirty="0"/>
              <a:t> tab). Find all records generated by </a:t>
            </a:r>
            <a:r>
              <a:rPr lang="en-US" b="1" dirty="0">
                <a:solidFill>
                  <a:srgbClr val="F7941D"/>
                </a:solidFill>
              </a:rPr>
              <a:t>ROLE_PRIV_POL</a:t>
            </a:r>
            <a:r>
              <a:rPr lang="en-US" b="1" dirty="0"/>
              <a:t> for user </a:t>
            </a:r>
            <a:r>
              <a:rPr lang="en-US" b="1" dirty="0">
                <a:solidFill>
                  <a:srgbClr val="F7941D"/>
                </a:solidFill>
              </a:rPr>
              <a:t>Nick</a:t>
            </a:r>
            <a:r>
              <a:rPr lang="en-US" b="1" dirty="0"/>
              <a:t> (who has a DBA role). </a:t>
            </a:r>
            <a:endParaRPr lang="es-VE" b="1" dirty="0">
              <a:solidFill>
                <a:srgbClr val="F7941D"/>
              </a:solidFill>
            </a:endParaRPr>
          </a:p>
        </p:txBody>
      </p:sp>
      <p:sp>
        <p:nvSpPr>
          <p:cNvPr id="7" name="Elipse 6"/>
          <p:cNvSpPr/>
          <p:nvPr/>
        </p:nvSpPr>
        <p:spPr>
          <a:xfrm>
            <a:off x="7966605" y="3003106"/>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42173942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view collected data about the usage of object privileges during the capture interval.</a:t>
            </a:r>
          </a:p>
          <a:p>
            <a:endParaRPr lang="en-US" dirty="0"/>
          </a:p>
          <a:p>
            <a:r>
              <a:rPr lang="en-US" dirty="0"/>
              <a:t>You'll need an existing user who can create a privilege analysis policy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n-US" dirty="0"/>
              <a:t>Reporting on used object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299</a:t>
            </a:fld>
            <a:endParaRPr lang="es-VE" dirty="0"/>
          </a:p>
        </p:txBody>
      </p:sp>
    </p:spTree>
    <p:extLst>
      <p:ext uri="{BB962C8B-B14F-4D97-AF65-F5344CB8AC3E}">
        <p14:creationId xmlns:p14="http://schemas.microsoft.com/office/powerpoint/2010/main" val="61096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6B7F4-6009-4EB2-A73C-D782DE41A843}"/>
              </a:ext>
            </a:extLst>
          </p:cNvPr>
          <p:cNvSpPr>
            <a:spLocks noGrp="1"/>
          </p:cNvSpPr>
          <p:nvPr>
            <p:ph idx="1"/>
          </p:nvPr>
        </p:nvSpPr>
        <p:spPr/>
        <p:txBody>
          <a:bodyPr>
            <a:normAutofit fontScale="92500" lnSpcReduction="10000"/>
          </a:bodyPr>
          <a:lstStyle/>
          <a:p>
            <a:r>
              <a:rPr lang="en-US" dirty="0"/>
              <a:t>A privilege is a right to run a particular type of SQL statement. Some examples of privileges include the right to:</a:t>
            </a:r>
          </a:p>
          <a:p>
            <a:endParaRPr lang="en-US" dirty="0"/>
          </a:p>
          <a:p>
            <a:pPr lvl="1"/>
            <a:r>
              <a:rPr lang="en-US" dirty="0"/>
              <a:t>Connect to the database (create a session)</a:t>
            </a:r>
          </a:p>
          <a:p>
            <a:pPr lvl="1"/>
            <a:endParaRPr lang="en-US" dirty="0"/>
          </a:p>
          <a:p>
            <a:pPr lvl="1"/>
            <a:r>
              <a:rPr lang="en-US" dirty="0"/>
              <a:t>Create a table in your schema</a:t>
            </a:r>
          </a:p>
          <a:p>
            <a:pPr lvl="1"/>
            <a:endParaRPr lang="en-US" dirty="0"/>
          </a:p>
          <a:p>
            <a:pPr lvl="1"/>
            <a:r>
              <a:rPr lang="en-US" dirty="0"/>
              <a:t>Select rows from someone else's table</a:t>
            </a:r>
          </a:p>
          <a:p>
            <a:pPr lvl="1"/>
            <a:endParaRPr lang="en-US" dirty="0"/>
          </a:p>
          <a:p>
            <a:pPr lvl="1"/>
            <a:r>
              <a:rPr lang="en-US" dirty="0"/>
              <a:t>Run someone else's stored procedure</a:t>
            </a:r>
          </a:p>
        </p:txBody>
      </p:sp>
      <p:sp>
        <p:nvSpPr>
          <p:cNvPr id="3" name="Title 2">
            <a:extLst>
              <a:ext uri="{FF2B5EF4-FFF2-40B4-BE49-F238E27FC236}">
                <a16:creationId xmlns:a16="http://schemas.microsoft.com/office/drawing/2014/main" id="{B2072E60-5A85-4D19-A882-AA5C61777F5D}"/>
              </a:ext>
            </a:extLst>
          </p:cNvPr>
          <p:cNvSpPr>
            <a:spLocks noGrp="1"/>
          </p:cNvSpPr>
          <p:nvPr>
            <p:ph type="title"/>
          </p:nvPr>
        </p:nvSpPr>
        <p:spPr/>
        <p:txBody>
          <a:bodyPr/>
          <a:lstStyle/>
          <a:p>
            <a:r>
              <a:rPr lang="en-US" dirty="0"/>
              <a:t>Privileges</a:t>
            </a:r>
          </a:p>
        </p:txBody>
      </p:sp>
      <p:sp>
        <p:nvSpPr>
          <p:cNvPr id="4" name="Slide Number Placeholder 3">
            <a:extLst>
              <a:ext uri="{FF2B5EF4-FFF2-40B4-BE49-F238E27FC236}">
                <a16:creationId xmlns:a16="http://schemas.microsoft.com/office/drawing/2014/main" id="{7257D4B3-5B95-43E4-B62C-F85BD95159FA}"/>
              </a:ext>
            </a:extLst>
          </p:cNvPr>
          <p:cNvSpPr>
            <a:spLocks noGrp="1"/>
          </p:cNvSpPr>
          <p:nvPr>
            <p:ph type="sldNum" sz="quarter" idx="12"/>
          </p:nvPr>
        </p:nvSpPr>
        <p:spPr/>
        <p:txBody>
          <a:bodyPr/>
          <a:lstStyle/>
          <a:p>
            <a:fld id="{5C6DB8CB-8B72-460F-B4E4-6A15EEC341A1}" type="slidenum">
              <a:rPr lang="es-VE" smtClean="0"/>
              <a:pPr/>
              <a:t>3</a:t>
            </a:fld>
            <a:endParaRPr lang="es-VE" dirty="0"/>
          </a:p>
        </p:txBody>
      </p:sp>
    </p:spTree>
    <p:extLst>
      <p:ext uri="{BB962C8B-B14F-4D97-AF65-F5344CB8AC3E}">
        <p14:creationId xmlns:p14="http://schemas.microsoft.com/office/powerpoint/2010/main" val="39771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There is another way to change the user's password using the </a:t>
            </a:r>
            <a:r>
              <a:rPr lang="en-US" dirty="0">
                <a:solidFill>
                  <a:srgbClr val="F7941D"/>
                </a:solidFill>
              </a:rPr>
              <a:t>alter user </a:t>
            </a:r>
            <a:r>
              <a:rPr lang="en-US" dirty="0"/>
              <a:t>statement as follows:</a:t>
            </a:r>
          </a:p>
          <a:p>
            <a:endParaRPr lang="en-US" dirty="0"/>
          </a:p>
          <a:p>
            <a:endParaRPr lang="en-US" dirty="0"/>
          </a:p>
          <a:p>
            <a:endParaRPr lang="en-US" dirty="0"/>
          </a:p>
          <a:p>
            <a:endParaRPr lang="en-US" dirty="0"/>
          </a:p>
          <a:p>
            <a:pPr marL="0" indent="0">
              <a:buNone/>
            </a:pPr>
            <a:r>
              <a:rPr lang="en-US" i="1" dirty="0"/>
              <a:t>This approach is not recommended because password remains in the command-line history.</a:t>
            </a:r>
          </a:p>
          <a:p>
            <a:endParaRPr lang="en-US" dirty="0"/>
          </a:p>
          <a:p>
            <a:endParaRPr lang="es-VE" dirty="0"/>
          </a:p>
        </p:txBody>
      </p:sp>
      <p:sp>
        <p:nvSpPr>
          <p:cNvPr id="3" name="Título 2"/>
          <p:cNvSpPr>
            <a:spLocks noGrp="1"/>
          </p:cNvSpPr>
          <p:nvPr>
            <p:ph type="title"/>
          </p:nvPr>
        </p:nvSpPr>
        <p:spPr/>
        <p:txBody>
          <a:bodyPr/>
          <a:lstStyle/>
          <a:p>
            <a:r>
              <a:rPr lang="es-VE" dirty="0" err="1"/>
              <a:t>Changing</a:t>
            </a:r>
            <a:r>
              <a:rPr lang="es-VE" dirty="0"/>
              <a:t> a </a:t>
            </a:r>
            <a:r>
              <a:rPr lang="es-VE" dirty="0" err="1"/>
              <a:t>user's</a:t>
            </a:r>
            <a:r>
              <a:rPr lang="es-VE" dirty="0"/>
              <a:t> </a:t>
            </a:r>
            <a:r>
              <a:rPr lang="es-VE" dirty="0" err="1"/>
              <a:t>password</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30</a:t>
            </a:fld>
            <a:endParaRPr lang="es-VE"/>
          </a:p>
        </p:txBody>
      </p:sp>
      <p:sp>
        <p:nvSpPr>
          <p:cNvPr id="5" name="Rectángulo 4"/>
          <p:cNvSpPr/>
          <p:nvPr/>
        </p:nvSpPr>
        <p:spPr>
          <a:xfrm>
            <a:off x="1019175" y="2844074"/>
            <a:ext cx="10153650" cy="41018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alter user </a:t>
            </a:r>
            <a:r>
              <a:rPr lang="en-US" b="1" dirty="0" err="1"/>
              <a:t>jessica</a:t>
            </a:r>
            <a:r>
              <a:rPr lang="en-US" b="1" dirty="0"/>
              <a:t> identified by oracle_2;</a:t>
            </a:r>
          </a:p>
        </p:txBody>
      </p:sp>
    </p:spTree>
    <p:extLst>
      <p:ext uri="{BB962C8B-B14F-4D97-AF65-F5344CB8AC3E}">
        <p14:creationId xmlns:p14="http://schemas.microsoft.com/office/powerpoint/2010/main" val="77983975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n-US" dirty="0"/>
              <a:t>Reporting on used object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300</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11" y="1467449"/>
            <a:ext cx="7559343" cy="474348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173025" y="2069276"/>
            <a:ext cx="3822909" cy="286232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In EM 19c, after you have generated the report, select the policy, and from </a:t>
            </a:r>
            <a:r>
              <a:rPr lang="en-US" b="1" dirty="0">
                <a:solidFill>
                  <a:srgbClr val="F7941D"/>
                </a:solidFill>
              </a:rPr>
              <a:t>Actions</a:t>
            </a:r>
            <a:r>
              <a:rPr lang="en-US" b="1" dirty="0"/>
              <a:t> drop-down menu, select </a:t>
            </a:r>
            <a:r>
              <a:rPr lang="en-US" b="1" dirty="0">
                <a:solidFill>
                  <a:srgbClr val="F7941D"/>
                </a:solidFill>
              </a:rPr>
              <a:t>Reports</a:t>
            </a:r>
            <a:r>
              <a:rPr lang="en-US" b="1" dirty="0"/>
              <a:t>. The </a:t>
            </a:r>
            <a:r>
              <a:rPr lang="en-US" b="1" dirty="0">
                <a:solidFill>
                  <a:srgbClr val="F7941D"/>
                </a:solidFill>
              </a:rPr>
              <a:t>Usage Summary </a:t>
            </a:r>
            <a:r>
              <a:rPr lang="en-US" b="1" dirty="0"/>
              <a:t>report will open. Click on the </a:t>
            </a:r>
            <a:r>
              <a:rPr lang="en-US" b="1" dirty="0">
                <a:solidFill>
                  <a:srgbClr val="F7941D"/>
                </a:solidFill>
              </a:rPr>
              <a:t>Used</a:t>
            </a:r>
            <a:r>
              <a:rPr lang="en-US" b="1" dirty="0"/>
              <a:t> tab and verify that the user </a:t>
            </a:r>
            <a:r>
              <a:rPr lang="en-US" b="1" dirty="0">
                <a:solidFill>
                  <a:srgbClr val="F7941D"/>
                </a:solidFill>
              </a:rPr>
              <a:t>Alan</a:t>
            </a:r>
            <a:r>
              <a:rPr lang="en-US" b="1" dirty="0"/>
              <a:t> has used the </a:t>
            </a:r>
            <a:r>
              <a:rPr lang="en-US" b="1" dirty="0">
                <a:solidFill>
                  <a:srgbClr val="F7941D"/>
                </a:solidFill>
              </a:rPr>
              <a:t>SELECT</a:t>
            </a:r>
            <a:r>
              <a:rPr lang="en-US" b="1" dirty="0"/>
              <a:t> and </a:t>
            </a:r>
            <a:r>
              <a:rPr lang="en-US" b="1" dirty="0">
                <a:solidFill>
                  <a:srgbClr val="F7941D"/>
                </a:solidFill>
              </a:rPr>
              <a:t>DELETE</a:t>
            </a:r>
            <a:r>
              <a:rPr lang="en-US" b="1" dirty="0"/>
              <a:t> privileges while </a:t>
            </a:r>
            <a:r>
              <a:rPr lang="en-US" b="1" dirty="0">
                <a:solidFill>
                  <a:srgbClr val="F7941D"/>
                </a:solidFill>
              </a:rPr>
              <a:t>ALL_PRIV_POL</a:t>
            </a:r>
            <a:r>
              <a:rPr lang="en-US" b="1" dirty="0"/>
              <a:t> has been active</a:t>
            </a:r>
            <a:endParaRPr lang="es-VE" b="1" dirty="0">
              <a:solidFill>
                <a:srgbClr val="F7941D"/>
              </a:solidFill>
            </a:endParaRPr>
          </a:p>
        </p:txBody>
      </p:sp>
      <p:sp>
        <p:nvSpPr>
          <p:cNvPr id="7" name="Elipse 6"/>
          <p:cNvSpPr/>
          <p:nvPr/>
        </p:nvSpPr>
        <p:spPr>
          <a:xfrm>
            <a:off x="7547506" y="3161681"/>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147003617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view the collected data about the unused system privileges during the capture interval.</a:t>
            </a:r>
          </a:p>
          <a:p>
            <a:pPr marL="0" indent="0">
              <a:buNone/>
            </a:pPr>
            <a:endParaRPr lang="en-US" dirty="0"/>
          </a:p>
          <a:p>
            <a:r>
              <a:rPr lang="en-US" dirty="0"/>
              <a:t>You'll need an existing user who can create a privilege analysis policy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n-US" dirty="0"/>
              <a:t>Reporting on unused system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301</a:t>
            </a:fld>
            <a:endParaRPr lang="es-VE" dirty="0"/>
          </a:p>
        </p:txBody>
      </p:sp>
    </p:spTree>
    <p:extLst>
      <p:ext uri="{BB962C8B-B14F-4D97-AF65-F5344CB8AC3E}">
        <p14:creationId xmlns:p14="http://schemas.microsoft.com/office/powerpoint/2010/main" val="28468505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view report about the unused system privileges in EM19c, see instructions to view the used system privileges and under </a:t>
            </a:r>
            <a:r>
              <a:rPr lang="en-US" b="1" dirty="0">
                <a:solidFill>
                  <a:srgbClr val="F7941D"/>
                </a:solidFill>
              </a:rPr>
              <a:t>Privilege Analysis: Reports</a:t>
            </a:r>
            <a:r>
              <a:rPr lang="en-US" dirty="0"/>
              <a:t>, choose the </a:t>
            </a:r>
            <a:r>
              <a:rPr lang="en-US" b="1" dirty="0">
                <a:solidFill>
                  <a:srgbClr val="F7941D"/>
                </a:solidFill>
              </a:rPr>
              <a:t>Unused</a:t>
            </a:r>
            <a:r>
              <a:rPr lang="en-US" b="1" dirty="0"/>
              <a:t> </a:t>
            </a:r>
            <a:r>
              <a:rPr lang="en-US" dirty="0"/>
              <a:t>tab instead of the </a:t>
            </a:r>
            <a:r>
              <a:rPr lang="en-US" b="1" dirty="0">
                <a:solidFill>
                  <a:srgbClr val="F7941D"/>
                </a:solidFill>
              </a:rPr>
              <a:t>Used</a:t>
            </a:r>
            <a:r>
              <a:rPr lang="en-US" b="1" dirty="0"/>
              <a:t> </a:t>
            </a:r>
            <a:r>
              <a:rPr lang="en-US" dirty="0"/>
              <a:t>tab.</a:t>
            </a:r>
          </a:p>
          <a:p>
            <a:pPr marL="0" indent="0">
              <a:buNone/>
            </a:pPr>
            <a:endParaRPr lang="es-VE" dirty="0"/>
          </a:p>
        </p:txBody>
      </p:sp>
      <p:sp>
        <p:nvSpPr>
          <p:cNvPr id="3" name="Título 2"/>
          <p:cNvSpPr>
            <a:spLocks noGrp="1"/>
          </p:cNvSpPr>
          <p:nvPr>
            <p:ph type="title"/>
          </p:nvPr>
        </p:nvSpPr>
        <p:spPr/>
        <p:txBody>
          <a:bodyPr/>
          <a:lstStyle/>
          <a:p>
            <a:r>
              <a:rPr lang="en-US" dirty="0"/>
              <a:t>Reporting on unused system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302</a:t>
            </a:fld>
            <a:endParaRPr lang="es-VE" dirty="0"/>
          </a:p>
        </p:txBody>
      </p:sp>
    </p:spTree>
    <p:extLst>
      <p:ext uri="{BB962C8B-B14F-4D97-AF65-F5344CB8AC3E}">
        <p14:creationId xmlns:p14="http://schemas.microsoft.com/office/powerpoint/2010/main" val="98240347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view collected data about the unused object privileges during the capture interval.</a:t>
            </a:r>
          </a:p>
          <a:p>
            <a:endParaRPr lang="en-US" dirty="0"/>
          </a:p>
          <a:p>
            <a:r>
              <a:rPr lang="en-US" dirty="0"/>
              <a:t>You'll need an existing user who can create a privilege analysis policy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a:t>
            </a:r>
          </a:p>
          <a:p>
            <a:endParaRPr lang="en-US" dirty="0"/>
          </a:p>
          <a:p>
            <a:endParaRPr lang="es-VE" dirty="0"/>
          </a:p>
        </p:txBody>
      </p:sp>
      <p:sp>
        <p:nvSpPr>
          <p:cNvPr id="3" name="Título 2"/>
          <p:cNvSpPr>
            <a:spLocks noGrp="1"/>
          </p:cNvSpPr>
          <p:nvPr>
            <p:ph type="title"/>
          </p:nvPr>
        </p:nvSpPr>
        <p:spPr/>
        <p:txBody>
          <a:bodyPr/>
          <a:lstStyle/>
          <a:p>
            <a:r>
              <a:rPr lang="en-US" dirty="0"/>
              <a:t>Reporting on unused object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303</a:t>
            </a:fld>
            <a:endParaRPr lang="es-VE" dirty="0"/>
          </a:p>
        </p:txBody>
      </p:sp>
    </p:spTree>
    <p:extLst>
      <p:ext uri="{BB962C8B-B14F-4D97-AF65-F5344CB8AC3E}">
        <p14:creationId xmlns:p14="http://schemas.microsoft.com/office/powerpoint/2010/main" val="364293119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n-US" dirty="0"/>
              <a:t>Reporting on unused object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304</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11" y="1777981"/>
            <a:ext cx="7559343" cy="4122424"/>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173025" y="2069276"/>
            <a:ext cx="3822909" cy="286232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In EM 19c, after you have generated the report, select the policy, and from </a:t>
            </a:r>
            <a:r>
              <a:rPr lang="en-US" b="1" dirty="0">
                <a:solidFill>
                  <a:srgbClr val="F7941D"/>
                </a:solidFill>
              </a:rPr>
              <a:t>Actions</a:t>
            </a:r>
            <a:r>
              <a:rPr lang="en-US" b="1" dirty="0"/>
              <a:t> drop-down menu, select </a:t>
            </a:r>
            <a:r>
              <a:rPr lang="en-US" b="1" dirty="0">
                <a:solidFill>
                  <a:srgbClr val="F7941D"/>
                </a:solidFill>
              </a:rPr>
              <a:t>Reports</a:t>
            </a:r>
            <a:r>
              <a:rPr lang="en-US" b="1" dirty="0"/>
              <a:t>. The </a:t>
            </a:r>
            <a:r>
              <a:rPr lang="en-US" b="1" dirty="0">
                <a:solidFill>
                  <a:srgbClr val="F7941D"/>
                </a:solidFill>
              </a:rPr>
              <a:t>Usage Summary </a:t>
            </a:r>
            <a:r>
              <a:rPr lang="en-US" b="1" dirty="0"/>
              <a:t>report will open. Click on the </a:t>
            </a:r>
            <a:r>
              <a:rPr lang="en-US" b="1" dirty="0">
                <a:solidFill>
                  <a:srgbClr val="F7941D"/>
                </a:solidFill>
              </a:rPr>
              <a:t>Unused</a:t>
            </a:r>
            <a:r>
              <a:rPr lang="en-US" b="1" dirty="0"/>
              <a:t> tab and verify that the user </a:t>
            </a:r>
            <a:r>
              <a:rPr lang="en-US" b="1" dirty="0">
                <a:solidFill>
                  <a:srgbClr val="F7941D"/>
                </a:solidFill>
              </a:rPr>
              <a:t>Alan</a:t>
            </a:r>
            <a:r>
              <a:rPr lang="en-US" b="1" dirty="0"/>
              <a:t> hasn't used the </a:t>
            </a:r>
            <a:r>
              <a:rPr lang="en-US" b="1" dirty="0">
                <a:solidFill>
                  <a:srgbClr val="F7941D"/>
                </a:solidFill>
              </a:rPr>
              <a:t>INSERT</a:t>
            </a:r>
            <a:r>
              <a:rPr lang="en-US" b="1" dirty="0"/>
              <a:t> and </a:t>
            </a:r>
            <a:r>
              <a:rPr lang="en-US" b="1" dirty="0">
                <a:solidFill>
                  <a:srgbClr val="F7941D"/>
                </a:solidFill>
              </a:rPr>
              <a:t>UPDATE</a:t>
            </a:r>
            <a:r>
              <a:rPr lang="en-US" b="1" dirty="0"/>
              <a:t> privileges while </a:t>
            </a:r>
            <a:r>
              <a:rPr lang="en-US" b="1" dirty="0">
                <a:solidFill>
                  <a:srgbClr val="F7941D"/>
                </a:solidFill>
              </a:rPr>
              <a:t>ALL_PRIV_POL</a:t>
            </a:r>
            <a:r>
              <a:rPr lang="en-US" b="1" dirty="0"/>
              <a:t> has been active.</a:t>
            </a:r>
            <a:endParaRPr lang="es-VE" b="1" dirty="0">
              <a:solidFill>
                <a:srgbClr val="F7941D"/>
              </a:solidFill>
            </a:endParaRPr>
          </a:p>
        </p:txBody>
      </p:sp>
      <p:sp>
        <p:nvSpPr>
          <p:cNvPr id="7" name="Elipse 6"/>
          <p:cNvSpPr/>
          <p:nvPr/>
        </p:nvSpPr>
        <p:spPr>
          <a:xfrm>
            <a:off x="7547506" y="3161681"/>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396543096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can manually revoke unused privileges one by one from users, write your own scripts to complete that task, or use Enterprise Manager Cloud Control 19c. </a:t>
            </a:r>
          </a:p>
          <a:p>
            <a:endParaRPr lang="en-US" dirty="0"/>
          </a:p>
          <a:p>
            <a:r>
              <a:rPr lang="en-US" dirty="0"/>
              <a:t>You'll use EM19c to efficiently revoke unused privileges based on reports you generated in the previous recipes.</a:t>
            </a:r>
          </a:p>
          <a:p>
            <a:endParaRPr lang="en-US" dirty="0"/>
          </a:p>
          <a:p>
            <a:endParaRPr lang="es-VE" dirty="0"/>
          </a:p>
        </p:txBody>
      </p:sp>
      <p:sp>
        <p:nvSpPr>
          <p:cNvPr id="3" name="Título 2"/>
          <p:cNvSpPr>
            <a:spLocks noGrp="1"/>
          </p:cNvSpPr>
          <p:nvPr>
            <p:ph type="title"/>
          </p:nvPr>
        </p:nvSpPr>
        <p:spPr/>
        <p:txBody>
          <a:bodyPr/>
          <a:lstStyle/>
          <a:p>
            <a:r>
              <a:rPr lang="en-US" dirty="0"/>
              <a:t>How to revoke unused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305</a:t>
            </a:fld>
            <a:endParaRPr lang="es-VE" dirty="0"/>
          </a:p>
        </p:txBody>
      </p:sp>
    </p:spTree>
    <p:extLst>
      <p:ext uri="{BB962C8B-B14F-4D97-AF65-F5344CB8AC3E}">
        <p14:creationId xmlns:p14="http://schemas.microsoft.com/office/powerpoint/2010/main" val="34822315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EM 19c, there is another excellent option to create a new role based on privilege analysis results. </a:t>
            </a:r>
          </a:p>
          <a:p>
            <a:endParaRPr lang="en-US" dirty="0"/>
          </a:p>
          <a:p>
            <a:r>
              <a:rPr lang="en-US" dirty="0"/>
              <a:t>This way, you won't change an existing role (and affect other users and roles who have that role), but create a new one and afterwards revoke the old role and grant a newly created one.</a:t>
            </a:r>
            <a:endParaRPr lang="es-VE" dirty="0"/>
          </a:p>
        </p:txBody>
      </p:sp>
      <p:sp>
        <p:nvSpPr>
          <p:cNvPr id="3" name="Título 2"/>
          <p:cNvSpPr>
            <a:spLocks noGrp="1"/>
          </p:cNvSpPr>
          <p:nvPr>
            <p:ph type="title"/>
          </p:nvPr>
        </p:nvSpPr>
        <p:spPr/>
        <p:txBody>
          <a:bodyPr/>
          <a:lstStyle/>
          <a:p>
            <a:r>
              <a:rPr lang="en-US" dirty="0"/>
              <a:t>How to revoke unused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306</a:t>
            </a:fld>
            <a:endParaRPr lang="es-VE" dirty="0"/>
          </a:p>
        </p:txBody>
      </p:sp>
    </p:spTree>
    <p:extLst>
      <p:ext uri="{BB962C8B-B14F-4D97-AF65-F5344CB8AC3E}">
        <p14:creationId xmlns:p14="http://schemas.microsoft.com/office/powerpoint/2010/main" val="154161878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n-US" dirty="0"/>
              <a:t>How to revoke unused privileges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307</a:t>
            </a:fld>
            <a:endParaRPr lang="es-VE" dirty="0"/>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11" y="2386767"/>
            <a:ext cx="7559343" cy="2904851"/>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8255063" y="3239026"/>
            <a:ext cx="3822909"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You can select it from the </a:t>
            </a:r>
            <a:r>
              <a:rPr lang="en-US" b="1" dirty="0">
                <a:solidFill>
                  <a:srgbClr val="F7941D"/>
                </a:solidFill>
              </a:rPr>
              <a:t>Actions</a:t>
            </a:r>
            <a:r>
              <a:rPr lang="en-US" b="1" dirty="0"/>
              <a:t> menu (</a:t>
            </a:r>
            <a:r>
              <a:rPr lang="en-US" b="1" dirty="0">
                <a:solidFill>
                  <a:srgbClr val="F7941D"/>
                </a:solidFill>
              </a:rPr>
              <a:t>Create Role</a:t>
            </a:r>
            <a:r>
              <a:rPr lang="en-US" b="1" dirty="0"/>
              <a:t>). The configuration part of a process for creating a new role is shown</a:t>
            </a:r>
            <a:endParaRPr lang="es-VE" b="1" dirty="0">
              <a:solidFill>
                <a:srgbClr val="F7941D"/>
              </a:solidFill>
            </a:endParaRPr>
          </a:p>
        </p:txBody>
      </p:sp>
      <p:sp>
        <p:nvSpPr>
          <p:cNvPr id="7" name="Elipse 6"/>
          <p:cNvSpPr/>
          <p:nvPr/>
        </p:nvSpPr>
        <p:spPr>
          <a:xfrm>
            <a:off x="7572576" y="3500435"/>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Tree>
    <p:extLst>
      <p:ext uri="{BB962C8B-B14F-4D97-AF65-F5344CB8AC3E}">
        <p14:creationId xmlns:p14="http://schemas.microsoft.com/office/powerpoint/2010/main" val="320576702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lnSpcReduction="10000"/>
          </a:bodyPr>
          <a:lstStyle/>
          <a:p>
            <a:r>
              <a:rPr lang="en-US" dirty="0"/>
              <a:t>In this recipe, you'll drop an existing privilege analysis policy. </a:t>
            </a:r>
          </a:p>
          <a:p>
            <a:endParaRPr lang="en-US" dirty="0"/>
          </a:p>
          <a:p>
            <a:r>
              <a:rPr lang="en-US" dirty="0"/>
              <a:t>It has to be disabled before dropping; otherwise, you'll receive an error.</a:t>
            </a:r>
          </a:p>
          <a:p>
            <a:endParaRPr lang="en-US" dirty="0"/>
          </a:p>
          <a:p>
            <a:r>
              <a:rPr lang="en-US" dirty="0"/>
              <a:t>You'll need an existing user who can manage privilege analysis policies (has the </a:t>
            </a:r>
            <a:r>
              <a:rPr lang="en-US" dirty="0">
                <a:solidFill>
                  <a:srgbClr val="F7941D"/>
                </a:solidFill>
              </a:rPr>
              <a:t>CAPTURE_ADMIN</a:t>
            </a:r>
            <a:r>
              <a:rPr lang="en-US" dirty="0"/>
              <a:t> role and the </a:t>
            </a:r>
            <a:r>
              <a:rPr lang="en-US" dirty="0">
                <a:solidFill>
                  <a:srgbClr val="F7941D"/>
                </a:solidFill>
              </a:rPr>
              <a:t>SELECT ANY DICTIONARY </a:t>
            </a:r>
            <a:r>
              <a:rPr lang="en-US" dirty="0"/>
              <a:t>privilege), for example, the </a:t>
            </a:r>
            <a:r>
              <a:rPr lang="en-US" dirty="0">
                <a:solidFill>
                  <a:srgbClr val="F7941D"/>
                </a:solidFill>
              </a:rPr>
              <a:t>SYSTEM</a:t>
            </a:r>
            <a:r>
              <a:rPr lang="en-US" dirty="0"/>
              <a:t> user and an existing privilege analysis policy.</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Dropping</a:t>
            </a:r>
            <a:r>
              <a:rPr lang="es-VE" dirty="0"/>
              <a:t> </a:t>
            </a:r>
            <a:r>
              <a:rPr lang="es-VE" dirty="0" err="1"/>
              <a:t>the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308</a:t>
            </a:fld>
            <a:endParaRPr lang="es-VE" dirty="0"/>
          </a:p>
        </p:txBody>
      </p:sp>
    </p:spTree>
    <p:extLst>
      <p:ext uri="{BB962C8B-B14F-4D97-AF65-F5344CB8AC3E}">
        <p14:creationId xmlns:p14="http://schemas.microsoft.com/office/powerpoint/2010/main" val="27649525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EM 19c under the </a:t>
            </a:r>
            <a:r>
              <a:rPr lang="en-US" b="1" dirty="0"/>
              <a:t>Policies</a:t>
            </a:r>
            <a:r>
              <a:rPr lang="en-US" dirty="0"/>
              <a:t> section, select policy you want to drop and click on the </a:t>
            </a:r>
            <a:r>
              <a:rPr lang="en-US" b="1" dirty="0"/>
              <a:t>Delete</a:t>
            </a:r>
            <a:r>
              <a:rPr lang="en-US" dirty="0"/>
              <a:t> button.</a:t>
            </a:r>
          </a:p>
          <a:p>
            <a:endParaRPr lang="en-US" dirty="0"/>
          </a:p>
          <a:p>
            <a:endParaRPr lang="es-VE" dirty="0"/>
          </a:p>
        </p:txBody>
      </p:sp>
      <p:sp>
        <p:nvSpPr>
          <p:cNvPr id="3" name="Título 2"/>
          <p:cNvSpPr>
            <a:spLocks noGrp="1"/>
          </p:cNvSpPr>
          <p:nvPr>
            <p:ph type="title"/>
          </p:nvPr>
        </p:nvSpPr>
        <p:spPr/>
        <p:txBody>
          <a:bodyPr/>
          <a:lstStyle/>
          <a:p>
            <a:r>
              <a:rPr lang="es-VE" dirty="0" err="1"/>
              <a:t>Dropping</a:t>
            </a:r>
            <a:r>
              <a:rPr lang="es-VE" dirty="0"/>
              <a:t> </a:t>
            </a:r>
            <a:r>
              <a:rPr lang="es-VE" dirty="0" err="1"/>
              <a:t>the</a:t>
            </a:r>
            <a:r>
              <a:rPr lang="es-VE" dirty="0"/>
              <a:t> </a:t>
            </a:r>
            <a:r>
              <a:rPr lang="es-VE" dirty="0" err="1"/>
              <a:t>analysis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309</a:t>
            </a:fld>
            <a:endParaRPr lang="es-VE" dirty="0"/>
          </a:p>
        </p:txBody>
      </p:sp>
    </p:spTree>
    <p:extLst>
      <p:ext uri="{BB962C8B-B14F-4D97-AF65-F5344CB8AC3E}">
        <p14:creationId xmlns:p14="http://schemas.microsoft.com/office/powerpoint/2010/main" val="2447325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a:t>
            </a:r>
          </a:p>
          <a:p>
            <a:endParaRPr lang="en-US" dirty="0"/>
          </a:p>
          <a:p>
            <a:endParaRPr lang="es-VE" dirty="0"/>
          </a:p>
        </p:txBody>
      </p:sp>
      <p:sp>
        <p:nvSpPr>
          <p:cNvPr id="3" name="Título 2"/>
          <p:cNvSpPr>
            <a:spLocks noGrp="1"/>
          </p:cNvSpPr>
          <p:nvPr>
            <p:ph type="title"/>
          </p:nvPr>
        </p:nvSpPr>
        <p:spPr>
          <a:xfrm>
            <a:off x="1426091" y="490052"/>
            <a:ext cx="10848977" cy="480845"/>
          </a:xfrm>
        </p:spPr>
        <p:txBody>
          <a:bodyPr/>
          <a:lstStyle/>
          <a:p>
            <a:r>
              <a:rPr lang="en-US" sz="3200" dirty="0"/>
              <a:t>Creating a user with the same credentials on another database</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31</a:t>
            </a:fld>
            <a:endParaRPr lang="es-VE"/>
          </a:p>
        </p:txBody>
      </p:sp>
      <p:sp>
        <p:nvSpPr>
          <p:cNvPr id="5" name="Rectángulo 4"/>
          <p:cNvSpPr/>
          <p:nvPr/>
        </p:nvSpPr>
        <p:spPr>
          <a:xfrm>
            <a:off x="1012547" y="2222826"/>
            <a:ext cx="10153650" cy="263241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t>An existing user who has </a:t>
            </a:r>
            <a:r>
              <a:rPr lang="en-US" sz="2400" b="1" dirty="0" err="1"/>
              <a:t>dba</a:t>
            </a:r>
            <a:r>
              <a:rPr lang="en-US" sz="2400" b="1" dirty="0"/>
              <a:t> role in the first database (you can use an OS-authenticated user)</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An existing user in the first database (for example, </a:t>
            </a:r>
            <a:r>
              <a:rPr lang="en-US" sz="2400" b="1" dirty="0" err="1"/>
              <a:t>jessica</a:t>
            </a:r>
            <a:r>
              <a:rPr lang="en-US" sz="2400" b="1" dirty="0"/>
              <a: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An existing (for example, password-authenticated) user, who has create user privilege, in the second database (for example, </a:t>
            </a:r>
            <a:r>
              <a:rPr lang="en-US" sz="2400" b="1" dirty="0" err="1"/>
              <a:t>ernesto</a:t>
            </a:r>
            <a:r>
              <a:rPr lang="en-US" sz="2400" b="1" dirty="0"/>
              <a:t>)</a:t>
            </a:r>
            <a:endParaRPr lang="es-VE" sz="2400" b="1" dirty="0"/>
          </a:p>
        </p:txBody>
      </p:sp>
    </p:spTree>
    <p:extLst>
      <p:ext uri="{BB962C8B-B14F-4D97-AF65-F5344CB8AC3E}">
        <p14:creationId xmlns:p14="http://schemas.microsoft.com/office/powerpoint/2010/main" val="391552033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rmAutofit/>
          </a:bodyPr>
          <a:lstStyle/>
          <a:p>
            <a:r>
              <a:rPr lang="es-VE" sz="4000" i="1" dirty="0" err="1"/>
              <a:t>Transparent</a:t>
            </a:r>
            <a:r>
              <a:rPr lang="es-VE" sz="4000" i="1" dirty="0"/>
              <a:t> Data </a:t>
            </a:r>
            <a:r>
              <a:rPr lang="es-VE" sz="4000" i="1" dirty="0" err="1"/>
              <a:t>Encryption</a:t>
            </a:r>
            <a:endParaRPr lang="es-VE" sz="4000" i="1" dirty="0"/>
          </a:p>
        </p:txBody>
      </p:sp>
    </p:spTree>
    <p:extLst>
      <p:ext uri="{BB962C8B-B14F-4D97-AF65-F5344CB8AC3E}">
        <p14:creationId xmlns:p14="http://schemas.microsoft.com/office/powerpoint/2010/main" val="28402223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51647" y="40341"/>
            <a:ext cx="10515600" cy="1325563"/>
          </a:xfrm>
        </p:spPr>
        <p:txBody>
          <a:bodyPr/>
          <a:lstStyle/>
          <a:p>
            <a:r>
              <a:rPr lang="es-VE" dirty="0" err="1"/>
              <a:t>Transparent</a:t>
            </a:r>
            <a:r>
              <a:rPr lang="es-VE" dirty="0"/>
              <a:t> Data </a:t>
            </a:r>
            <a:r>
              <a:rPr lang="es-VE" dirty="0" err="1"/>
              <a:t>Encryption</a:t>
            </a:r>
            <a:endParaRPr lang="es-VE" dirty="0"/>
          </a:p>
        </p:txBody>
      </p:sp>
      <p:sp>
        <p:nvSpPr>
          <p:cNvPr id="3" name="Marcador de contenido 2"/>
          <p:cNvSpPr>
            <a:spLocks noGrp="1"/>
          </p:cNvSpPr>
          <p:nvPr>
            <p:ph idx="1"/>
          </p:nvPr>
        </p:nvSpPr>
        <p:spPr>
          <a:xfrm>
            <a:off x="381000" y="1365904"/>
            <a:ext cx="11456894" cy="4351338"/>
          </a:xfrm>
        </p:spPr>
        <p:txBody>
          <a:bodyPr>
            <a:noAutofit/>
          </a:bodyPr>
          <a:lstStyle/>
          <a:p>
            <a:pPr marL="0" indent="0">
              <a:buNone/>
            </a:pPr>
            <a:r>
              <a:rPr lang="en-US" sz="2200" b="1" dirty="0"/>
              <a:t>We will cover the following tasks:</a:t>
            </a:r>
          </a:p>
          <a:p>
            <a:r>
              <a:rPr lang="en-US" sz="2200" dirty="0">
                <a:hlinkClick r:id="rId3" action="ppaction://hlinksldjump"/>
              </a:rPr>
              <a:t>Configuring a </a:t>
            </a:r>
            <a:r>
              <a:rPr lang="en-US" sz="2200" dirty="0" err="1">
                <a:hlinkClick r:id="rId3" action="ppaction://hlinksldjump"/>
              </a:rPr>
              <a:t>keystore</a:t>
            </a:r>
            <a:r>
              <a:rPr lang="en-US" sz="2200" dirty="0">
                <a:hlinkClick r:id="rId3" action="ppaction://hlinksldjump"/>
              </a:rPr>
              <a:t> location in </a:t>
            </a:r>
            <a:r>
              <a:rPr lang="es-VE" sz="2200" dirty="0" err="1">
                <a:solidFill>
                  <a:srgbClr val="F7941D"/>
                </a:solidFill>
                <a:hlinkClick r:id="rId3" action="ppaction://hlinksldjump"/>
              </a:rPr>
              <a:t>sqlnet.ora</a:t>
            </a:r>
            <a:endParaRPr lang="es-VE" sz="2200" dirty="0">
              <a:solidFill>
                <a:srgbClr val="F7941D"/>
              </a:solidFill>
            </a:endParaRPr>
          </a:p>
          <a:p>
            <a:r>
              <a:rPr lang="en-US" sz="2200" dirty="0">
                <a:hlinkClick r:id="rId4" action="ppaction://hlinksldjump"/>
              </a:rPr>
              <a:t>Creating and opening the </a:t>
            </a:r>
            <a:r>
              <a:rPr lang="en-US" sz="2200" dirty="0" err="1">
                <a:hlinkClick r:id="rId4" action="ppaction://hlinksldjump"/>
              </a:rPr>
              <a:t>keystore</a:t>
            </a:r>
            <a:endParaRPr lang="en-US" sz="2200" dirty="0"/>
          </a:p>
          <a:p>
            <a:r>
              <a:rPr lang="en-US" sz="2200" dirty="0">
                <a:hlinkClick r:id="rId5" action="ppaction://hlinksldjump"/>
              </a:rPr>
              <a:t>Setting a master encryption key in a software </a:t>
            </a:r>
            <a:r>
              <a:rPr lang="en-US" sz="2200" dirty="0" err="1">
                <a:hlinkClick r:id="rId5" action="ppaction://hlinksldjump"/>
              </a:rPr>
              <a:t>keystore</a:t>
            </a:r>
            <a:endParaRPr lang="en-US" sz="2200" dirty="0"/>
          </a:p>
          <a:p>
            <a:r>
              <a:rPr lang="en-US" sz="2200" dirty="0">
                <a:hlinkClick r:id="rId6" action="ppaction://hlinksldjump"/>
              </a:rPr>
              <a:t>Column encryption - adding a new encrypted column to a table</a:t>
            </a:r>
            <a:endParaRPr lang="en-US" sz="2200" dirty="0"/>
          </a:p>
          <a:p>
            <a:r>
              <a:rPr lang="en-US" sz="2200" dirty="0">
                <a:hlinkClick r:id="rId7" action="ppaction://hlinksldjump"/>
              </a:rPr>
              <a:t>Column encryption - creating a new table that has encrypted column(s)</a:t>
            </a:r>
            <a:endParaRPr lang="en-US" sz="2200" dirty="0"/>
          </a:p>
          <a:p>
            <a:r>
              <a:rPr lang="en-US" sz="2200" dirty="0">
                <a:hlinkClick r:id="rId8" action="ppaction://hlinksldjump"/>
              </a:rPr>
              <a:t>Using salt and MAC</a:t>
            </a:r>
            <a:endParaRPr lang="en-US" sz="2200" dirty="0"/>
          </a:p>
          <a:p>
            <a:r>
              <a:rPr lang="en-US" sz="2200" dirty="0">
                <a:hlinkClick r:id="rId9" action="ppaction://hlinksldjump"/>
              </a:rPr>
              <a:t>Column encryption - encrypting the existing column</a:t>
            </a:r>
            <a:endParaRPr lang="en-US" sz="2200" dirty="0"/>
          </a:p>
          <a:p>
            <a:r>
              <a:rPr lang="en-US" sz="2200" dirty="0" err="1">
                <a:hlinkClick r:id="rId10" action="ppaction://hlinksldjump"/>
              </a:rPr>
              <a:t>Autologin</a:t>
            </a:r>
            <a:r>
              <a:rPr lang="en-US" sz="2200" dirty="0">
                <a:hlinkClick r:id="rId10" action="ppaction://hlinksldjump"/>
              </a:rPr>
              <a:t> </a:t>
            </a:r>
            <a:r>
              <a:rPr lang="en-US" sz="2200" dirty="0" err="1">
                <a:hlinkClick r:id="rId10" action="ppaction://hlinksldjump"/>
              </a:rPr>
              <a:t>keystore</a:t>
            </a:r>
            <a:endParaRPr lang="en-US" sz="2200" dirty="0"/>
          </a:p>
          <a:p>
            <a:r>
              <a:rPr lang="en-US" sz="2200" dirty="0">
                <a:hlinkClick r:id="rId11" action="ppaction://hlinksldjump"/>
              </a:rPr>
              <a:t>Encrypting </a:t>
            </a:r>
            <a:r>
              <a:rPr lang="en-US" sz="2200" dirty="0" err="1">
                <a:hlinkClick r:id="rId11" action="ppaction://hlinksldjump"/>
              </a:rPr>
              <a:t>tablespace</a:t>
            </a:r>
            <a:endParaRPr lang="en-US" sz="2200" dirty="0"/>
          </a:p>
          <a:p>
            <a:r>
              <a:rPr lang="en-US" sz="2200" dirty="0">
                <a:hlinkClick r:id="rId12" action="ppaction://hlinksldjump"/>
              </a:rPr>
              <a:t>Rekeying</a:t>
            </a:r>
            <a:endParaRPr lang="en-US" sz="2200" dirty="0"/>
          </a:p>
          <a:p>
            <a:r>
              <a:rPr lang="en-US" sz="2200" dirty="0">
                <a:hlinkClick r:id="rId13" action="ppaction://hlinksldjump"/>
              </a:rPr>
              <a:t>Backup and recovery</a:t>
            </a:r>
            <a:endParaRPr lang="es-VE" sz="2200" dirty="0">
              <a:solidFill>
                <a:srgbClr val="F7941D"/>
              </a:solidFill>
            </a:endParaRPr>
          </a:p>
          <a:p>
            <a:endParaRPr lang="en-US" sz="2200" dirty="0"/>
          </a:p>
          <a:p>
            <a:pPr marL="0" indent="0">
              <a:buNone/>
            </a:pPr>
            <a:endParaRPr lang="es-VE" sz="2200" dirty="0">
              <a:solidFill>
                <a:srgbClr val="F7941D"/>
              </a:solidFill>
            </a:endParaRPr>
          </a:p>
          <a:p>
            <a:pPr marL="0" indent="0">
              <a:buNone/>
            </a:pPr>
            <a:endParaRPr lang="en-US" sz="2200" dirty="0">
              <a:solidFill>
                <a:srgbClr val="F7941D"/>
              </a:solidFill>
            </a:endParaRPr>
          </a:p>
          <a:p>
            <a:endParaRPr lang="en-US" sz="2200" dirty="0"/>
          </a:p>
          <a:p>
            <a:pPr marL="0" indent="0">
              <a:buNone/>
            </a:pPr>
            <a:endParaRPr lang="es-VE" sz="2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311</a:t>
            </a:fld>
            <a:endParaRPr lang="es-VE">
              <a:solidFill>
                <a:prstClr val="white"/>
              </a:solidFill>
            </a:endParaRPr>
          </a:p>
        </p:txBody>
      </p:sp>
    </p:spTree>
    <p:extLst>
      <p:ext uri="{BB962C8B-B14F-4D97-AF65-F5344CB8AC3E}">
        <p14:creationId xmlns:p14="http://schemas.microsoft.com/office/powerpoint/2010/main" val="26420568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Encryption is a very important security mechanism used to enforce confidentiality of data. </a:t>
            </a:r>
          </a:p>
          <a:p>
            <a:endParaRPr lang="en-US" dirty="0"/>
          </a:p>
          <a:p>
            <a:r>
              <a:rPr lang="en-US" dirty="0"/>
              <a:t>There are two types of encryption that can be used in the Oracle Database. </a:t>
            </a:r>
          </a:p>
          <a:p>
            <a:endParaRPr lang="en-US" dirty="0"/>
          </a:p>
          <a:p>
            <a:r>
              <a:rPr lang="en-US" dirty="0"/>
              <a:t>The first type is application-based encryption, which is implemented using the </a:t>
            </a:r>
            <a:r>
              <a:rPr lang="en-US" b="1" dirty="0"/>
              <a:t>DBMS_CRYPTO</a:t>
            </a:r>
            <a:r>
              <a:rPr lang="en-US" dirty="0"/>
              <a:t> PL/SQL package.</a:t>
            </a:r>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312</a:t>
            </a:fld>
            <a:endParaRPr lang="es-VE" dirty="0">
              <a:solidFill>
                <a:prstClr val="white"/>
              </a:solidFill>
            </a:endParaRPr>
          </a:p>
        </p:txBody>
      </p:sp>
    </p:spTree>
    <p:extLst>
      <p:ext uri="{BB962C8B-B14F-4D97-AF65-F5344CB8AC3E}">
        <p14:creationId xmlns:p14="http://schemas.microsoft.com/office/powerpoint/2010/main" val="264771189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785491"/>
          </a:xfrm>
        </p:spPr>
        <p:txBody>
          <a:bodyPr>
            <a:normAutofit/>
          </a:bodyPr>
          <a:lstStyle/>
          <a:p>
            <a:r>
              <a:rPr lang="en-US" dirty="0"/>
              <a:t>The second type is </a:t>
            </a:r>
            <a:r>
              <a:rPr lang="en-US" b="1" dirty="0"/>
              <a:t>Transparent Data Encryption</a:t>
            </a:r>
            <a:r>
              <a:rPr lang="en-US" dirty="0"/>
              <a:t> (</a:t>
            </a:r>
            <a:r>
              <a:rPr lang="en-US" b="1" dirty="0"/>
              <a:t>TDE</a:t>
            </a:r>
            <a:r>
              <a:rPr lang="en-US" dirty="0"/>
              <a:t>). </a:t>
            </a:r>
          </a:p>
          <a:p>
            <a:endParaRPr lang="en-US" dirty="0"/>
          </a:p>
          <a:p>
            <a:r>
              <a:rPr lang="en-US" dirty="0"/>
              <a:t>TDE is a part of Advanced Security option of Oracle Database Enterprise Edition. </a:t>
            </a:r>
          </a:p>
          <a:p>
            <a:endParaRPr lang="en-US" dirty="0"/>
          </a:p>
          <a:p>
            <a:r>
              <a:rPr lang="en-US" dirty="0"/>
              <a:t>It can be used to encrypt data in rest (table columns and </a:t>
            </a:r>
            <a:r>
              <a:rPr lang="en-US" dirty="0" err="1"/>
              <a:t>tablespaces</a:t>
            </a:r>
            <a:r>
              <a:rPr lang="en-US" dirty="0"/>
              <a:t> inside the database) and in transit (network, </a:t>
            </a:r>
            <a:r>
              <a:rPr lang="en-US" b="1" dirty="0"/>
              <a:t>Recovery Manager</a:t>
            </a:r>
            <a:r>
              <a:rPr lang="en-US" dirty="0"/>
              <a:t> (</a:t>
            </a:r>
            <a:r>
              <a:rPr lang="en-US" b="1" dirty="0"/>
              <a:t>RMAN</a:t>
            </a:r>
            <a:r>
              <a:rPr lang="en-US" dirty="0"/>
              <a:t>) backups, and Data Pump Exports).</a:t>
            </a:r>
            <a:endParaRPr lang="es-VE" dirty="0"/>
          </a:p>
        </p:txBody>
      </p:sp>
      <p:sp>
        <p:nvSpPr>
          <p:cNvPr id="3" name="Título 2"/>
          <p:cNvSpPr>
            <a:spLocks noGrp="1"/>
          </p:cNvSpPr>
          <p:nvPr>
            <p:ph type="title"/>
          </p:nvPr>
        </p:nvSpPr>
        <p:spPr/>
        <p:txBody>
          <a:bodyPr/>
          <a:lstStyle/>
          <a:p>
            <a:r>
              <a:rPr lang="es-VE" dirty="0" err="1"/>
              <a:t>Introduction</a:t>
            </a:r>
            <a:endParaRPr lang="es-VE" b="0" i="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313</a:t>
            </a:fld>
            <a:endParaRPr lang="es-VE" dirty="0">
              <a:solidFill>
                <a:prstClr val="white"/>
              </a:solidFill>
            </a:endParaRPr>
          </a:p>
        </p:txBody>
      </p:sp>
    </p:spTree>
    <p:extLst>
      <p:ext uri="{BB962C8B-B14F-4D97-AF65-F5344CB8AC3E}">
        <p14:creationId xmlns:p14="http://schemas.microsoft.com/office/powerpoint/2010/main" val="262805349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722429"/>
          </a:xfrm>
        </p:spPr>
        <p:txBody>
          <a:bodyPr>
            <a:normAutofit lnSpcReduction="10000"/>
          </a:bodyPr>
          <a:lstStyle/>
          <a:p>
            <a:r>
              <a:rPr lang="en-US" dirty="0"/>
              <a:t>The word t</a:t>
            </a:r>
            <a:r>
              <a:rPr lang="en-US" b="1" dirty="0"/>
              <a:t>ransparent</a:t>
            </a:r>
            <a:r>
              <a:rPr lang="en-US" dirty="0"/>
              <a:t> in Transparent Data Encryption means that application is not aware that data is encrypted in any way. </a:t>
            </a:r>
          </a:p>
          <a:p>
            <a:endParaRPr lang="en-US" dirty="0"/>
          </a:p>
          <a:p>
            <a:r>
              <a:rPr lang="en-US" dirty="0"/>
              <a:t>The application will never see the encrypted data-if user is not authorized to see the data, error will be shown.</a:t>
            </a:r>
          </a:p>
          <a:p>
            <a:endParaRPr lang="en-US" dirty="0"/>
          </a:p>
          <a:p>
            <a:r>
              <a:rPr lang="en-US" dirty="0"/>
              <a:t>The only way that a user will see encrypted data is if he or she tries to avoid Oracle Database Access Controls, by reading data files directly.</a:t>
            </a:r>
            <a:endParaRPr lang="es-VE"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314</a:t>
            </a:fld>
            <a:endParaRPr lang="es-VE" dirty="0">
              <a:solidFill>
                <a:prstClr val="white"/>
              </a:solidFill>
            </a:endParaRPr>
          </a:p>
        </p:txBody>
      </p:sp>
    </p:spTree>
    <p:extLst>
      <p:ext uri="{BB962C8B-B14F-4D97-AF65-F5344CB8AC3E}">
        <p14:creationId xmlns:p14="http://schemas.microsoft.com/office/powerpoint/2010/main" val="158903166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TDE should never be used as a mechanism of access control. </a:t>
            </a:r>
          </a:p>
          <a:p>
            <a:pPr marL="0" indent="0">
              <a:buNone/>
            </a:pPr>
            <a:endParaRPr lang="en-US" dirty="0"/>
          </a:p>
          <a:p>
            <a:r>
              <a:rPr lang="en-US" dirty="0"/>
              <a:t>There are two types of TDE: column and </a:t>
            </a:r>
            <a:r>
              <a:rPr lang="en-US" dirty="0" err="1"/>
              <a:t>tablespace</a:t>
            </a:r>
            <a:r>
              <a:rPr lang="en-US" dirty="0"/>
              <a:t>.</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315</a:t>
            </a:fld>
            <a:endParaRPr lang="es-VE" dirty="0">
              <a:solidFill>
                <a:prstClr val="white"/>
              </a:solidFill>
            </a:endParaRPr>
          </a:p>
        </p:txBody>
      </p:sp>
    </p:spTree>
    <p:extLst>
      <p:ext uri="{BB962C8B-B14F-4D97-AF65-F5344CB8AC3E}">
        <p14:creationId xmlns:p14="http://schemas.microsoft.com/office/powerpoint/2010/main" val="6766922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832788"/>
          </a:xfrm>
        </p:spPr>
        <p:txBody>
          <a:bodyPr>
            <a:normAutofit/>
          </a:bodyPr>
          <a:lstStyle/>
          <a:p>
            <a:r>
              <a:rPr lang="en-US" dirty="0"/>
              <a:t>In column encryption, only user-selected columns (in user-selected tables) are encrypted. </a:t>
            </a:r>
          </a:p>
          <a:p>
            <a:endParaRPr lang="en-US" dirty="0"/>
          </a:p>
          <a:p>
            <a:r>
              <a:rPr lang="en-US" dirty="0"/>
              <a:t>This encryption type is more suitable for systems with small number of columns that need to be encrypted. </a:t>
            </a:r>
          </a:p>
          <a:p>
            <a:endParaRPr lang="en-US" dirty="0"/>
          </a:p>
          <a:p>
            <a:r>
              <a:rPr lang="en-US" dirty="0"/>
              <a:t>Encrypting large number of columns can lead to significant performance degradation. </a:t>
            </a:r>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316</a:t>
            </a:fld>
            <a:endParaRPr lang="es-VE" dirty="0">
              <a:solidFill>
                <a:prstClr val="white"/>
              </a:solidFill>
            </a:endParaRPr>
          </a:p>
        </p:txBody>
      </p:sp>
    </p:spTree>
    <p:extLst>
      <p:ext uri="{BB962C8B-B14F-4D97-AF65-F5344CB8AC3E}">
        <p14:creationId xmlns:p14="http://schemas.microsoft.com/office/powerpoint/2010/main" val="32631428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There are several encryption algorithms that can be chosen from: AES128, AES192, AES256, and 3DES168.</a:t>
            </a:r>
          </a:p>
          <a:p>
            <a:endParaRPr lang="en-US" dirty="0"/>
          </a:p>
          <a:p>
            <a:r>
              <a:rPr lang="en-US" dirty="0"/>
              <a:t>The default one is AES192. </a:t>
            </a:r>
          </a:p>
          <a:p>
            <a:endParaRPr lang="en-US" dirty="0"/>
          </a:p>
          <a:p>
            <a:r>
              <a:rPr lang="en-US" dirty="0"/>
              <a:t>Because these are block cyphers, each row that is going to be encrypted need to be padded to a multiple of 16 bytes.</a:t>
            </a:r>
          </a:p>
          <a:p>
            <a:endParaRPr lang="en-US" dirty="0"/>
          </a:p>
          <a:p>
            <a:r>
              <a:rPr lang="en-US" dirty="0"/>
              <a:t>By default, salt and MAC are used.</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317</a:t>
            </a:fld>
            <a:endParaRPr lang="es-VE" dirty="0">
              <a:solidFill>
                <a:prstClr val="white"/>
              </a:solidFill>
            </a:endParaRPr>
          </a:p>
        </p:txBody>
      </p:sp>
    </p:spTree>
    <p:extLst>
      <p:ext uri="{BB962C8B-B14F-4D97-AF65-F5344CB8AC3E}">
        <p14:creationId xmlns:p14="http://schemas.microsoft.com/office/powerpoint/2010/main" val="379668853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12723"/>
          </a:xfrm>
        </p:spPr>
        <p:txBody>
          <a:bodyPr>
            <a:normAutofit/>
          </a:bodyPr>
          <a:lstStyle/>
          <a:p>
            <a:pPr marL="0" indent="0">
              <a:buNone/>
            </a:pPr>
            <a:r>
              <a:rPr lang="en-US" dirty="0"/>
              <a:t>There are several restrictions of column encryption:</a:t>
            </a:r>
          </a:p>
          <a:p>
            <a:pPr marL="0" indent="0">
              <a:buNone/>
            </a:pPr>
            <a:endParaRPr lang="en-US" dirty="0"/>
          </a:p>
          <a:p>
            <a:r>
              <a:rPr lang="en-US" dirty="0"/>
              <a:t>Foreign key constraints are not supported because each table has a different table key</a:t>
            </a:r>
          </a:p>
          <a:p>
            <a:endParaRPr lang="en-US" dirty="0"/>
          </a:p>
          <a:p>
            <a:r>
              <a:rPr lang="en-US" dirty="0"/>
              <a:t>B-Tree indexes are not supported when using salt</a:t>
            </a:r>
          </a:p>
          <a:p>
            <a:endParaRPr lang="en-US" dirty="0"/>
          </a:p>
          <a:p>
            <a:r>
              <a:rPr lang="en-US" dirty="0"/>
              <a:t>Bitmap indexes are not supported</a:t>
            </a:r>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318</a:t>
            </a:fld>
            <a:endParaRPr lang="es-VE" dirty="0">
              <a:solidFill>
                <a:prstClr val="white"/>
              </a:solidFill>
            </a:endParaRPr>
          </a:p>
        </p:txBody>
      </p:sp>
    </p:spTree>
    <p:extLst>
      <p:ext uri="{BB962C8B-B14F-4D97-AF65-F5344CB8AC3E}">
        <p14:creationId xmlns:p14="http://schemas.microsoft.com/office/powerpoint/2010/main" val="28258501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12723"/>
          </a:xfrm>
        </p:spPr>
        <p:txBody>
          <a:bodyPr>
            <a:normAutofit/>
          </a:bodyPr>
          <a:lstStyle/>
          <a:p>
            <a:r>
              <a:rPr lang="en-US" dirty="0"/>
              <a:t>Transportable </a:t>
            </a:r>
            <a:r>
              <a:rPr lang="en-US" dirty="0" err="1"/>
              <a:t>tablespaces</a:t>
            </a:r>
            <a:r>
              <a:rPr lang="en-US" dirty="0"/>
              <a:t> are not supported</a:t>
            </a:r>
          </a:p>
          <a:p>
            <a:endParaRPr lang="en-US" dirty="0"/>
          </a:p>
          <a:p>
            <a:r>
              <a:rPr lang="en-US" dirty="0"/>
              <a:t>Synchronous </a:t>
            </a:r>
            <a:r>
              <a:rPr lang="en-US" b="1" dirty="0"/>
              <a:t>Change Data Capture</a:t>
            </a:r>
            <a:r>
              <a:rPr lang="en-US" dirty="0"/>
              <a:t> (</a:t>
            </a:r>
            <a:r>
              <a:rPr lang="en-US" b="1" dirty="0"/>
              <a:t>CDC</a:t>
            </a:r>
            <a:r>
              <a:rPr lang="en-US" dirty="0"/>
              <a:t>) is not supported</a:t>
            </a:r>
          </a:p>
          <a:p>
            <a:endParaRPr lang="en-US" dirty="0"/>
          </a:p>
          <a:p>
            <a:r>
              <a:rPr lang="en-US" dirty="0"/>
              <a:t>External </a:t>
            </a:r>
            <a:r>
              <a:rPr lang="en-US" b="1" dirty="0"/>
              <a:t>Large Objects</a:t>
            </a:r>
            <a:r>
              <a:rPr lang="en-US" dirty="0"/>
              <a:t> (</a:t>
            </a:r>
            <a:r>
              <a:rPr lang="en-US" b="1" dirty="0"/>
              <a:t>LOBs</a:t>
            </a:r>
            <a:r>
              <a:rPr lang="en-US" dirty="0"/>
              <a:t>) are not supported</a:t>
            </a:r>
          </a:p>
          <a:p>
            <a:endParaRPr lang="en-US" dirty="0"/>
          </a:p>
          <a:p>
            <a:r>
              <a:rPr lang="en-US" dirty="0"/>
              <a:t> </a:t>
            </a:r>
            <a:r>
              <a:rPr lang="en-US" dirty="0">
                <a:solidFill>
                  <a:srgbClr val="FC971D"/>
                </a:solidFill>
              </a:rPr>
              <a:t>SYS</a:t>
            </a:r>
            <a:r>
              <a:rPr lang="en-US" dirty="0"/>
              <a:t> schema objects cannot be encrypted</a:t>
            </a:r>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319</a:t>
            </a:fld>
            <a:endParaRPr lang="es-VE" dirty="0">
              <a:solidFill>
                <a:prstClr val="white"/>
              </a:solidFill>
            </a:endParaRPr>
          </a:p>
        </p:txBody>
      </p:sp>
    </p:spTree>
    <p:extLst>
      <p:ext uri="{BB962C8B-B14F-4D97-AF65-F5344CB8AC3E}">
        <p14:creationId xmlns:p14="http://schemas.microsoft.com/office/powerpoint/2010/main" val="1927381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1" y="1392072"/>
            <a:ext cx="11516139" cy="5812573"/>
          </a:xfrm>
        </p:spPr>
        <p:txBody>
          <a:bodyPr>
            <a:noAutofit/>
          </a:bodyPr>
          <a:lstStyle/>
          <a:p>
            <a:pPr marL="514350" indent="-514350">
              <a:buFont typeface="+mj-lt"/>
              <a:buAutoNum type="arabicPeriod"/>
            </a:pPr>
            <a:r>
              <a:rPr lang="en-US" sz="2800" dirty="0"/>
              <a:t>Use OS authentication to connect to the database.</a:t>
            </a:r>
          </a:p>
          <a:p>
            <a:pPr marL="514350" indent="-514350">
              <a:buFont typeface="+mj-lt"/>
              <a:buAutoNum type="arabicPeriod"/>
            </a:pPr>
            <a:r>
              <a:rPr lang="en-US" sz="2800" dirty="0"/>
              <a:t>Find a DDL statement that has been used for user creation. This DDL statement may contain </a:t>
            </a:r>
            <a:r>
              <a:rPr lang="en-US" sz="2800" dirty="0">
                <a:solidFill>
                  <a:srgbClr val="F7941D"/>
                </a:solidFill>
              </a:rPr>
              <a:t>default</a:t>
            </a:r>
            <a:r>
              <a:rPr lang="en-US" sz="2800" dirty="0"/>
              <a:t> and </a:t>
            </a:r>
            <a:r>
              <a:rPr lang="en-US" sz="2800" dirty="0">
                <a:solidFill>
                  <a:srgbClr val="F7941D"/>
                </a:solidFill>
              </a:rPr>
              <a:t>temporary</a:t>
            </a:r>
            <a:r>
              <a:rPr lang="en-US" sz="2800" dirty="0"/>
              <a:t> </a:t>
            </a:r>
            <a:r>
              <a:rPr lang="en-US" sz="2800" dirty="0" err="1"/>
              <a:t>tablespace</a:t>
            </a:r>
            <a:r>
              <a:rPr lang="en-US" sz="2800" dirty="0"/>
              <a:t> assignments.</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r>
              <a:rPr lang="en-US" sz="2800" dirty="0"/>
              <a:t>Use only the first part of this DDL to create a user on the second database.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32</a:t>
            </a:fld>
            <a:endParaRPr lang="es-VE"/>
          </a:p>
        </p:txBody>
      </p:sp>
      <p:sp>
        <p:nvSpPr>
          <p:cNvPr id="5" name="Título 2"/>
          <p:cNvSpPr>
            <a:spLocks noGrp="1"/>
          </p:cNvSpPr>
          <p:nvPr>
            <p:ph type="title"/>
          </p:nvPr>
        </p:nvSpPr>
        <p:spPr>
          <a:xfrm>
            <a:off x="1426091" y="490052"/>
            <a:ext cx="10848977" cy="480845"/>
          </a:xfrm>
        </p:spPr>
        <p:txBody>
          <a:bodyPr/>
          <a:lstStyle/>
          <a:p>
            <a:r>
              <a:rPr lang="en-US" sz="3200" dirty="0"/>
              <a:t>Creating a user with the same credentials on another database</a:t>
            </a:r>
            <a:endParaRPr lang="es-VE" sz="3200" dirty="0"/>
          </a:p>
        </p:txBody>
      </p:sp>
      <p:sp>
        <p:nvSpPr>
          <p:cNvPr id="6" name="Rectángulo 5"/>
          <p:cNvSpPr/>
          <p:nvPr/>
        </p:nvSpPr>
        <p:spPr>
          <a:xfrm>
            <a:off x="807507" y="3111690"/>
            <a:ext cx="10563725" cy="203963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SQL&gt; select </a:t>
            </a:r>
            <a:r>
              <a:rPr lang="en-US" sz="1600" b="1" dirty="0" err="1"/>
              <a:t>dbms_metadata.get_ddl</a:t>
            </a:r>
            <a:r>
              <a:rPr lang="en-US" sz="1600" b="1" dirty="0"/>
              <a:t>('USER', 'JESSICA') from dual;</a:t>
            </a:r>
          </a:p>
          <a:p>
            <a:r>
              <a:rPr lang="en-US" sz="1600" b="1" dirty="0"/>
              <a:t>    </a:t>
            </a:r>
          </a:p>
          <a:p>
            <a:r>
              <a:rPr lang="en-US" sz="1600" b="1" dirty="0"/>
              <a:t>DBMS_METADATA.GET_DDL('USER','JESSICA')</a:t>
            </a:r>
          </a:p>
          <a:p>
            <a:r>
              <a:rPr lang="en-US" sz="1600" b="1" dirty="0"/>
              <a:t>------------------------------------------------------------------</a:t>
            </a:r>
          </a:p>
          <a:p>
            <a:r>
              <a:rPr lang="en-US" sz="1600" b="1" dirty="0"/>
              <a:t>CREATE USER "JESSICA" IDENTIFIED BY VALUES 'S:D82E6EF961F2EA7A878BCDDBC7E5C542BC148C4759D19A720A96BBF65658;H:F297A50FD538EF4AB1 19EB0278C9E72D;C50B1E9C9AA52EC2'</a:t>
            </a:r>
          </a:p>
          <a:p>
            <a:r>
              <a:rPr lang="en-US" sz="1600" b="1" dirty="0"/>
              <a:t>DEFAULT TABLESPACE "USERS"            TEMPORARY TABLESPACE "TEMP"</a:t>
            </a:r>
          </a:p>
        </p:txBody>
      </p:sp>
    </p:spTree>
    <p:extLst>
      <p:ext uri="{BB962C8B-B14F-4D97-AF65-F5344CB8AC3E}">
        <p14:creationId xmlns:p14="http://schemas.microsoft.com/office/powerpoint/2010/main" val="405505905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12723"/>
          </a:xfrm>
        </p:spPr>
        <p:txBody>
          <a:bodyPr>
            <a:normAutofit/>
          </a:bodyPr>
          <a:lstStyle/>
          <a:p>
            <a:r>
              <a:rPr lang="en-US" dirty="0" err="1"/>
              <a:t>Tablespace</a:t>
            </a:r>
            <a:r>
              <a:rPr lang="en-US" dirty="0"/>
              <a:t> encryption is the second type of TDE, which has better performance and has fewer restrictions. </a:t>
            </a:r>
          </a:p>
          <a:p>
            <a:endParaRPr lang="en-US" dirty="0"/>
          </a:p>
          <a:p>
            <a:r>
              <a:rPr lang="en-US" dirty="0"/>
              <a:t>This type of TDE is usually more suitable for systems that need to encrypt large portion of data in the database. </a:t>
            </a:r>
          </a:p>
          <a:p>
            <a:endParaRPr lang="en-US" dirty="0"/>
          </a:p>
          <a:p>
            <a:r>
              <a:rPr lang="en-US" dirty="0"/>
              <a:t>Using this type, all data that resides inside encrypted </a:t>
            </a:r>
            <a:r>
              <a:rPr lang="en-US" dirty="0" err="1"/>
              <a:t>tablespace</a:t>
            </a:r>
            <a:r>
              <a:rPr lang="en-US" dirty="0"/>
              <a:t> is encrypted (no restrictions on data types).</a:t>
            </a:r>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320</a:t>
            </a:fld>
            <a:endParaRPr lang="es-VE" dirty="0">
              <a:solidFill>
                <a:prstClr val="white"/>
              </a:solidFill>
            </a:endParaRPr>
          </a:p>
        </p:txBody>
      </p:sp>
    </p:spTree>
    <p:extLst>
      <p:ext uri="{BB962C8B-B14F-4D97-AF65-F5344CB8AC3E}">
        <p14:creationId xmlns:p14="http://schemas.microsoft.com/office/powerpoint/2010/main" val="192109364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12723"/>
          </a:xfrm>
        </p:spPr>
        <p:txBody>
          <a:bodyPr>
            <a:normAutofit/>
          </a:bodyPr>
          <a:lstStyle/>
          <a:p>
            <a:r>
              <a:rPr lang="en-US" dirty="0"/>
              <a:t>Encryption/decryption is performed on the I/O level, so performance overhead can be expected to be seen on that level. </a:t>
            </a:r>
          </a:p>
          <a:p>
            <a:endParaRPr lang="en-US" dirty="0"/>
          </a:p>
          <a:p>
            <a:r>
              <a:rPr lang="en-US" dirty="0" err="1"/>
              <a:t>Tablespace</a:t>
            </a:r>
            <a:r>
              <a:rPr lang="en-US" dirty="0"/>
              <a:t> encryption doesn't require additional storage.</a:t>
            </a:r>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321</a:t>
            </a:fld>
            <a:endParaRPr lang="es-VE" dirty="0">
              <a:solidFill>
                <a:prstClr val="white"/>
              </a:solidFill>
            </a:endParaRPr>
          </a:p>
        </p:txBody>
      </p:sp>
    </p:spTree>
    <p:extLst>
      <p:ext uri="{BB962C8B-B14F-4D97-AF65-F5344CB8AC3E}">
        <p14:creationId xmlns:p14="http://schemas.microsoft.com/office/powerpoint/2010/main" val="162049496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12723"/>
          </a:xfrm>
        </p:spPr>
        <p:txBody>
          <a:bodyPr>
            <a:normAutofit/>
          </a:bodyPr>
          <a:lstStyle/>
          <a:p>
            <a:pPr marL="0" indent="0">
              <a:buNone/>
            </a:pPr>
            <a:r>
              <a:rPr lang="en-US" dirty="0"/>
              <a:t>Unlike column encryption, </a:t>
            </a:r>
            <a:r>
              <a:rPr lang="en-US" dirty="0" err="1"/>
              <a:t>tablespace</a:t>
            </a:r>
            <a:r>
              <a:rPr lang="en-US" dirty="0"/>
              <a:t> encryption supports the following:</a:t>
            </a:r>
          </a:p>
          <a:p>
            <a:endParaRPr lang="en-US" dirty="0"/>
          </a:p>
          <a:p>
            <a:r>
              <a:rPr lang="en-US" dirty="0"/>
              <a:t>Foreign keys</a:t>
            </a:r>
          </a:p>
          <a:p>
            <a:r>
              <a:rPr lang="en-US" dirty="0"/>
              <a:t>Bitmap indexes</a:t>
            </a:r>
          </a:p>
          <a:p>
            <a:r>
              <a:rPr lang="en-US" dirty="0"/>
              <a:t>Transportable </a:t>
            </a:r>
            <a:r>
              <a:rPr lang="en-US" dirty="0" err="1"/>
              <a:t>tablespaces</a:t>
            </a:r>
            <a:r>
              <a:rPr lang="en-US" dirty="0"/>
              <a:t> (as long as platforms are of the same endian and the same </a:t>
            </a:r>
            <a:r>
              <a:rPr lang="en-US" dirty="0" err="1"/>
              <a:t>keystore</a:t>
            </a:r>
            <a:r>
              <a:rPr lang="en-US" dirty="0"/>
              <a:t> exists on both locations)</a:t>
            </a:r>
          </a:p>
          <a:p>
            <a:r>
              <a:rPr lang="en-US" dirty="0"/>
              <a:t>All data types</a:t>
            </a:r>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322</a:t>
            </a:fld>
            <a:endParaRPr lang="es-VE" dirty="0">
              <a:solidFill>
                <a:prstClr val="white"/>
              </a:solidFill>
            </a:endParaRPr>
          </a:p>
        </p:txBody>
      </p:sp>
    </p:spTree>
    <p:extLst>
      <p:ext uri="{BB962C8B-B14F-4D97-AF65-F5344CB8AC3E}">
        <p14:creationId xmlns:p14="http://schemas.microsoft.com/office/powerpoint/2010/main" val="131794635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12723"/>
          </a:xfrm>
        </p:spPr>
        <p:txBody>
          <a:bodyPr>
            <a:normAutofit/>
          </a:bodyPr>
          <a:lstStyle/>
          <a:p>
            <a:pPr marL="0" indent="0">
              <a:buNone/>
            </a:pPr>
            <a:r>
              <a:rPr lang="en-US" dirty="0"/>
              <a:t>However, there are still some limitations:</a:t>
            </a:r>
          </a:p>
          <a:p>
            <a:pPr marL="0" indent="0">
              <a:buNone/>
            </a:pPr>
            <a:endParaRPr lang="en-US" dirty="0"/>
          </a:p>
          <a:p>
            <a:r>
              <a:rPr lang="en-US" dirty="0"/>
              <a:t>BFILE cannot be encrypted</a:t>
            </a:r>
          </a:p>
          <a:p>
            <a:endParaRPr lang="en-US" dirty="0"/>
          </a:p>
          <a:p>
            <a:r>
              <a:rPr lang="en-US" dirty="0"/>
              <a:t>External tables cannot be encrypted</a:t>
            </a:r>
          </a:p>
          <a:p>
            <a:endParaRPr lang="en-US" dirty="0"/>
          </a:p>
          <a:p>
            <a:r>
              <a:rPr lang="en-US" dirty="0"/>
              <a:t>UNDO </a:t>
            </a:r>
            <a:r>
              <a:rPr lang="en-US" dirty="0" err="1"/>
              <a:t>tablespace</a:t>
            </a:r>
            <a:r>
              <a:rPr lang="en-US" dirty="0"/>
              <a:t> cannot be encrypted</a:t>
            </a:r>
          </a:p>
          <a:p>
            <a:pPr marL="0" indent="0">
              <a:buNone/>
            </a:pPr>
            <a:endParaRPr lang="en-US"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323</a:t>
            </a:fld>
            <a:endParaRPr lang="es-VE" dirty="0">
              <a:solidFill>
                <a:prstClr val="white"/>
              </a:solidFill>
            </a:endParaRPr>
          </a:p>
        </p:txBody>
      </p:sp>
    </p:spTree>
    <p:extLst>
      <p:ext uri="{BB962C8B-B14F-4D97-AF65-F5344CB8AC3E}">
        <p14:creationId xmlns:p14="http://schemas.microsoft.com/office/powerpoint/2010/main" val="25094129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12723"/>
          </a:xfrm>
        </p:spPr>
        <p:txBody>
          <a:bodyPr>
            <a:normAutofit/>
          </a:bodyPr>
          <a:lstStyle/>
          <a:p>
            <a:r>
              <a:rPr lang="en-US" dirty="0"/>
              <a:t>TEMP </a:t>
            </a:r>
            <a:r>
              <a:rPr lang="en-US" dirty="0" err="1"/>
              <a:t>tablespace</a:t>
            </a:r>
            <a:r>
              <a:rPr lang="en-US" dirty="0"/>
              <a:t> cannot be encrypted</a:t>
            </a:r>
          </a:p>
          <a:p>
            <a:endParaRPr lang="en-US" dirty="0"/>
          </a:p>
          <a:p>
            <a:r>
              <a:rPr lang="en-US" dirty="0"/>
              <a:t>SYSTEM </a:t>
            </a:r>
            <a:r>
              <a:rPr lang="en-US" dirty="0" err="1"/>
              <a:t>tablespace</a:t>
            </a:r>
            <a:r>
              <a:rPr lang="en-US" dirty="0"/>
              <a:t> cannot be encrypted</a:t>
            </a:r>
          </a:p>
          <a:p>
            <a:endParaRPr lang="en-US" dirty="0"/>
          </a:p>
          <a:p>
            <a:r>
              <a:rPr lang="en-US" dirty="0"/>
              <a:t>Key for </a:t>
            </a:r>
            <a:r>
              <a:rPr lang="en-US" dirty="0" err="1"/>
              <a:t>tablespace</a:t>
            </a:r>
            <a:r>
              <a:rPr lang="en-US" dirty="0"/>
              <a:t> cannot be rekeyed</a:t>
            </a:r>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324</a:t>
            </a:fld>
            <a:endParaRPr lang="es-VE" dirty="0">
              <a:solidFill>
                <a:prstClr val="white"/>
              </a:solidFill>
            </a:endParaRPr>
          </a:p>
        </p:txBody>
      </p:sp>
    </p:spTree>
    <p:extLst>
      <p:ext uri="{BB962C8B-B14F-4D97-AF65-F5344CB8AC3E}">
        <p14:creationId xmlns:p14="http://schemas.microsoft.com/office/powerpoint/2010/main" val="407415395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12723"/>
          </a:xfrm>
        </p:spPr>
        <p:txBody>
          <a:bodyPr>
            <a:normAutofit/>
          </a:bodyPr>
          <a:lstStyle/>
          <a:p>
            <a:r>
              <a:rPr lang="en-US" dirty="0"/>
              <a:t>TDE uses two-tier key architecture. </a:t>
            </a:r>
          </a:p>
          <a:p>
            <a:endParaRPr lang="en-US" dirty="0"/>
          </a:p>
          <a:p>
            <a:r>
              <a:rPr lang="en-US" dirty="0"/>
              <a:t>For column encryption, columns are encrypted using column (also known as table) keys. </a:t>
            </a:r>
          </a:p>
          <a:p>
            <a:endParaRPr lang="en-US" dirty="0"/>
          </a:p>
          <a:p>
            <a:r>
              <a:rPr lang="en-US" dirty="0"/>
              <a:t>There is only one key per table regardless of number of columns that are encrypted in that particular table.</a:t>
            </a:r>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325</a:t>
            </a:fld>
            <a:endParaRPr lang="es-VE" dirty="0">
              <a:solidFill>
                <a:prstClr val="white"/>
              </a:solidFill>
            </a:endParaRPr>
          </a:p>
        </p:txBody>
      </p:sp>
    </p:spTree>
    <p:extLst>
      <p:ext uri="{BB962C8B-B14F-4D97-AF65-F5344CB8AC3E}">
        <p14:creationId xmlns:p14="http://schemas.microsoft.com/office/powerpoint/2010/main" val="293650015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12723"/>
          </a:xfrm>
        </p:spPr>
        <p:txBody>
          <a:bodyPr>
            <a:normAutofit/>
          </a:bodyPr>
          <a:lstStyle/>
          <a:p>
            <a:r>
              <a:rPr lang="en-US" dirty="0"/>
              <a:t>For </a:t>
            </a:r>
            <a:r>
              <a:rPr lang="en-US" dirty="0" err="1"/>
              <a:t>tablespace</a:t>
            </a:r>
            <a:r>
              <a:rPr lang="en-US" dirty="0"/>
              <a:t> encryption, </a:t>
            </a:r>
            <a:r>
              <a:rPr lang="en-US" dirty="0" err="1"/>
              <a:t>tablespaces</a:t>
            </a:r>
            <a:r>
              <a:rPr lang="en-US" dirty="0"/>
              <a:t> are encrypted using </a:t>
            </a:r>
            <a:r>
              <a:rPr lang="en-US" dirty="0" err="1"/>
              <a:t>tablespace</a:t>
            </a:r>
            <a:r>
              <a:rPr lang="en-US" dirty="0"/>
              <a:t> keys. </a:t>
            </a:r>
          </a:p>
          <a:p>
            <a:endParaRPr lang="en-US" dirty="0"/>
          </a:p>
          <a:p>
            <a:r>
              <a:rPr lang="en-US" dirty="0"/>
              <a:t>Both table and </a:t>
            </a:r>
            <a:r>
              <a:rPr lang="en-US" dirty="0" err="1"/>
              <a:t>tablespace</a:t>
            </a:r>
            <a:r>
              <a:rPr lang="en-US" dirty="0"/>
              <a:t> keys are stored in data dictionary inside Oracle Database. </a:t>
            </a:r>
          </a:p>
          <a:p>
            <a:endParaRPr lang="en-US" dirty="0"/>
          </a:p>
          <a:p>
            <a:r>
              <a:rPr lang="en-US" dirty="0"/>
              <a:t>These keys are encrypted using a master key. </a:t>
            </a:r>
          </a:p>
          <a:p>
            <a:endParaRPr lang="en-US" dirty="0"/>
          </a:p>
          <a:p>
            <a:r>
              <a:rPr lang="en-US" dirty="0"/>
              <a:t>There is only one master key per database.</a:t>
            </a:r>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326</a:t>
            </a:fld>
            <a:endParaRPr lang="es-VE" dirty="0">
              <a:solidFill>
                <a:prstClr val="white"/>
              </a:solidFill>
            </a:endParaRPr>
          </a:p>
        </p:txBody>
      </p:sp>
    </p:spTree>
    <p:extLst>
      <p:ext uri="{BB962C8B-B14F-4D97-AF65-F5344CB8AC3E}">
        <p14:creationId xmlns:p14="http://schemas.microsoft.com/office/powerpoint/2010/main" val="31648918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12723"/>
          </a:xfrm>
        </p:spPr>
        <p:txBody>
          <a:bodyPr>
            <a:normAutofit/>
          </a:bodyPr>
          <a:lstStyle/>
          <a:p>
            <a:r>
              <a:rPr lang="en-US" dirty="0"/>
              <a:t>This master key is stored in a </a:t>
            </a:r>
            <a:r>
              <a:rPr lang="en-US" dirty="0" err="1"/>
              <a:t>keystore</a:t>
            </a:r>
            <a:r>
              <a:rPr lang="en-US" dirty="0"/>
              <a:t> outside the Oracle Database. </a:t>
            </a:r>
          </a:p>
          <a:p>
            <a:endParaRPr lang="en-US" dirty="0"/>
          </a:p>
          <a:p>
            <a:r>
              <a:rPr lang="en-US" dirty="0"/>
              <a:t>This </a:t>
            </a:r>
            <a:r>
              <a:rPr lang="en-US" dirty="0" err="1"/>
              <a:t>keystore</a:t>
            </a:r>
            <a:r>
              <a:rPr lang="en-US" dirty="0"/>
              <a:t> can be a software </a:t>
            </a:r>
            <a:r>
              <a:rPr lang="en-US" dirty="0" err="1"/>
              <a:t>keystore</a:t>
            </a:r>
            <a:r>
              <a:rPr lang="en-US" dirty="0"/>
              <a:t> or a hardware </a:t>
            </a:r>
            <a:r>
              <a:rPr lang="en-US" dirty="0" err="1"/>
              <a:t>keystore</a:t>
            </a:r>
            <a:r>
              <a:rPr lang="en-US" dirty="0"/>
              <a:t>. </a:t>
            </a:r>
          </a:p>
          <a:p>
            <a:endParaRPr lang="en-US" dirty="0"/>
          </a:p>
          <a:p>
            <a:r>
              <a:rPr lang="en-US" dirty="0"/>
              <a:t>A </a:t>
            </a:r>
            <a:r>
              <a:rPr lang="en-US" dirty="0" err="1"/>
              <a:t>keystore</a:t>
            </a:r>
            <a:r>
              <a:rPr lang="en-US" dirty="0"/>
              <a:t> is secured by a password, which is used during maintenance operations.</a:t>
            </a:r>
          </a:p>
          <a:p>
            <a:endParaRPr lang="en-US"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327</a:t>
            </a:fld>
            <a:endParaRPr lang="es-VE" dirty="0">
              <a:solidFill>
                <a:prstClr val="white"/>
              </a:solidFill>
            </a:endParaRPr>
          </a:p>
        </p:txBody>
      </p:sp>
    </p:spTree>
    <p:extLst>
      <p:ext uri="{BB962C8B-B14F-4D97-AF65-F5344CB8AC3E}">
        <p14:creationId xmlns:p14="http://schemas.microsoft.com/office/powerpoint/2010/main" val="200288765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You're going to configure the location of a software </a:t>
            </a:r>
            <a:r>
              <a:rPr lang="en-US" dirty="0" err="1"/>
              <a:t>keystore</a:t>
            </a:r>
            <a:r>
              <a:rPr lang="en-US" dirty="0"/>
              <a:t> in a regular file system.</a:t>
            </a:r>
            <a:endParaRPr lang="es-VE" dirty="0"/>
          </a:p>
        </p:txBody>
      </p:sp>
      <p:sp>
        <p:nvSpPr>
          <p:cNvPr id="3" name="Título 2"/>
          <p:cNvSpPr>
            <a:spLocks noGrp="1"/>
          </p:cNvSpPr>
          <p:nvPr>
            <p:ph type="title"/>
          </p:nvPr>
        </p:nvSpPr>
        <p:spPr/>
        <p:txBody>
          <a:bodyPr/>
          <a:lstStyle/>
          <a:p>
            <a:r>
              <a:rPr lang="es-VE" dirty="0" err="1"/>
              <a:t>Configuring</a:t>
            </a:r>
            <a:r>
              <a:rPr lang="es-VE" dirty="0"/>
              <a:t> </a:t>
            </a:r>
            <a:r>
              <a:rPr lang="es-VE" dirty="0" err="1"/>
              <a:t>keystore</a:t>
            </a:r>
            <a:r>
              <a:rPr lang="es-VE" dirty="0"/>
              <a:t> </a:t>
            </a:r>
            <a:r>
              <a:rPr lang="es-VE" dirty="0" err="1"/>
              <a:t>location</a:t>
            </a:r>
            <a:r>
              <a:rPr lang="es-VE" dirty="0"/>
              <a:t> in </a:t>
            </a:r>
            <a:r>
              <a:rPr lang="es-VE" dirty="0" err="1"/>
              <a:t>sqlnet.ora</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328</a:t>
            </a:fld>
            <a:endParaRPr lang="es-VE" dirty="0">
              <a:solidFill>
                <a:prstClr val="white"/>
              </a:solidFill>
            </a:endParaRPr>
          </a:p>
        </p:txBody>
      </p:sp>
    </p:spTree>
    <p:extLst>
      <p:ext uri="{BB962C8B-B14F-4D97-AF65-F5344CB8AC3E}">
        <p14:creationId xmlns:p14="http://schemas.microsoft.com/office/powerpoint/2010/main" val="25254967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lnSpcReduction="10000"/>
          </a:bodyPr>
          <a:lstStyle/>
          <a:p>
            <a:r>
              <a:rPr lang="en-US" dirty="0"/>
              <a:t>You're going to create a password-based </a:t>
            </a:r>
            <a:r>
              <a:rPr lang="en-US" dirty="0" err="1"/>
              <a:t>keystore</a:t>
            </a:r>
            <a:r>
              <a:rPr lang="en-US" dirty="0"/>
              <a:t>. </a:t>
            </a:r>
          </a:p>
          <a:p>
            <a:endParaRPr lang="en-US" dirty="0"/>
          </a:p>
          <a:p>
            <a:r>
              <a:rPr lang="en-US" dirty="0"/>
              <a:t>Open it and learn to check its status.</a:t>
            </a:r>
          </a:p>
          <a:p>
            <a:endParaRPr lang="en-US" dirty="0"/>
          </a:p>
          <a:p>
            <a:r>
              <a:rPr lang="en-US" dirty="0"/>
              <a:t>It is assumed that the </a:t>
            </a:r>
            <a:r>
              <a:rPr lang="en-US" dirty="0" err="1"/>
              <a:t>keystore</a:t>
            </a:r>
            <a:r>
              <a:rPr lang="en-US" dirty="0"/>
              <a:t> location is already configured.</a:t>
            </a:r>
          </a:p>
          <a:p>
            <a:endParaRPr lang="en-US" dirty="0"/>
          </a:p>
          <a:p>
            <a:r>
              <a:rPr lang="en-US" dirty="0"/>
              <a:t>You'll grant, as the </a:t>
            </a:r>
            <a:r>
              <a:rPr lang="en-US" dirty="0">
                <a:solidFill>
                  <a:srgbClr val="FC971D"/>
                </a:solidFill>
              </a:rPr>
              <a:t>SYS</a:t>
            </a:r>
            <a:r>
              <a:rPr lang="en-US" dirty="0"/>
              <a:t> user, administer key management privilege, or </a:t>
            </a:r>
            <a:r>
              <a:rPr lang="en-US" dirty="0">
                <a:solidFill>
                  <a:srgbClr val="FC971D"/>
                </a:solidFill>
              </a:rPr>
              <a:t>SYSKYM</a:t>
            </a:r>
            <a:r>
              <a:rPr lang="en-US" dirty="0"/>
              <a:t> administrative privilege to an existing user (for example, </a:t>
            </a:r>
            <a:r>
              <a:rPr lang="en-US" dirty="0" err="1">
                <a:solidFill>
                  <a:srgbClr val="FC971D"/>
                </a:solidFill>
              </a:rPr>
              <a:t>maja</a:t>
            </a:r>
            <a:r>
              <a:rPr lang="en-US" dirty="0"/>
              <a:t>).</a:t>
            </a:r>
          </a:p>
          <a:p>
            <a:endParaRPr lang="es-VE" dirty="0"/>
          </a:p>
        </p:txBody>
      </p:sp>
      <p:sp>
        <p:nvSpPr>
          <p:cNvPr id="3" name="Título 2"/>
          <p:cNvSpPr>
            <a:spLocks noGrp="1"/>
          </p:cNvSpPr>
          <p:nvPr>
            <p:ph type="title"/>
          </p:nvPr>
        </p:nvSpPr>
        <p:spPr/>
        <p:txBody>
          <a:bodyPr/>
          <a:lstStyle/>
          <a:p>
            <a:r>
              <a:rPr lang="en-US" dirty="0"/>
              <a:t>Creating and opening the </a:t>
            </a:r>
            <a:r>
              <a:rPr lang="en-US" dirty="0" err="1"/>
              <a:t>keystore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329</a:t>
            </a:fld>
            <a:endParaRPr lang="es-VE" dirty="0">
              <a:solidFill>
                <a:prstClr val="white"/>
              </a:solidFill>
            </a:endParaRPr>
          </a:p>
        </p:txBody>
      </p:sp>
    </p:spTree>
    <p:extLst>
      <p:ext uri="{BB962C8B-B14F-4D97-AF65-F5344CB8AC3E}">
        <p14:creationId xmlns:p14="http://schemas.microsoft.com/office/powerpoint/2010/main" val="1371671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1" y="1482544"/>
            <a:ext cx="11516139" cy="3705590"/>
          </a:xfrm>
        </p:spPr>
        <p:txBody>
          <a:bodyPr>
            <a:noAutofit/>
          </a:bodyPr>
          <a:lstStyle/>
          <a:p>
            <a:r>
              <a:rPr lang="en-US" sz="2800" dirty="0"/>
              <a:t>There is another way to accomplish the task.</a:t>
            </a:r>
            <a:r>
              <a:rPr lang="es-VE" sz="2800" dirty="0"/>
              <a:t> </a:t>
            </a:r>
            <a:r>
              <a:rPr lang="en-US" sz="2800" dirty="0"/>
              <a:t>This way requires </a:t>
            </a:r>
            <a:r>
              <a:rPr lang="en-US" sz="2800" dirty="0">
                <a:solidFill>
                  <a:srgbClr val="F7941D"/>
                </a:solidFill>
              </a:rPr>
              <a:t>select</a:t>
            </a:r>
            <a:r>
              <a:rPr lang="en-US" sz="2800" dirty="0"/>
              <a:t> on the </a:t>
            </a:r>
            <a:r>
              <a:rPr lang="en-US" sz="2800" dirty="0" err="1">
                <a:solidFill>
                  <a:srgbClr val="F7941D"/>
                </a:solidFill>
              </a:rPr>
              <a:t>sys.user</a:t>
            </a:r>
            <a:r>
              <a:rPr lang="en-US" sz="2800" dirty="0">
                <a:solidFill>
                  <a:srgbClr val="F7941D"/>
                </a:solidFill>
              </a:rPr>
              <a:t>$</a:t>
            </a:r>
            <a:r>
              <a:rPr lang="en-US" sz="2800" dirty="0"/>
              <a:t> table:</a:t>
            </a:r>
          </a:p>
          <a:p>
            <a:pPr marL="514350" indent="-514350">
              <a:buFont typeface="+mj-lt"/>
              <a:buAutoNum type="arabicPeriod"/>
            </a:pPr>
            <a:r>
              <a:rPr lang="en-US" sz="2800" dirty="0"/>
              <a:t>Connect to the first database as a user who has the </a:t>
            </a:r>
            <a:r>
              <a:rPr lang="en-US" sz="2800" dirty="0">
                <a:solidFill>
                  <a:srgbClr val="F7941D"/>
                </a:solidFill>
              </a:rPr>
              <a:t>select</a:t>
            </a:r>
            <a:r>
              <a:rPr lang="en-US" sz="2800" dirty="0"/>
              <a:t> privilege on the </a:t>
            </a:r>
            <a:r>
              <a:rPr lang="en-US" sz="2800" dirty="0" err="1">
                <a:solidFill>
                  <a:srgbClr val="F7941D"/>
                </a:solidFill>
              </a:rPr>
              <a:t>sys.user</a:t>
            </a:r>
            <a:r>
              <a:rPr lang="en-US" sz="2800" dirty="0">
                <a:solidFill>
                  <a:srgbClr val="F7941D"/>
                </a:solidFill>
              </a:rPr>
              <a:t>$ </a:t>
            </a:r>
            <a:r>
              <a:rPr lang="en-US" sz="2800" dirty="0"/>
              <a:t>table:</a:t>
            </a:r>
          </a:p>
          <a:p>
            <a:pPr marL="514350" indent="-514350">
              <a:buFont typeface="+mj-lt"/>
              <a:buAutoNum type="arabicPeriod"/>
            </a:pPr>
            <a:endParaRPr lang="en-US" sz="2800" dirty="0"/>
          </a:p>
          <a:p>
            <a:pPr marL="514350" indent="-514350">
              <a:buFont typeface="+mj-lt"/>
              <a:buAutoNum type="arabicPeriod"/>
            </a:pPr>
            <a:r>
              <a:rPr lang="en-US" sz="2800" dirty="0"/>
              <a:t>Find the hash value of a user's password (for example, user </a:t>
            </a:r>
            <a:r>
              <a:rPr lang="en-US" sz="2800" dirty="0" err="1">
                <a:solidFill>
                  <a:srgbClr val="F7941D"/>
                </a:solidFill>
              </a:rPr>
              <a:t>jessica</a:t>
            </a:r>
            <a:r>
              <a:rPr lang="en-US" sz="2800" dirty="0"/>
              <a:t>):</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33</a:t>
            </a:fld>
            <a:endParaRPr lang="es-VE" dirty="0"/>
          </a:p>
        </p:txBody>
      </p:sp>
      <p:sp>
        <p:nvSpPr>
          <p:cNvPr id="5" name="Título 2"/>
          <p:cNvSpPr>
            <a:spLocks noGrp="1"/>
          </p:cNvSpPr>
          <p:nvPr>
            <p:ph type="title"/>
          </p:nvPr>
        </p:nvSpPr>
        <p:spPr>
          <a:xfrm>
            <a:off x="1426091" y="490052"/>
            <a:ext cx="10848977" cy="480845"/>
          </a:xfrm>
        </p:spPr>
        <p:txBody>
          <a:bodyPr/>
          <a:lstStyle/>
          <a:p>
            <a:r>
              <a:rPr lang="en-US" sz="3200" dirty="0"/>
              <a:t>Creating a user with the same credentials on another database</a:t>
            </a:r>
            <a:endParaRPr lang="es-VE" sz="3200" dirty="0"/>
          </a:p>
        </p:txBody>
      </p:sp>
      <p:sp>
        <p:nvSpPr>
          <p:cNvPr id="7" name="Rectángulo 6"/>
          <p:cNvSpPr/>
          <p:nvPr/>
        </p:nvSpPr>
        <p:spPr>
          <a:xfrm>
            <a:off x="1012545" y="3280145"/>
            <a:ext cx="10153650" cy="37073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 </a:t>
            </a:r>
            <a:r>
              <a:rPr lang="en-US" b="1" dirty="0" err="1"/>
              <a:t>sqlplus</a:t>
            </a:r>
            <a:r>
              <a:rPr lang="en-US" b="1" dirty="0"/>
              <a:t> / as </a:t>
            </a:r>
            <a:r>
              <a:rPr lang="en-US" b="1" dirty="0" err="1"/>
              <a:t>sysdba</a:t>
            </a:r>
            <a:endParaRPr lang="en-US" b="1" dirty="0"/>
          </a:p>
        </p:txBody>
      </p:sp>
      <p:sp>
        <p:nvSpPr>
          <p:cNvPr id="8" name="Rectángulo 7"/>
          <p:cNvSpPr/>
          <p:nvPr/>
        </p:nvSpPr>
        <p:spPr>
          <a:xfrm>
            <a:off x="1019175" y="4377451"/>
            <a:ext cx="10153650" cy="81068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select spare4</a:t>
            </a:r>
          </a:p>
          <a:p>
            <a:r>
              <a:rPr lang="en-US" b="1" dirty="0"/>
              <a:t>from user$</a:t>
            </a:r>
          </a:p>
          <a:p>
            <a:r>
              <a:rPr lang="en-US" b="1" dirty="0"/>
              <a:t>where name='JESSICA';</a:t>
            </a:r>
          </a:p>
        </p:txBody>
      </p:sp>
    </p:spTree>
    <p:extLst>
      <p:ext uri="{BB962C8B-B14F-4D97-AF65-F5344CB8AC3E}">
        <p14:creationId xmlns:p14="http://schemas.microsoft.com/office/powerpoint/2010/main" val="314090983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Create a new wallet, which is a file with </a:t>
            </a:r>
            <a:r>
              <a:rPr lang="en-US" dirty="0">
                <a:solidFill>
                  <a:srgbClr val="F7941D"/>
                </a:solidFill>
              </a:rPr>
              <a:t>.p12 </a:t>
            </a:r>
            <a:r>
              <a:rPr lang="en-US" dirty="0"/>
              <a:t>extension, in a wallet directory.</a:t>
            </a:r>
          </a:p>
          <a:p>
            <a:endParaRPr lang="en-US" dirty="0"/>
          </a:p>
          <a:p>
            <a:r>
              <a:rPr lang="en-US" dirty="0"/>
              <a:t>Open the </a:t>
            </a:r>
            <a:r>
              <a:rPr lang="en-US" dirty="0" err="1"/>
              <a:t>keystore</a:t>
            </a:r>
            <a:r>
              <a:rPr lang="en-US" dirty="0"/>
              <a:t>. </a:t>
            </a:r>
          </a:p>
          <a:p>
            <a:endParaRPr lang="en-US" dirty="0"/>
          </a:p>
          <a:p>
            <a:r>
              <a:rPr lang="en-US" dirty="0"/>
              <a:t>It will remain open until you manually close it.</a:t>
            </a:r>
          </a:p>
          <a:p>
            <a:endParaRPr lang="es-VE" dirty="0"/>
          </a:p>
        </p:txBody>
      </p:sp>
      <p:sp>
        <p:nvSpPr>
          <p:cNvPr id="3" name="Título 2"/>
          <p:cNvSpPr>
            <a:spLocks noGrp="1"/>
          </p:cNvSpPr>
          <p:nvPr>
            <p:ph type="title"/>
          </p:nvPr>
        </p:nvSpPr>
        <p:spPr/>
        <p:txBody>
          <a:bodyPr/>
          <a:lstStyle/>
          <a:p>
            <a:r>
              <a:rPr lang="en-US" dirty="0"/>
              <a:t>Creating and opening the </a:t>
            </a:r>
            <a:r>
              <a:rPr lang="en-US" dirty="0" err="1"/>
              <a:t>keystore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330</a:t>
            </a:fld>
            <a:endParaRPr lang="es-VE" dirty="0">
              <a:solidFill>
                <a:prstClr val="white"/>
              </a:solidFill>
            </a:endParaRPr>
          </a:p>
        </p:txBody>
      </p:sp>
    </p:spTree>
    <p:extLst>
      <p:ext uri="{BB962C8B-B14F-4D97-AF65-F5344CB8AC3E}">
        <p14:creationId xmlns:p14="http://schemas.microsoft.com/office/powerpoint/2010/main" val="58066820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Verify that the </a:t>
            </a:r>
            <a:r>
              <a:rPr lang="en-US" dirty="0" err="1"/>
              <a:t>keystore</a:t>
            </a:r>
            <a:r>
              <a:rPr lang="en-US" dirty="0"/>
              <a:t> has been successfully created by checking that the file </a:t>
            </a:r>
            <a:r>
              <a:rPr lang="es-VE" dirty="0">
                <a:solidFill>
                  <a:srgbClr val="F7941D"/>
                </a:solidFill>
              </a:rPr>
              <a:t>ewallet.p12</a:t>
            </a:r>
            <a:r>
              <a:rPr lang="es-VE" dirty="0"/>
              <a:t> </a:t>
            </a:r>
            <a:r>
              <a:rPr lang="en-US" dirty="0"/>
              <a:t>exists in the directory you specified as a </a:t>
            </a:r>
            <a:r>
              <a:rPr lang="en-US" dirty="0" err="1"/>
              <a:t>keystore</a:t>
            </a:r>
            <a:r>
              <a:rPr lang="en-US" dirty="0"/>
              <a:t> location (</a:t>
            </a:r>
            <a:r>
              <a:rPr lang="es-VE" dirty="0">
                <a:solidFill>
                  <a:srgbClr val="F7941D"/>
                </a:solidFill>
              </a:rPr>
              <a:t>ENCRYPTION_WALLET_LOCATION</a:t>
            </a:r>
            <a:r>
              <a:rPr lang="es-VE" dirty="0"/>
              <a:t> </a:t>
            </a:r>
            <a:r>
              <a:rPr lang="es-VE" dirty="0" err="1"/>
              <a:t>parameter</a:t>
            </a:r>
            <a:r>
              <a:rPr lang="es-VE" dirty="0"/>
              <a:t> in </a:t>
            </a:r>
            <a:r>
              <a:rPr lang="es-VE" dirty="0" err="1">
                <a:solidFill>
                  <a:srgbClr val="F7941D"/>
                </a:solidFill>
              </a:rPr>
              <a:t>sqlnet.ora</a:t>
            </a:r>
            <a:r>
              <a:rPr lang="es-VE" dirty="0"/>
              <a:t>).</a:t>
            </a:r>
          </a:p>
          <a:p>
            <a:endParaRPr lang="es-VE" dirty="0"/>
          </a:p>
          <a:p>
            <a:r>
              <a:rPr lang="en-US" dirty="0"/>
              <a:t>You should get the similar result to the one shown next:</a:t>
            </a:r>
            <a:endParaRPr lang="es-VE" dirty="0"/>
          </a:p>
          <a:p>
            <a:endParaRPr lang="es-VE" dirty="0"/>
          </a:p>
        </p:txBody>
      </p:sp>
      <p:sp>
        <p:nvSpPr>
          <p:cNvPr id="3" name="Título 2"/>
          <p:cNvSpPr>
            <a:spLocks noGrp="1"/>
          </p:cNvSpPr>
          <p:nvPr>
            <p:ph type="title"/>
          </p:nvPr>
        </p:nvSpPr>
        <p:spPr/>
        <p:txBody>
          <a:bodyPr/>
          <a:lstStyle/>
          <a:p>
            <a:r>
              <a:rPr lang="en-US" dirty="0"/>
              <a:t>Creating and opening the </a:t>
            </a:r>
            <a:r>
              <a:rPr lang="en-US" dirty="0" err="1"/>
              <a:t>keystore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331</a:t>
            </a:fld>
            <a:endParaRPr lang="es-VE" dirty="0">
              <a:solidFill>
                <a:prstClr val="white"/>
              </a:solidFill>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087" y="5108028"/>
            <a:ext cx="10094801" cy="942921"/>
          </a:xfrm>
          <a:prstGeom prst="rect">
            <a:avLst/>
          </a:prstGeom>
          <a:ln>
            <a:solidFill>
              <a:srgbClr val="FC97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6809151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view the status of the </a:t>
            </a:r>
            <a:r>
              <a:rPr lang="en-US" dirty="0" err="1"/>
              <a:t>keystore</a:t>
            </a:r>
            <a:r>
              <a:rPr lang="en-US" dirty="0"/>
              <a:t> execute the following statements:</a:t>
            </a:r>
          </a:p>
          <a:p>
            <a:endParaRPr lang="en-US" dirty="0"/>
          </a:p>
          <a:p>
            <a:endParaRPr lang="en-US" dirty="0"/>
          </a:p>
          <a:p>
            <a:r>
              <a:rPr lang="en-US" dirty="0"/>
              <a:t>You should get the similar result to the one shown next:</a:t>
            </a:r>
            <a:endParaRPr lang="es-VE" dirty="0"/>
          </a:p>
          <a:p>
            <a:endParaRPr lang="es-ES" dirty="0"/>
          </a:p>
        </p:txBody>
      </p:sp>
      <p:sp>
        <p:nvSpPr>
          <p:cNvPr id="3" name="Título 2"/>
          <p:cNvSpPr>
            <a:spLocks noGrp="1"/>
          </p:cNvSpPr>
          <p:nvPr>
            <p:ph type="title"/>
          </p:nvPr>
        </p:nvSpPr>
        <p:spPr/>
        <p:txBody>
          <a:bodyPr/>
          <a:lstStyle/>
          <a:p>
            <a:r>
              <a:rPr lang="en-US" dirty="0"/>
              <a:t>Creating and opening the </a:t>
            </a:r>
            <a:r>
              <a:rPr lang="en-US" dirty="0" err="1"/>
              <a:t>keystore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332</a:t>
            </a:fld>
            <a:endParaRPr lang="es-VE" dirty="0">
              <a:solidFill>
                <a:prstClr val="white"/>
              </a:solidFill>
            </a:endParaRPr>
          </a:p>
        </p:txBody>
      </p:sp>
      <p:sp>
        <p:nvSpPr>
          <p:cNvPr id="5" name="Rectángulo 4"/>
          <p:cNvSpPr/>
          <p:nvPr/>
        </p:nvSpPr>
        <p:spPr>
          <a:xfrm>
            <a:off x="1012547" y="2601310"/>
            <a:ext cx="10153650" cy="73249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 </a:t>
            </a:r>
            <a:r>
              <a:rPr lang="en-US" b="1" dirty="0" err="1">
                <a:solidFill>
                  <a:prstClr val="white"/>
                </a:solidFill>
              </a:rPr>
              <a:t>sqlplus</a:t>
            </a:r>
            <a:r>
              <a:rPr lang="en-US" b="1" dirty="0">
                <a:solidFill>
                  <a:prstClr val="white"/>
                </a:solidFill>
              </a:rPr>
              <a:t> / as </a:t>
            </a:r>
            <a:r>
              <a:rPr lang="en-US" b="1" dirty="0" err="1">
                <a:solidFill>
                  <a:prstClr val="white"/>
                </a:solidFill>
              </a:rPr>
              <a:t>syskmSQL</a:t>
            </a:r>
            <a:r>
              <a:rPr lang="en-US" b="1" dirty="0">
                <a:solidFill>
                  <a:prstClr val="white"/>
                </a:solidFill>
              </a:rPr>
              <a:t>&gt;</a:t>
            </a:r>
          </a:p>
          <a:p>
            <a:r>
              <a:rPr lang="en-US" b="1" dirty="0">
                <a:solidFill>
                  <a:prstClr val="white"/>
                </a:solidFill>
              </a:rPr>
              <a:t> SELECT STATUS, WALLET_TYPE FROM V$ENCRYPTION_WALLET;</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4550" y="4430166"/>
            <a:ext cx="7469876" cy="1467297"/>
          </a:xfrm>
          <a:prstGeom prst="rect">
            <a:avLst/>
          </a:prstGeom>
          <a:ln>
            <a:solidFill>
              <a:srgbClr val="FC97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632025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You're going to create the first master key for the password-based software </a:t>
            </a:r>
            <a:r>
              <a:rPr lang="en-US" dirty="0" err="1"/>
              <a:t>keystore</a:t>
            </a:r>
            <a:r>
              <a:rPr lang="en-US" dirty="0"/>
              <a:t> you created and opened previously.</a:t>
            </a:r>
            <a:endParaRPr lang="es-VE" dirty="0"/>
          </a:p>
        </p:txBody>
      </p:sp>
      <p:sp>
        <p:nvSpPr>
          <p:cNvPr id="3" name="Título 2"/>
          <p:cNvSpPr>
            <a:spLocks noGrp="1"/>
          </p:cNvSpPr>
          <p:nvPr>
            <p:ph type="title"/>
          </p:nvPr>
        </p:nvSpPr>
        <p:spPr/>
        <p:txBody>
          <a:bodyPr/>
          <a:lstStyle/>
          <a:p>
            <a:r>
              <a:rPr lang="en-US" dirty="0"/>
              <a:t>Setting master encryption key in software </a:t>
            </a:r>
            <a:r>
              <a:rPr lang="en-US" dirty="0" err="1"/>
              <a:t>keystore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333</a:t>
            </a:fld>
            <a:endParaRPr lang="es-VE" dirty="0">
              <a:solidFill>
                <a:prstClr val="white"/>
              </a:solidFill>
            </a:endParaRPr>
          </a:p>
        </p:txBody>
      </p:sp>
    </p:spTree>
    <p:extLst>
      <p:ext uri="{BB962C8B-B14F-4D97-AF65-F5344CB8AC3E}">
        <p14:creationId xmlns:p14="http://schemas.microsoft.com/office/powerpoint/2010/main" val="42248562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It is assumed that software </a:t>
            </a:r>
            <a:r>
              <a:rPr lang="en-US" dirty="0" err="1"/>
              <a:t>keystore</a:t>
            </a:r>
            <a:r>
              <a:rPr lang="en-US" dirty="0"/>
              <a:t> is already opened.</a:t>
            </a:r>
          </a:p>
          <a:p>
            <a:endParaRPr lang="en-US" dirty="0"/>
          </a:p>
          <a:p>
            <a:r>
              <a:rPr lang="en-US" dirty="0"/>
              <a:t>You'll need an existing user who has the </a:t>
            </a:r>
            <a:r>
              <a:rPr lang="en-US" dirty="0">
                <a:solidFill>
                  <a:srgbClr val="F7941D"/>
                </a:solidFill>
              </a:rPr>
              <a:t>SYSKM</a:t>
            </a:r>
            <a:r>
              <a:rPr lang="en-US" dirty="0"/>
              <a:t> administrative or administer key management privilege (for example, </a:t>
            </a:r>
            <a:r>
              <a:rPr lang="en-US" dirty="0" err="1">
                <a:solidFill>
                  <a:srgbClr val="F7941D"/>
                </a:solidFill>
              </a:rPr>
              <a:t>maja</a:t>
            </a:r>
            <a:r>
              <a:rPr lang="en-US" dirty="0"/>
              <a:t>)</a:t>
            </a:r>
            <a:endParaRPr lang="es-VE" dirty="0"/>
          </a:p>
        </p:txBody>
      </p:sp>
      <p:sp>
        <p:nvSpPr>
          <p:cNvPr id="3" name="Título 2"/>
          <p:cNvSpPr>
            <a:spLocks noGrp="1"/>
          </p:cNvSpPr>
          <p:nvPr>
            <p:ph type="title"/>
          </p:nvPr>
        </p:nvSpPr>
        <p:spPr/>
        <p:txBody>
          <a:bodyPr/>
          <a:lstStyle/>
          <a:p>
            <a:r>
              <a:rPr lang="en-US" dirty="0"/>
              <a:t>Setting master encryption key in software </a:t>
            </a:r>
            <a:r>
              <a:rPr lang="en-US" dirty="0" err="1"/>
              <a:t>keystore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334</a:t>
            </a:fld>
            <a:endParaRPr lang="es-VE" dirty="0">
              <a:solidFill>
                <a:prstClr val="white"/>
              </a:solidFill>
            </a:endParaRPr>
          </a:p>
        </p:txBody>
      </p:sp>
    </p:spTree>
    <p:extLst>
      <p:ext uri="{BB962C8B-B14F-4D97-AF65-F5344CB8AC3E}">
        <p14:creationId xmlns:p14="http://schemas.microsoft.com/office/powerpoint/2010/main" val="32963864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ES" dirty="0" err="1"/>
              <a:t>The</a:t>
            </a:r>
            <a:r>
              <a:rPr lang="es-ES" dirty="0"/>
              <a:t> </a:t>
            </a:r>
            <a:r>
              <a:rPr lang="es-VE" dirty="0">
                <a:solidFill>
                  <a:srgbClr val="F7941D"/>
                </a:solidFill>
              </a:rPr>
              <a:t>WITH BACKUP </a:t>
            </a:r>
            <a:r>
              <a:rPr lang="es-VE" dirty="0"/>
              <a:t>cl</a:t>
            </a:r>
            <a:r>
              <a:rPr lang="en-US" dirty="0" err="1"/>
              <a:t>ause</a:t>
            </a:r>
            <a:r>
              <a:rPr lang="en-US" dirty="0"/>
              <a:t> instructs Oracle Database to create a backup of a </a:t>
            </a:r>
            <a:r>
              <a:rPr lang="en-US" dirty="0" err="1"/>
              <a:t>keystore</a:t>
            </a:r>
            <a:r>
              <a:rPr lang="en-US" dirty="0"/>
              <a:t> before the creation of a master key. </a:t>
            </a:r>
          </a:p>
          <a:p>
            <a:endParaRPr lang="en-US" dirty="0"/>
          </a:p>
          <a:p>
            <a:r>
              <a:rPr lang="en-US" dirty="0"/>
              <a:t>This backup is created in the same directory where </a:t>
            </a:r>
            <a:r>
              <a:rPr lang="en-US" dirty="0" err="1"/>
              <a:t>keystore</a:t>
            </a:r>
            <a:r>
              <a:rPr lang="en-US" dirty="0"/>
              <a:t> resides and is created in the form </a:t>
            </a:r>
            <a:r>
              <a:rPr lang="es-VE" dirty="0">
                <a:solidFill>
                  <a:srgbClr val="F7941D"/>
                </a:solidFill>
              </a:rPr>
              <a:t>ewallet_timestamp.p12</a:t>
            </a:r>
            <a:r>
              <a:rPr lang="es-VE" dirty="0"/>
              <a:t>.</a:t>
            </a:r>
          </a:p>
        </p:txBody>
      </p:sp>
      <p:sp>
        <p:nvSpPr>
          <p:cNvPr id="3" name="Título 2"/>
          <p:cNvSpPr>
            <a:spLocks noGrp="1"/>
          </p:cNvSpPr>
          <p:nvPr>
            <p:ph type="title"/>
          </p:nvPr>
        </p:nvSpPr>
        <p:spPr/>
        <p:txBody>
          <a:bodyPr/>
          <a:lstStyle/>
          <a:p>
            <a:r>
              <a:rPr lang="en-US" dirty="0"/>
              <a:t>Setting master encryption key in software </a:t>
            </a:r>
            <a:r>
              <a:rPr lang="en-US" dirty="0" err="1"/>
              <a:t>keystore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335</a:t>
            </a:fld>
            <a:endParaRPr lang="es-VE" dirty="0">
              <a:solidFill>
                <a:prstClr val="white"/>
              </a:solidFill>
            </a:endParaRPr>
          </a:p>
        </p:txBody>
      </p:sp>
    </p:spTree>
    <p:extLst>
      <p:ext uri="{BB962C8B-B14F-4D97-AF65-F5344CB8AC3E}">
        <p14:creationId xmlns:p14="http://schemas.microsoft.com/office/powerpoint/2010/main" val="361488033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Verify the status of the </a:t>
            </a:r>
            <a:r>
              <a:rPr lang="en-US" dirty="0" err="1"/>
              <a:t>keystore</a:t>
            </a:r>
            <a:endParaRPr lang="en-US" dirty="0"/>
          </a:p>
          <a:p>
            <a:endParaRPr lang="en-US" dirty="0"/>
          </a:p>
          <a:p>
            <a:endParaRPr lang="en-US" dirty="0"/>
          </a:p>
          <a:p>
            <a:endParaRPr lang="en-US" dirty="0"/>
          </a:p>
          <a:p>
            <a:endParaRPr lang="en-US" dirty="0"/>
          </a:p>
          <a:p>
            <a:endParaRPr lang="en-US" dirty="0"/>
          </a:p>
        </p:txBody>
      </p:sp>
      <p:sp>
        <p:nvSpPr>
          <p:cNvPr id="3" name="Título 2"/>
          <p:cNvSpPr>
            <a:spLocks noGrp="1"/>
          </p:cNvSpPr>
          <p:nvPr>
            <p:ph type="title"/>
          </p:nvPr>
        </p:nvSpPr>
        <p:spPr/>
        <p:txBody>
          <a:bodyPr/>
          <a:lstStyle/>
          <a:p>
            <a:r>
              <a:rPr lang="en-US" dirty="0"/>
              <a:t>Setting master encryption key in software </a:t>
            </a:r>
            <a:r>
              <a:rPr lang="en-US" dirty="0" err="1"/>
              <a:t>keystore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336</a:t>
            </a:fld>
            <a:endParaRPr lang="es-VE" dirty="0">
              <a:solidFill>
                <a:prstClr val="white"/>
              </a:solidFill>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9267" y="2736429"/>
            <a:ext cx="7420209" cy="1601041"/>
          </a:xfrm>
          <a:prstGeom prst="rect">
            <a:avLst/>
          </a:prstGeom>
          <a:ln>
            <a:solidFill>
              <a:srgbClr val="FC97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819354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add a new column, which will be encrypted using a </a:t>
            </a:r>
            <a:r>
              <a:rPr lang="en-US" dirty="0" err="1"/>
              <a:t>nondefault</a:t>
            </a:r>
            <a:r>
              <a:rPr lang="en-US" dirty="0"/>
              <a:t> encryption algorithm, to an existing table.</a:t>
            </a:r>
          </a:p>
          <a:p>
            <a:endParaRPr lang="en-US" dirty="0"/>
          </a:p>
          <a:p>
            <a:r>
              <a:rPr lang="en-US" dirty="0"/>
              <a:t>It is assumed that a </a:t>
            </a:r>
            <a:r>
              <a:rPr lang="en-US" dirty="0" err="1"/>
              <a:t>keystore</a:t>
            </a:r>
            <a:r>
              <a:rPr lang="en-US" dirty="0"/>
              <a:t> is opened and a master key is created.</a:t>
            </a:r>
            <a:endParaRPr lang="es-VE" dirty="0"/>
          </a:p>
          <a:p>
            <a:endParaRPr lang="es-VE" dirty="0"/>
          </a:p>
        </p:txBody>
      </p:sp>
      <p:sp>
        <p:nvSpPr>
          <p:cNvPr id="3" name="Título 2"/>
          <p:cNvSpPr>
            <a:spLocks noGrp="1"/>
          </p:cNvSpPr>
          <p:nvPr>
            <p:ph type="title"/>
          </p:nvPr>
        </p:nvSpPr>
        <p:spPr/>
        <p:txBody>
          <a:bodyPr/>
          <a:lstStyle/>
          <a:p>
            <a:r>
              <a:rPr lang="en-US" sz="3200" dirty="0"/>
              <a:t>Column encryption - adding new encrypted column to table</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337</a:t>
            </a:fld>
            <a:endParaRPr lang="es-VE" dirty="0">
              <a:solidFill>
                <a:prstClr val="white"/>
              </a:solidFill>
            </a:endParaRPr>
          </a:p>
        </p:txBody>
      </p:sp>
    </p:spTree>
    <p:extLst>
      <p:ext uri="{BB962C8B-B14F-4D97-AF65-F5344CB8AC3E}">
        <p14:creationId xmlns:p14="http://schemas.microsoft.com/office/powerpoint/2010/main" val="343484252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You're going to learn to use TDE column encryption to encrypt columns in a newly created table.</a:t>
            </a:r>
          </a:p>
          <a:p>
            <a:endParaRPr lang="en-US" dirty="0"/>
          </a:p>
          <a:p>
            <a:r>
              <a:rPr lang="en-US" dirty="0"/>
              <a:t>It is assumed that a </a:t>
            </a:r>
            <a:r>
              <a:rPr lang="en-US" dirty="0" err="1"/>
              <a:t>keystore</a:t>
            </a:r>
            <a:r>
              <a:rPr lang="en-US" dirty="0"/>
              <a:t> is opened and a master key is created.</a:t>
            </a:r>
            <a:endParaRPr lang="es-VE" dirty="0"/>
          </a:p>
          <a:p>
            <a:endParaRPr lang="es-VE" dirty="0"/>
          </a:p>
        </p:txBody>
      </p:sp>
      <p:sp>
        <p:nvSpPr>
          <p:cNvPr id="3" name="Título 2"/>
          <p:cNvSpPr>
            <a:spLocks noGrp="1"/>
          </p:cNvSpPr>
          <p:nvPr>
            <p:ph type="title"/>
          </p:nvPr>
        </p:nvSpPr>
        <p:spPr>
          <a:xfrm>
            <a:off x="1182413" y="393801"/>
            <a:ext cx="11157375" cy="655430"/>
          </a:xfrm>
        </p:spPr>
        <p:txBody>
          <a:bodyPr/>
          <a:lstStyle/>
          <a:p>
            <a:r>
              <a:rPr lang="en-US" sz="3000" dirty="0"/>
              <a:t>Column encryption - creating new table that has encrypted column(s)</a:t>
            </a:r>
            <a:endParaRPr lang="es-VE" sz="30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338</a:t>
            </a:fld>
            <a:endParaRPr lang="es-VE" dirty="0">
              <a:solidFill>
                <a:prstClr val="white"/>
              </a:solidFill>
            </a:endParaRPr>
          </a:p>
        </p:txBody>
      </p:sp>
    </p:spTree>
    <p:extLst>
      <p:ext uri="{BB962C8B-B14F-4D97-AF65-F5344CB8AC3E}">
        <p14:creationId xmlns:p14="http://schemas.microsoft.com/office/powerpoint/2010/main" val="20137541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understand when you should use salt and MAC.</a:t>
            </a:r>
          </a:p>
          <a:p>
            <a:endParaRPr lang="en-US" dirty="0"/>
          </a:p>
          <a:p>
            <a:r>
              <a:rPr lang="en-US" dirty="0"/>
              <a:t>It is assumed that a </a:t>
            </a:r>
            <a:r>
              <a:rPr lang="en-US" dirty="0" err="1"/>
              <a:t>keystore</a:t>
            </a:r>
            <a:r>
              <a:rPr lang="en-US" dirty="0"/>
              <a:t> is opened and a master key is created.</a:t>
            </a:r>
            <a:endParaRPr lang="es-VE" dirty="0"/>
          </a:p>
          <a:p>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salt</a:t>
            </a:r>
            <a:r>
              <a:rPr lang="es-VE" dirty="0"/>
              <a:t> and MAC</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339</a:t>
            </a:fld>
            <a:endParaRPr lang="es-VE" dirty="0">
              <a:solidFill>
                <a:prstClr val="white"/>
              </a:solidFill>
            </a:endParaRPr>
          </a:p>
        </p:txBody>
      </p:sp>
    </p:spTree>
    <p:extLst>
      <p:ext uri="{BB962C8B-B14F-4D97-AF65-F5344CB8AC3E}">
        <p14:creationId xmlns:p14="http://schemas.microsoft.com/office/powerpoint/2010/main" val="2370446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3"/>
            </a:pPr>
            <a:r>
              <a:rPr lang="en-US" dirty="0"/>
              <a:t>Connect to the second database as a user who has </a:t>
            </a:r>
            <a:r>
              <a:rPr lang="en-US" dirty="0">
                <a:solidFill>
                  <a:srgbClr val="F7941D"/>
                </a:solidFill>
              </a:rPr>
              <a:t>create user </a:t>
            </a:r>
            <a:r>
              <a:rPr lang="en-US" dirty="0"/>
              <a:t>privilege:</a:t>
            </a:r>
          </a:p>
          <a:p>
            <a:pPr marL="514350" indent="-514350">
              <a:buFont typeface="+mj-lt"/>
              <a:buAutoNum type="arabicPeriod" startAt="3"/>
            </a:pPr>
            <a:endParaRPr lang="en-US" dirty="0"/>
          </a:p>
          <a:p>
            <a:pPr marL="514350" indent="-514350">
              <a:buFont typeface="+mj-lt"/>
              <a:buAutoNum type="arabicPeriod" startAt="3"/>
            </a:pPr>
            <a:r>
              <a:rPr lang="en-US" dirty="0"/>
              <a:t>Create a user with the same username (for example, </a:t>
            </a:r>
            <a:r>
              <a:rPr lang="en-US" dirty="0" err="1">
                <a:solidFill>
                  <a:srgbClr val="F7941D"/>
                </a:solidFill>
              </a:rPr>
              <a:t>jessica</a:t>
            </a:r>
            <a:r>
              <a:rPr lang="en-US" dirty="0"/>
              <a:t>) using the hash value of the password:</a:t>
            </a:r>
          </a:p>
          <a:p>
            <a:pPr marL="514350" indent="-514350">
              <a:buFont typeface="+mj-lt"/>
              <a:buAutoNum type="arabicPeriod" startAt="3"/>
            </a:pPr>
            <a:endParaRPr lang="en-US" dirty="0"/>
          </a:p>
          <a:p>
            <a:pPr marL="514350" indent="-514350">
              <a:buFont typeface="+mj-lt"/>
              <a:buAutoNum type="arabicPeriod" startAt="3"/>
            </a:pPr>
            <a:endParaRPr lang="es-VE" dirty="0"/>
          </a:p>
        </p:txBody>
      </p:sp>
      <p:sp>
        <p:nvSpPr>
          <p:cNvPr id="3" name="Título 2"/>
          <p:cNvSpPr>
            <a:spLocks noGrp="1"/>
          </p:cNvSpPr>
          <p:nvPr>
            <p:ph type="title"/>
          </p:nvPr>
        </p:nvSpPr>
        <p:spPr>
          <a:xfrm>
            <a:off x="1458175" y="428397"/>
            <a:ext cx="10848977" cy="655430"/>
          </a:xfrm>
        </p:spPr>
        <p:txBody>
          <a:bodyPr/>
          <a:lstStyle/>
          <a:p>
            <a:r>
              <a:rPr lang="en-US" sz="3200" dirty="0"/>
              <a:t>Creating a user with the same credentials on another database</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34</a:t>
            </a:fld>
            <a:endParaRPr lang="es-VE"/>
          </a:p>
        </p:txBody>
      </p:sp>
      <p:sp>
        <p:nvSpPr>
          <p:cNvPr id="5" name="Rectángulo 4"/>
          <p:cNvSpPr/>
          <p:nvPr/>
        </p:nvSpPr>
        <p:spPr>
          <a:xfrm>
            <a:off x="1019175" y="2516873"/>
            <a:ext cx="10153650" cy="37073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 </a:t>
            </a:r>
            <a:r>
              <a:rPr lang="en-US" b="1" dirty="0" err="1"/>
              <a:t>sqlplus</a:t>
            </a:r>
            <a:r>
              <a:rPr lang="en-US" b="1" dirty="0"/>
              <a:t> ernesto@orcl2</a:t>
            </a:r>
          </a:p>
        </p:txBody>
      </p:sp>
      <p:sp>
        <p:nvSpPr>
          <p:cNvPr id="6" name="Rectángulo 5"/>
          <p:cNvSpPr/>
          <p:nvPr/>
        </p:nvSpPr>
        <p:spPr>
          <a:xfrm>
            <a:off x="1012547" y="4217224"/>
            <a:ext cx="10153650" cy="182873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create user </a:t>
            </a:r>
            <a:r>
              <a:rPr lang="en-US" b="1" dirty="0" err="1"/>
              <a:t>jessica</a:t>
            </a:r>
            <a:r>
              <a:rPr lang="en-US" b="1" dirty="0"/>
              <a:t> identified by values </a:t>
            </a:r>
          </a:p>
          <a:p>
            <a:r>
              <a:rPr lang="en-US" b="1" dirty="0"/>
              <a:t>'S:2724193130FC67E7E23E3E44E33AF143F7A6C36489792B</a:t>
            </a:r>
          </a:p>
          <a:p>
            <a:r>
              <a:rPr lang="en-US" b="1" dirty="0"/>
              <a:t>5856133DCB331D;H:184895E50EA2FBCC2311ED76A3E5CF35;</a:t>
            </a:r>
          </a:p>
          <a:p>
            <a:r>
              <a:rPr lang="en-US" b="1" dirty="0"/>
              <a:t>T:BECCD5FC6F6E62BC34DF1C826AEE899EC6A6025FA0D5071659DA</a:t>
            </a:r>
          </a:p>
          <a:p>
            <a:r>
              <a:rPr lang="en-US" b="1" dirty="0"/>
              <a:t>7DD1ABB37763483B5C821E5A34C1184A56BE4B1C92CED79639D11101D</a:t>
            </a:r>
          </a:p>
          <a:p>
            <a:r>
              <a:rPr lang="en-US" b="1" dirty="0"/>
              <a:t>61B86ACBE60A30F19CC277D5753F7D3756DC1B7705C0ACE81F3';</a:t>
            </a:r>
          </a:p>
        </p:txBody>
      </p:sp>
    </p:spTree>
    <p:extLst>
      <p:ext uri="{BB962C8B-B14F-4D97-AF65-F5344CB8AC3E}">
        <p14:creationId xmlns:p14="http://schemas.microsoft.com/office/powerpoint/2010/main" val="197909507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Encrypt the </a:t>
            </a:r>
            <a:r>
              <a:rPr lang="es-VE" dirty="0" err="1">
                <a:solidFill>
                  <a:srgbClr val="F7941D"/>
                </a:solidFill>
              </a:rPr>
              <a:t>last_name</a:t>
            </a:r>
            <a:r>
              <a:rPr lang="es-VE" dirty="0"/>
              <a:t> </a:t>
            </a:r>
            <a:r>
              <a:rPr lang="en-US" dirty="0"/>
              <a:t>column using the AES256 algorithm with salt and use MAC</a:t>
            </a:r>
          </a:p>
          <a:p>
            <a:endParaRPr lang="en-US" dirty="0"/>
          </a:p>
          <a:p>
            <a:endParaRPr lang="en-US" dirty="0"/>
          </a:p>
          <a:p>
            <a:r>
              <a:rPr lang="en-US" dirty="0"/>
              <a:t>Encrypt the </a:t>
            </a:r>
            <a:r>
              <a:rPr lang="es-VE" dirty="0" err="1">
                <a:solidFill>
                  <a:srgbClr val="F7941D"/>
                </a:solidFill>
              </a:rPr>
              <a:t>cust_street_address</a:t>
            </a:r>
            <a:r>
              <a:rPr lang="es-VE" dirty="0"/>
              <a:t> </a:t>
            </a:r>
            <a:r>
              <a:rPr lang="en-US" dirty="0"/>
              <a:t>column using the AES256 algorithm with no salt and use MAC</a:t>
            </a:r>
          </a:p>
          <a:p>
            <a:pPr marL="0" indent="0">
              <a:buNone/>
            </a:pPr>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salt</a:t>
            </a:r>
            <a:r>
              <a:rPr lang="es-VE" dirty="0"/>
              <a:t> and MAC</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340</a:t>
            </a:fld>
            <a:endParaRPr lang="es-VE" dirty="0">
              <a:solidFill>
                <a:prstClr val="white"/>
              </a:solidFill>
            </a:endParaRPr>
          </a:p>
        </p:txBody>
      </p:sp>
    </p:spTree>
    <p:extLst>
      <p:ext uri="{BB962C8B-B14F-4D97-AF65-F5344CB8AC3E}">
        <p14:creationId xmlns:p14="http://schemas.microsoft.com/office/powerpoint/2010/main" val="400979434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general, you have to use same encryption algorithm for all encrypted columns at the same time. </a:t>
            </a:r>
          </a:p>
          <a:p>
            <a:endParaRPr lang="en-US" dirty="0"/>
          </a:p>
          <a:p>
            <a:r>
              <a:rPr lang="en-US" dirty="0"/>
              <a:t>You can choose a </a:t>
            </a:r>
            <a:r>
              <a:rPr lang="en-US" dirty="0">
                <a:solidFill>
                  <a:srgbClr val="FC971D"/>
                </a:solidFill>
              </a:rPr>
              <a:t>SALT</a:t>
            </a:r>
            <a:r>
              <a:rPr lang="en-US" dirty="0"/>
              <a:t> option on the encrypted column level in a table, but you have to choose either the  </a:t>
            </a:r>
            <a:r>
              <a:rPr lang="en-US" dirty="0">
                <a:solidFill>
                  <a:srgbClr val="FC971D"/>
                </a:solidFill>
              </a:rPr>
              <a:t>Mac</a:t>
            </a:r>
            <a:r>
              <a:rPr lang="en-US" dirty="0"/>
              <a:t> or </a:t>
            </a:r>
            <a:r>
              <a:rPr lang="en-US" dirty="0">
                <a:solidFill>
                  <a:srgbClr val="FC971D"/>
                </a:solidFill>
              </a:rPr>
              <a:t>NOMAC</a:t>
            </a:r>
            <a:r>
              <a:rPr lang="en-US" dirty="0"/>
              <a:t> option on a table level.</a:t>
            </a:r>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salt</a:t>
            </a:r>
            <a:r>
              <a:rPr lang="es-VE" dirty="0"/>
              <a:t> and MAC</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341</a:t>
            </a:fld>
            <a:endParaRPr lang="es-VE" dirty="0">
              <a:solidFill>
                <a:prstClr val="white"/>
              </a:solidFill>
            </a:endParaRPr>
          </a:p>
        </p:txBody>
      </p:sp>
    </p:spTree>
    <p:extLst>
      <p:ext uri="{BB962C8B-B14F-4D97-AF65-F5344CB8AC3E}">
        <p14:creationId xmlns:p14="http://schemas.microsoft.com/office/powerpoint/2010/main" val="150325106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understand why salt is important, let's consider a basic scenario that doesn't use salt. </a:t>
            </a:r>
          </a:p>
          <a:p>
            <a:endParaRPr lang="en-US" dirty="0"/>
          </a:p>
          <a:p>
            <a:r>
              <a:rPr lang="en-US" dirty="0"/>
              <a:t>For example, if we have 100 rows and they contain only values </a:t>
            </a:r>
            <a:r>
              <a:rPr lang="en-US" b="1" dirty="0"/>
              <a:t>A</a:t>
            </a:r>
            <a:r>
              <a:rPr lang="en-US" dirty="0"/>
              <a:t>, </a:t>
            </a:r>
            <a:r>
              <a:rPr lang="en-US" b="1" dirty="0"/>
              <a:t>B</a:t>
            </a:r>
            <a:r>
              <a:rPr lang="en-US" dirty="0"/>
              <a:t>, </a:t>
            </a:r>
            <a:r>
              <a:rPr lang="en-US" b="1" dirty="0"/>
              <a:t>C</a:t>
            </a:r>
            <a:r>
              <a:rPr lang="en-US" dirty="0"/>
              <a:t>, and </a:t>
            </a:r>
            <a:r>
              <a:rPr lang="en-US" b="1" dirty="0"/>
              <a:t>D</a:t>
            </a:r>
            <a:r>
              <a:rPr lang="en-US" dirty="0"/>
              <a:t>, this will mean that there are only 4 different values in 100 rows.</a:t>
            </a:r>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salt</a:t>
            </a:r>
            <a:r>
              <a:rPr lang="es-VE" dirty="0"/>
              <a:t> and MAC</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342</a:t>
            </a:fld>
            <a:endParaRPr lang="es-VE" dirty="0">
              <a:solidFill>
                <a:prstClr val="white"/>
              </a:solidFill>
            </a:endParaRPr>
          </a:p>
        </p:txBody>
      </p:sp>
    </p:spTree>
    <p:extLst>
      <p:ext uri="{BB962C8B-B14F-4D97-AF65-F5344CB8AC3E}">
        <p14:creationId xmlns:p14="http://schemas.microsoft.com/office/powerpoint/2010/main" val="414444064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64319"/>
          </a:xfrm>
        </p:spPr>
        <p:txBody>
          <a:bodyPr>
            <a:normAutofit/>
          </a:bodyPr>
          <a:lstStyle/>
          <a:p>
            <a:r>
              <a:rPr lang="en-US" dirty="0"/>
              <a:t>If we know that value </a:t>
            </a:r>
            <a:r>
              <a:rPr lang="en-US" b="1" dirty="0"/>
              <a:t>A</a:t>
            </a:r>
            <a:r>
              <a:rPr lang="en-US" dirty="0"/>
              <a:t> exists in 3 rows, value </a:t>
            </a:r>
            <a:r>
              <a:rPr lang="en-US" b="1" dirty="0"/>
              <a:t>B </a:t>
            </a:r>
            <a:r>
              <a:rPr lang="en-US" dirty="0"/>
              <a:t>exists in 20, value </a:t>
            </a:r>
            <a:r>
              <a:rPr lang="en-US" b="1" dirty="0"/>
              <a:t>C </a:t>
            </a:r>
            <a:r>
              <a:rPr lang="en-US" dirty="0"/>
              <a:t>exists in 30, and value </a:t>
            </a:r>
            <a:r>
              <a:rPr lang="en-US" b="1" dirty="0"/>
              <a:t>D</a:t>
            </a:r>
            <a:r>
              <a:rPr lang="en-US" dirty="0"/>
              <a:t> exists in 47 rows, we can then check </a:t>
            </a:r>
            <a:r>
              <a:rPr lang="en-US" b="1" dirty="0" err="1"/>
              <a:t>cyphertexts</a:t>
            </a:r>
            <a:r>
              <a:rPr lang="en-US" b="1" dirty="0"/>
              <a:t>.</a:t>
            </a:r>
            <a:endParaRPr lang="en-US" dirty="0"/>
          </a:p>
          <a:p>
            <a:endParaRPr lang="en-US" dirty="0"/>
          </a:p>
          <a:p>
            <a:r>
              <a:rPr lang="en-US" dirty="0"/>
              <a:t>By evaluating it, we can find that one </a:t>
            </a:r>
            <a:r>
              <a:rPr lang="en-US" dirty="0" err="1"/>
              <a:t>cyphertext</a:t>
            </a:r>
            <a:r>
              <a:rPr lang="en-US" dirty="0"/>
              <a:t> that exists in 3 rows will be value </a:t>
            </a:r>
            <a:r>
              <a:rPr lang="en-US" b="1" dirty="0"/>
              <a:t>A</a:t>
            </a:r>
            <a:r>
              <a:rPr lang="en-US" dirty="0"/>
              <a:t>, one that exists in 20 rows will be value </a:t>
            </a:r>
            <a:r>
              <a:rPr lang="en-US" b="1" dirty="0"/>
              <a:t>B</a:t>
            </a:r>
            <a:r>
              <a:rPr lang="en-US" dirty="0"/>
              <a:t>, and so on.</a:t>
            </a:r>
          </a:p>
          <a:p>
            <a:endParaRPr lang="en-US" dirty="0"/>
          </a:p>
          <a:p>
            <a:r>
              <a:rPr lang="en-US" dirty="0"/>
              <a:t>In order to avoid this problem, we can introduce salt.</a:t>
            </a:r>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salt</a:t>
            </a:r>
            <a:r>
              <a:rPr lang="es-VE" dirty="0"/>
              <a:t> and MAC</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343</a:t>
            </a:fld>
            <a:endParaRPr lang="es-VE" dirty="0">
              <a:solidFill>
                <a:prstClr val="white"/>
              </a:solidFill>
            </a:endParaRPr>
          </a:p>
        </p:txBody>
      </p:sp>
    </p:spTree>
    <p:extLst>
      <p:ext uri="{BB962C8B-B14F-4D97-AF65-F5344CB8AC3E}">
        <p14:creationId xmlns:p14="http://schemas.microsoft.com/office/powerpoint/2010/main" val="5835871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421824"/>
            <a:ext cx="11516139" cy="4796098"/>
          </a:xfrm>
        </p:spPr>
        <p:txBody>
          <a:bodyPr>
            <a:normAutofit lnSpcReduction="10000"/>
          </a:bodyPr>
          <a:lstStyle/>
          <a:p>
            <a:r>
              <a:rPr lang="en-US" dirty="0"/>
              <a:t>Salt is used to ensure that each encrypted row has different </a:t>
            </a:r>
            <a:r>
              <a:rPr lang="en-US" dirty="0" err="1"/>
              <a:t>cyphertext</a:t>
            </a:r>
            <a:r>
              <a:rPr lang="en-US" dirty="0"/>
              <a:t> regardless of number of same values in plaintext rows. </a:t>
            </a:r>
          </a:p>
          <a:p>
            <a:endParaRPr lang="en-US" dirty="0"/>
          </a:p>
          <a:p>
            <a:r>
              <a:rPr lang="en-US" dirty="0"/>
              <a:t>In our previous example, if we used salt, even though there were only 4 different plaintext values in 100 rows, there will be 100 different </a:t>
            </a:r>
            <a:r>
              <a:rPr lang="en-US" dirty="0" err="1"/>
              <a:t>cyphertext</a:t>
            </a:r>
            <a:r>
              <a:rPr lang="en-US" dirty="0"/>
              <a:t> values in 100 rows.</a:t>
            </a:r>
          </a:p>
          <a:p>
            <a:endParaRPr lang="en-US" dirty="0"/>
          </a:p>
          <a:p>
            <a:r>
              <a:rPr lang="en-US" dirty="0"/>
              <a:t>Which will be almost impossible for attacker to presume which value corresponds to which row.</a:t>
            </a:r>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salt</a:t>
            </a:r>
            <a:r>
              <a:rPr lang="es-VE" dirty="0"/>
              <a:t> and MAC</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344</a:t>
            </a:fld>
            <a:endParaRPr lang="es-VE" dirty="0">
              <a:solidFill>
                <a:prstClr val="white"/>
              </a:solidFill>
            </a:endParaRPr>
          </a:p>
        </p:txBody>
      </p:sp>
    </p:spTree>
    <p:extLst>
      <p:ext uri="{BB962C8B-B14F-4D97-AF65-F5344CB8AC3E}">
        <p14:creationId xmlns:p14="http://schemas.microsoft.com/office/powerpoint/2010/main" val="217158223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421824"/>
            <a:ext cx="11516139" cy="4796098"/>
          </a:xfrm>
        </p:spPr>
        <p:txBody>
          <a:bodyPr>
            <a:normAutofit/>
          </a:bodyPr>
          <a:lstStyle/>
          <a:p>
            <a:r>
              <a:rPr lang="en-US" dirty="0"/>
              <a:t>Consequently, there is no need for salt if plaintext values are unique. There is additional storage cost of 16 bytes per row for salt.</a:t>
            </a:r>
          </a:p>
          <a:p>
            <a:endParaRPr lang="en-US" dirty="0"/>
          </a:p>
          <a:p>
            <a:r>
              <a:rPr lang="en-US" dirty="0"/>
              <a:t>Salt cannot be used on indexed columns.</a:t>
            </a:r>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salt</a:t>
            </a:r>
            <a:r>
              <a:rPr lang="es-VE" dirty="0"/>
              <a:t> and MAC</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345</a:t>
            </a:fld>
            <a:endParaRPr lang="es-VE" dirty="0">
              <a:solidFill>
                <a:prstClr val="white"/>
              </a:solidFill>
            </a:endParaRPr>
          </a:p>
        </p:txBody>
      </p:sp>
    </p:spTree>
    <p:extLst>
      <p:ext uri="{BB962C8B-B14F-4D97-AF65-F5344CB8AC3E}">
        <p14:creationId xmlns:p14="http://schemas.microsoft.com/office/powerpoint/2010/main" val="361887265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421824"/>
            <a:ext cx="11516139" cy="4796098"/>
          </a:xfrm>
        </p:spPr>
        <p:txBody>
          <a:bodyPr>
            <a:normAutofit/>
          </a:bodyPr>
          <a:lstStyle/>
          <a:p>
            <a:r>
              <a:rPr lang="en-US" dirty="0"/>
              <a:t>MAC</a:t>
            </a:r>
            <a:r>
              <a:rPr lang="en-US" b="1" dirty="0"/>
              <a:t> </a:t>
            </a:r>
            <a:r>
              <a:rPr lang="en-US" dirty="0"/>
              <a:t>(short for </a:t>
            </a:r>
            <a:r>
              <a:rPr lang="en-US" b="1" dirty="0"/>
              <a:t>Message Authentication Code</a:t>
            </a:r>
            <a:r>
              <a:rPr lang="en-US" dirty="0"/>
              <a:t>) is a hash value computed on encrypted data, which is used for data integrity verification. </a:t>
            </a:r>
          </a:p>
          <a:p>
            <a:endParaRPr lang="en-US" dirty="0"/>
          </a:p>
          <a:p>
            <a:r>
              <a:rPr lang="en-US" dirty="0"/>
              <a:t>There is the additional storage cost of 20 bytes per row.</a:t>
            </a:r>
          </a:p>
          <a:p>
            <a:endParaRPr lang="en-US" dirty="0"/>
          </a:p>
        </p:txBody>
      </p:sp>
      <p:sp>
        <p:nvSpPr>
          <p:cNvPr id="3" name="Título 2"/>
          <p:cNvSpPr>
            <a:spLocks noGrp="1"/>
          </p:cNvSpPr>
          <p:nvPr>
            <p:ph type="title"/>
          </p:nvPr>
        </p:nvSpPr>
        <p:spPr/>
        <p:txBody>
          <a:bodyPr/>
          <a:lstStyle/>
          <a:p>
            <a:r>
              <a:rPr lang="es-VE" dirty="0" err="1"/>
              <a:t>Using</a:t>
            </a:r>
            <a:r>
              <a:rPr lang="es-VE" dirty="0"/>
              <a:t> </a:t>
            </a:r>
            <a:r>
              <a:rPr lang="es-VE" dirty="0" err="1"/>
              <a:t>salt</a:t>
            </a:r>
            <a:r>
              <a:rPr lang="es-VE" dirty="0"/>
              <a:t> and MAC</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346</a:t>
            </a:fld>
            <a:endParaRPr lang="es-VE" dirty="0">
              <a:solidFill>
                <a:prstClr val="white"/>
              </a:solidFill>
            </a:endParaRPr>
          </a:p>
        </p:txBody>
      </p:sp>
    </p:spTree>
    <p:extLst>
      <p:ext uri="{BB962C8B-B14F-4D97-AF65-F5344CB8AC3E}">
        <p14:creationId xmlns:p14="http://schemas.microsoft.com/office/powerpoint/2010/main" val="318239890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421824"/>
            <a:ext cx="11516139" cy="4796098"/>
          </a:xfrm>
        </p:spPr>
        <p:txBody>
          <a:bodyPr>
            <a:normAutofit/>
          </a:bodyPr>
          <a:lstStyle/>
          <a:p>
            <a:r>
              <a:rPr lang="es-VE" dirty="0"/>
              <a:t>TDE </a:t>
            </a:r>
            <a:r>
              <a:rPr lang="es-VE" dirty="0" err="1"/>
              <a:t>column</a:t>
            </a:r>
            <a:r>
              <a:rPr lang="es-VE" dirty="0"/>
              <a:t> </a:t>
            </a:r>
            <a:r>
              <a:rPr lang="es-VE" dirty="0" err="1"/>
              <a:t>restriction</a:t>
            </a:r>
            <a:endParaRPr lang="es-VE" dirty="0"/>
          </a:p>
          <a:p>
            <a:endParaRPr lang="es-ES" dirty="0"/>
          </a:p>
          <a:p>
            <a:endParaRPr lang="es-ES" dirty="0"/>
          </a:p>
          <a:p>
            <a:endParaRPr lang="es-ES" dirty="0"/>
          </a:p>
          <a:p>
            <a:endParaRPr lang="es-ES" dirty="0"/>
          </a:p>
          <a:p>
            <a:r>
              <a:rPr lang="en-US" dirty="0"/>
              <a:t>It is shown that column ID (which is primary key) cannot be encrypted with salt.</a:t>
            </a:r>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salt</a:t>
            </a:r>
            <a:r>
              <a:rPr lang="es-VE" dirty="0"/>
              <a:t> and MAC</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347</a:t>
            </a:fld>
            <a:endParaRPr lang="es-VE" dirty="0">
              <a:solidFill>
                <a:prstClr val="white"/>
              </a:solidFill>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702" y="2425651"/>
            <a:ext cx="7383571" cy="1297640"/>
          </a:xfrm>
          <a:prstGeom prst="rect">
            <a:avLst/>
          </a:prstGeom>
          <a:ln>
            <a:solidFill>
              <a:srgbClr val="FC97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417746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7928" y="1455075"/>
            <a:ext cx="11516139" cy="4796098"/>
          </a:xfrm>
        </p:spPr>
        <p:txBody>
          <a:bodyPr>
            <a:normAutofit/>
          </a:bodyPr>
          <a:lstStyle/>
          <a:p>
            <a:r>
              <a:rPr lang="en-US" dirty="0"/>
              <a:t>Encrypted primary key with no salt</a:t>
            </a:r>
          </a:p>
          <a:p>
            <a:endParaRPr lang="en-US" dirty="0"/>
          </a:p>
          <a:p>
            <a:endParaRPr lang="en-US" dirty="0"/>
          </a:p>
          <a:p>
            <a:endParaRPr lang="en-US" dirty="0"/>
          </a:p>
          <a:p>
            <a:endParaRPr lang="en-US" dirty="0"/>
          </a:p>
          <a:p>
            <a:endParaRPr lang="en-US" dirty="0"/>
          </a:p>
          <a:p>
            <a:r>
              <a:rPr lang="en-US" dirty="0"/>
              <a:t>After changing attribute to </a:t>
            </a:r>
            <a:r>
              <a:rPr lang="en-US" dirty="0">
                <a:solidFill>
                  <a:srgbClr val="FC971D"/>
                </a:solidFill>
              </a:rPr>
              <a:t>NOSALT</a:t>
            </a:r>
            <a:r>
              <a:rPr lang="en-US" dirty="0"/>
              <a:t>, the primary key column is successfully encrypted.</a:t>
            </a:r>
          </a:p>
        </p:txBody>
      </p:sp>
      <p:sp>
        <p:nvSpPr>
          <p:cNvPr id="3" name="Título 2"/>
          <p:cNvSpPr>
            <a:spLocks noGrp="1"/>
          </p:cNvSpPr>
          <p:nvPr>
            <p:ph type="title"/>
          </p:nvPr>
        </p:nvSpPr>
        <p:spPr/>
        <p:txBody>
          <a:bodyPr/>
          <a:lstStyle/>
          <a:p>
            <a:r>
              <a:rPr lang="es-VE" dirty="0" err="1"/>
              <a:t>Using</a:t>
            </a:r>
            <a:r>
              <a:rPr lang="es-VE" dirty="0"/>
              <a:t> </a:t>
            </a:r>
            <a:r>
              <a:rPr lang="es-VE" dirty="0" err="1"/>
              <a:t>salt</a:t>
            </a:r>
            <a:r>
              <a:rPr lang="es-VE" dirty="0"/>
              <a:t> and MAC</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348</a:t>
            </a:fld>
            <a:endParaRPr lang="es-VE" dirty="0">
              <a:solidFill>
                <a:prstClr val="white"/>
              </a:solidFill>
            </a:endParaRP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8415" y="2841451"/>
            <a:ext cx="6715163" cy="1011673"/>
          </a:xfrm>
          <a:prstGeom prst="rect">
            <a:avLst/>
          </a:prstGeom>
          <a:ln>
            <a:solidFill>
              <a:srgbClr val="FC97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542548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It is common case that organizations first create database and later decide that they want to implement encryption. </a:t>
            </a:r>
          </a:p>
          <a:p>
            <a:endParaRPr lang="en-US" dirty="0"/>
          </a:p>
          <a:p>
            <a:r>
              <a:rPr lang="en-US" dirty="0"/>
              <a:t>You're going to encrypt an existing column using TDE column encryption.</a:t>
            </a:r>
          </a:p>
          <a:p>
            <a:endParaRPr lang="en-US" dirty="0"/>
          </a:p>
          <a:p>
            <a:r>
              <a:rPr lang="en-US" dirty="0"/>
              <a:t>It is assumed that a </a:t>
            </a:r>
            <a:r>
              <a:rPr lang="en-US" dirty="0" err="1"/>
              <a:t>keystore</a:t>
            </a:r>
            <a:r>
              <a:rPr lang="en-US" dirty="0"/>
              <a:t> is opened and a master key is created.</a:t>
            </a:r>
            <a:endParaRPr lang="es-VE" dirty="0"/>
          </a:p>
          <a:p>
            <a:endParaRPr lang="es-VE" dirty="0"/>
          </a:p>
        </p:txBody>
      </p:sp>
      <p:sp>
        <p:nvSpPr>
          <p:cNvPr id="3" name="Título 2"/>
          <p:cNvSpPr>
            <a:spLocks noGrp="1"/>
          </p:cNvSpPr>
          <p:nvPr>
            <p:ph type="title"/>
          </p:nvPr>
        </p:nvSpPr>
        <p:spPr/>
        <p:txBody>
          <a:bodyPr/>
          <a:lstStyle/>
          <a:p>
            <a:r>
              <a:rPr lang="en-US" dirty="0"/>
              <a:t>Column encryption - encrypting existing column</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349</a:t>
            </a:fld>
            <a:endParaRPr lang="es-VE" dirty="0">
              <a:solidFill>
                <a:prstClr val="white"/>
              </a:solidFill>
            </a:endParaRPr>
          </a:p>
        </p:txBody>
      </p:sp>
    </p:spTree>
    <p:extLst>
      <p:ext uri="{BB962C8B-B14F-4D97-AF65-F5344CB8AC3E}">
        <p14:creationId xmlns:p14="http://schemas.microsoft.com/office/powerpoint/2010/main" val="1393321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(for example, OS-authenticated) user who has </a:t>
            </a:r>
            <a:r>
              <a:rPr lang="en-US" dirty="0">
                <a:solidFill>
                  <a:srgbClr val="F7941D"/>
                </a:solidFill>
              </a:rPr>
              <a:t>alter user </a:t>
            </a:r>
            <a:r>
              <a:rPr lang="en-US" dirty="0"/>
              <a:t>privilege (you may use user who has a DBA role) and another existing user (for example, </a:t>
            </a:r>
            <a:r>
              <a:rPr lang="en-US" dirty="0" err="1">
                <a:solidFill>
                  <a:srgbClr val="F7941D"/>
                </a:solidFill>
              </a:rPr>
              <a:t>steve</a:t>
            </a:r>
            <a:r>
              <a:rPr lang="en-US" dirty="0"/>
              <a:t>).</a:t>
            </a:r>
            <a:endParaRPr lang="es-VE" dirty="0"/>
          </a:p>
        </p:txBody>
      </p:sp>
      <p:sp>
        <p:nvSpPr>
          <p:cNvPr id="3" name="Título 2"/>
          <p:cNvSpPr>
            <a:spLocks noGrp="1"/>
          </p:cNvSpPr>
          <p:nvPr>
            <p:ph type="title"/>
          </p:nvPr>
        </p:nvSpPr>
        <p:spPr/>
        <p:txBody>
          <a:bodyPr/>
          <a:lstStyle/>
          <a:p>
            <a:r>
              <a:rPr lang="es-VE" dirty="0" err="1"/>
              <a:t>Locking</a:t>
            </a:r>
            <a:r>
              <a:rPr lang="es-VE" dirty="0"/>
              <a:t> a </a:t>
            </a:r>
            <a:r>
              <a:rPr lang="es-VE" dirty="0" err="1"/>
              <a:t>user</a:t>
            </a:r>
            <a:r>
              <a:rPr lang="es-VE" dirty="0"/>
              <a:t> </a:t>
            </a:r>
            <a:r>
              <a:rPr lang="es-VE" dirty="0" err="1"/>
              <a:t>account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35</a:t>
            </a:fld>
            <a:endParaRPr lang="es-VE"/>
          </a:p>
        </p:txBody>
      </p:sp>
    </p:spTree>
    <p:extLst>
      <p:ext uri="{BB962C8B-B14F-4D97-AF65-F5344CB8AC3E}">
        <p14:creationId xmlns:p14="http://schemas.microsoft.com/office/powerpoint/2010/main" val="32469766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can't use TDE column encryption to encrypt column, which is a foreign key. </a:t>
            </a:r>
          </a:p>
          <a:p>
            <a:endParaRPr lang="en-US" dirty="0"/>
          </a:p>
          <a:p>
            <a:r>
              <a:rPr lang="en-US" dirty="0"/>
              <a:t>If you need to encrypt that kind of column, use TDE </a:t>
            </a:r>
            <a:r>
              <a:rPr lang="en-US" dirty="0" err="1"/>
              <a:t>tablespace</a:t>
            </a:r>
            <a:r>
              <a:rPr lang="en-US" dirty="0"/>
              <a:t> encryption.</a:t>
            </a:r>
            <a:endParaRPr lang="es-VE" dirty="0"/>
          </a:p>
        </p:txBody>
      </p:sp>
      <p:sp>
        <p:nvSpPr>
          <p:cNvPr id="3" name="Título 2"/>
          <p:cNvSpPr>
            <a:spLocks noGrp="1"/>
          </p:cNvSpPr>
          <p:nvPr>
            <p:ph type="title"/>
          </p:nvPr>
        </p:nvSpPr>
        <p:spPr/>
        <p:txBody>
          <a:bodyPr/>
          <a:lstStyle/>
          <a:p>
            <a:r>
              <a:rPr lang="en-US" dirty="0"/>
              <a:t>Column encryption - encrypting existing column</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350</a:t>
            </a:fld>
            <a:endParaRPr lang="es-VE" dirty="0">
              <a:solidFill>
                <a:prstClr val="white"/>
              </a:solidFill>
            </a:endParaRPr>
          </a:p>
        </p:txBody>
      </p:sp>
    </p:spTree>
    <p:extLst>
      <p:ext uri="{BB962C8B-B14F-4D97-AF65-F5344CB8AC3E}">
        <p14:creationId xmlns:p14="http://schemas.microsoft.com/office/powerpoint/2010/main" val="205029078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7741766" y="849411"/>
            <a:ext cx="6880849" cy="3069446"/>
          </a:xfrm>
        </p:spPr>
        <p:txBody>
          <a:bodyPr>
            <a:normAutofit/>
          </a:bodyPr>
          <a:lstStyle/>
          <a:p>
            <a:pPr marL="514350" indent="-514350">
              <a:buFont typeface="+mj-lt"/>
              <a:buAutoNum type="arabicPeriod"/>
            </a:pPr>
            <a:endParaRPr lang="es-VE" dirty="0"/>
          </a:p>
          <a:p>
            <a:pPr marL="514350" indent="-514350">
              <a:buFont typeface="+mj-lt"/>
              <a:buAutoNum type="arabicPeriod"/>
            </a:pPr>
            <a:endParaRPr lang="es-VE" dirty="0"/>
          </a:p>
          <a:p>
            <a:pPr marL="514350" indent="-514350">
              <a:buFont typeface="+mj-lt"/>
              <a:buAutoNum type="arabicPeriod"/>
            </a:pPr>
            <a:endParaRPr lang="es-VE" dirty="0"/>
          </a:p>
          <a:p>
            <a:pPr marL="0" indent="0">
              <a:buNone/>
            </a:pPr>
            <a:r>
              <a:rPr lang="es-VE" dirty="0"/>
              <a:t> </a:t>
            </a:r>
          </a:p>
        </p:txBody>
      </p:sp>
      <p:sp>
        <p:nvSpPr>
          <p:cNvPr id="3" name="Título 2"/>
          <p:cNvSpPr>
            <a:spLocks noGrp="1"/>
          </p:cNvSpPr>
          <p:nvPr>
            <p:ph type="title"/>
          </p:nvPr>
        </p:nvSpPr>
        <p:spPr/>
        <p:txBody>
          <a:bodyPr/>
          <a:lstStyle/>
          <a:p>
            <a:r>
              <a:rPr lang="en-US" dirty="0"/>
              <a:t>Column encryption - encrypting existing column</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351</a:t>
            </a:fld>
            <a:endParaRPr lang="es-VE" dirty="0">
              <a:solidFill>
                <a:prstClr val="white"/>
              </a:solidFill>
            </a:endParaRPr>
          </a:p>
        </p:txBody>
      </p:sp>
      <p:sp>
        <p:nvSpPr>
          <p:cNvPr id="5" name="Rectángulo 4"/>
          <p:cNvSpPr/>
          <p:nvPr/>
        </p:nvSpPr>
        <p:spPr>
          <a:xfrm>
            <a:off x="1522343" y="1662671"/>
            <a:ext cx="4411005" cy="53570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 </a:t>
            </a:r>
            <a:r>
              <a:rPr lang="en-US" b="1" dirty="0" err="1">
                <a:solidFill>
                  <a:prstClr val="white"/>
                </a:solidFill>
              </a:rPr>
              <a:t>sqlplus</a:t>
            </a:r>
            <a:r>
              <a:rPr lang="en-US" b="1" dirty="0">
                <a:solidFill>
                  <a:prstClr val="white"/>
                </a:solidFill>
              </a:rPr>
              <a:t> </a:t>
            </a:r>
            <a:r>
              <a:rPr lang="en-US" b="1" dirty="0" err="1">
                <a:solidFill>
                  <a:prstClr val="white"/>
                </a:solidFill>
              </a:rPr>
              <a:t>oe</a:t>
            </a:r>
            <a:endParaRPr lang="en-US" b="1" dirty="0">
              <a:solidFill>
                <a:prstClr val="white"/>
              </a:solidFill>
            </a:endParaRPr>
          </a:p>
        </p:txBody>
      </p:sp>
      <p:sp>
        <p:nvSpPr>
          <p:cNvPr id="7" name="CuadroTexto 6"/>
          <p:cNvSpPr txBox="1"/>
          <p:nvPr/>
        </p:nvSpPr>
        <p:spPr>
          <a:xfrm>
            <a:off x="6437243" y="1327350"/>
            <a:ext cx="4225314"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prstClr val="black"/>
                </a:solidFill>
              </a:rPr>
              <a:t>Connect to the database as a user who can select data from a table, for example, </a:t>
            </a:r>
            <a:r>
              <a:rPr lang="en-US" b="1" dirty="0">
                <a:solidFill>
                  <a:srgbClr val="FC971D"/>
                </a:solidFill>
              </a:rPr>
              <a:t>OE.ORDERS</a:t>
            </a:r>
            <a:r>
              <a:rPr lang="en-US" b="1" dirty="0">
                <a:solidFill>
                  <a:prstClr val="black"/>
                </a:solidFill>
              </a:rPr>
              <a:t> (for example, the </a:t>
            </a:r>
            <a:r>
              <a:rPr lang="en-US" b="1" dirty="0" err="1">
                <a:solidFill>
                  <a:srgbClr val="FC971D"/>
                </a:solidFill>
              </a:rPr>
              <a:t>oe</a:t>
            </a:r>
            <a:r>
              <a:rPr lang="en-US" b="1" dirty="0">
                <a:solidFill>
                  <a:srgbClr val="FC971D"/>
                </a:solidFill>
              </a:rPr>
              <a:t> </a:t>
            </a:r>
            <a:r>
              <a:rPr lang="en-US" b="1" dirty="0">
                <a:solidFill>
                  <a:prstClr val="black"/>
                </a:solidFill>
              </a:rPr>
              <a:t>user):</a:t>
            </a:r>
          </a:p>
        </p:txBody>
      </p:sp>
      <p:sp>
        <p:nvSpPr>
          <p:cNvPr id="8" name="Elipse 7"/>
          <p:cNvSpPr/>
          <p:nvPr/>
        </p:nvSpPr>
        <p:spPr>
          <a:xfrm>
            <a:off x="5754756" y="158876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1</a:t>
            </a: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243" y="3062098"/>
            <a:ext cx="4569395" cy="3159088"/>
          </a:xfrm>
          <a:prstGeom prst="rect">
            <a:avLst/>
          </a:prstGeom>
          <a:ln w="19050">
            <a:solidFill>
              <a:srgbClr val="F7941D"/>
            </a:solidFill>
          </a:ln>
          <a:effectLst>
            <a:outerShdw blurRad="50800" dist="38100" dir="2700000" algn="tl" rotWithShape="0">
              <a:prstClr val="black">
                <a:alpha val="40000"/>
              </a:prstClr>
            </a:outerShdw>
          </a:effectLst>
        </p:spPr>
      </p:pic>
      <p:sp>
        <p:nvSpPr>
          <p:cNvPr id="10" name="CuadroTexto 9"/>
          <p:cNvSpPr txBox="1"/>
          <p:nvPr/>
        </p:nvSpPr>
        <p:spPr>
          <a:xfrm>
            <a:off x="889549" y="4218808"/>
            <a:ext cx="4871284"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solidFill>
                  <a:prstClr val="black"/>
                </a:solidFill>
              </a:rPr>
              <a:t>Select data from the foreign key column you want to encrypt,  just to verify the user can view it. </a:t>
            </a:r>
          </a:p>
        </p:txBody>
      </p:sp>
      <p:sp>
        <p:nvSpPr>
          <p:cNvPr id="11" name="Elipse 10"/>
          <p:cNvSpPr/>
          <p:nvPr/>
        </p:nvSpPr>
        <p:spPr>
          <a:xfrm>
            <a:off x="5760833" y="435664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2</a:t>
            </a:r>
          </a:p>
        </p:txBody>
      </p:sp>
    </p:spTree>
    <p:extLst>
      <p:ext uri="{BB962C8B-B14F-4D97-AF65-F5344CB8AC3E}">
        <p14:creationId xmlns:p14="http://schemas.microsoft.com/office/powerpoint/2010/main" val="334647069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1545339" y="2385983"/>
            <a:ext cx="4411005" cy="53570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a:t>
            </a:r>
            <a:r>
              <a:rPr lang="en-US" b="1" dirty="0" err="1">
                <a:solidFill>
                  <a:prstClr val="white"/>
                </a:solidFill>
              </a:rPr>
              <a:t>maja</a:t>
            </a:r>
            <a:endParaRPr lang="en-US" b="1" dirty="0">
              <a:solidFill>
                <a:prstClr val="white"/>
              </a:solidFill>
            </a:endParaRPr>
          </a:p>
        </p:txBody>
      </p:sp>
      <p:sp>
        <p:nvSpPr>
          <p:cNvPr id="3" name="Título 2"/>
          <p:cNvSpPr>
            <a:spLocks noGrp="1"/>
          </p:cNvSpPr>
          <p:nvPr>
            <p:ph type="title"/>
          </p:nvPr>
        </p:nvSpPr>
        <p:spPr/>
        <p:txBody>
          <a:bodyPr/>
          <a:lstStyle/>
          <a:p>
            <a:r>
              <a:rPr lang="en-US" dirty="0"/>
              <a:t>Column encryption - encrypting existing column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352</a:t>
            </a:fld>
            <a:endParaRPr lang="es-VE" dirty="0">
              <a:solidFill>
                <a:prstClr val="white"/>
              </a:solidFill>
            </a:endParaRPr>
          </a:p>
        </p:txBody>
      </p:sp>
      <p:sp>
        <p:nvSpPr>
          <p:cNvPr id="6" name="CuadroTexto 5"/>
          <p:cNvSpPr txBox="1"/>
          <p:nvPr/>
        </p:nvSpPr>
        <p:spPr>
          <a:xfrm>
            <a:off x="6373072" y="2053790"/>
            <a:ext cx="3980120"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prstClr val="black"/>
                </a:solidFill>
              </a:rPr>
              <a:t>Connect to the database as a user who has administer key privilege or </a:t>
            </a:r>
            <a:r>
              <a:rPr lang="en-US" b="1" dirty="0">
                <a:solidFill>
                  <a:srgbClr val="F7941D"/>
                </a:solidFill>
              </a:rPr>
              <a:t>SYSKM</a:t>
            </a:r>
            <a:r>
              <a:rPr lang="en-US" b="1" dirty="0">
                <a:solidFill>
                  <a:prstClr val="black"/>
                </a:solidFill>
              </a:rPr>
              <a:t> privilege (for example, </a:t>
            </a:r>
            <a:r>
              <a:rPr lang="en-US" b="1" dirty="0" err="1">
                <a:solidFill>
                  <a:srgbClr val="F7941D"/>
                </a:solidFill>
              </a:rPr>
              <a:t>maja</a:t>
            </a:r>
            <a:r>
              <a:rPr lang="en-US" b="1" dirty="0">
                <a:solidFill>
                  <a:prstClr val="black"/>
                </a:solidFill>
              </a:rPr>
              <a:t>)</a:t>
            </a:r>
          </a:p>
        </p:txBody>
      </p:sp>
      <p:sp>
        <p:nvSpPr>
          <p:cNvPr id="7" name="Elipse 6"/>
          <p:cNvSpPr/>
          <p:nvPr/>
        </p:nvSpPr>
        <p:spPr>
          <a:xfrm>
            <a:off x="5754756" y="231508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3</a:t>
            </a:r>
          </a:p>
        </p:txBody>
      </p:sp>
      <p:sp>
        <p:nvSpPr>
          <p:cNvPr id="9" name="CuadroTexto 8"/>
          <p:cNvSpPr txBox="1"/>
          <p:nvPr/>
        </p:nvSpPr>
        <p:spPr>
          <a:xfrm>
            <a:off x="1643810" y="4543231"/>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solidFill>
                  <a:prstClr val="black"/>
                </a:solidFill>
              </a:rPr>
              <a:t>Encrypt the </a:t>
            </a:r>
            <a:r>
              <a:rPr lang="en-US" b="1" dirty="0" err="1">
                <a:solidFill>
                  <a:srgbClr val="F7941D"/>
                </a:solidFill>
              </a:rPr>
              <a:t>customer_id</a:t>
            </a:r>
            <a:r>
              <a:rPr lang="en-US" b="1" dirty="0">
                <a:solidFill>
                  <a:srgbClr val="F7941D"/>
                </a:solidFill>
              </a:rPr>
              <a:t> </a:t>
            </a:r>
            <a:r>
              <a:rPr lang="en-US" b="1" dirty="0">
                <a:solidFill>
                  <a:prstClr val="black"/>
                </a:solidFill>
              </a:rPr>
              <a:t>column in the </a:t>
            </a:r>
            <a:r>
              <a:rPr lang="en-US" b="1" dirty="0" err="1">
                <a:solidFill>
                  <a:srgbClr val="F7941D"/>
                </a:solidFill>
              </a:rPr>
              <a:t>oe.orders</a:t>
            </a:r>
            <a:r>
              <a:rPr lang="en-US" b="1" dirty="0">
                <a:solidFill>
                  <a:srgbClr val="F7941D"/>
                </a:solidFill>
              </a:rPr>
              <a:t> </a:t>
            </a:r>
            <a:r>
              <a:rPr lang="en-US" b="1" dirty="0">
                <a:solidFill>
                  <a:prstClr val="black"/>
                </a:solidFill>
              </a:rPr>
              <a:t>table using the default encryption algorithm (AES192).</a:t>
            </a:r>
          </a:p>
        </p:txBody>
      </p:sp>
      <p:sp>
        <p:nvSpPr>
          <p:cNvPr id="10" name="Elipse 9"/>
          <p:cNvSpPr/>
          <p:nvPr/>
        </p:nvSpPr>
        <p:spPr>
          <a:xfrm>
            <a:off x="5815262" y="466224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4</a:t>
            </a:r>
          </a:p>
        </p:txBody>
      </p:sp>
    </p:spTree>
    <p:extLst>
      <p:ext uri="{BB962C8B-B14F-4D97-AF65-F5344CB8AC3E}">
        <p14:creationId xmlns:p14="http://schemas.microsoft.com/office/powerpoint/2010/main" val="413490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VE" dirty="0"/>
              <a:t>A TDE </a:t>
            </a:r>
            <a:r>
              <a:rPr lang="es-VE" dirty="0" err="1"/>
              <a:t>column</a:t>
            </a:r>
            <a:r>
              <a:rPr lang="es-VE" dirty="0"/>
              <a:t> </a:t>
            </a:r>
            <a:r>
              <a:rPr lang="es-VE" dirty="0" err="1"/>
              <a:t>encryption</a:t>
            </a:r>
            <a:r>
              <a:rPr lang="es-VE" dirty="0"/>
              <a:t> </a:t>
            </a:r>
            <a:r>
              <a:rPr lang="es-VE" dirty="0" err="1"/>
              <a:t>restriction</a:t>
            </a:r>
            <a:endParaRPr lang="es-VE" dirty="0"/>
          </a:p>
        </p:txBody>
      </p:sp>
      <p:sp>
        <p:nvSpPr>
          <p:cNvPr id="3" name="Título 2"/>
          <p:cNvSpPr>
            <a:spLocks noGrp="1"/>
          </p:cNvSpPr>
          <p:nvPr>
            <p:ph type="title"/>
          </p:nvPr>
        </p:nvSpPr>
        <p:spPr/>
        <p:txBody>
          <a:bodyPr/>
          <a:lstStyle/>
          <a:p>
            <a:r>
              <a:rPr lang="en-US" dirty="0"/>
              <a:t>Column encryption - encrypting existing column</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353</a:t>
            </a:fld>
            <a:endParaRPr lang="es-VE" dirty="0">
              <a:solidFill>
                <a:prstClr val="white"/>
              </a:solidFill>
            </a:endParaRP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4730" y="2929740"/>
            <a:ext cx="8342538" cy="1214420"/>
          </a:xfrm>
          <a:prstGeom prst="rect">
            <a:avLst/>
          </a:prstGeom>
          <a:ln>
            <a:solidFill>
              <a:srgbClr val="FC97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477508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729595"/>
          </a:xfrm>
        </p:spPr>
        <p:txBody>
          <a:bodyPr>
            <a:normAutofit fontScale="92500"/>
          </a:bodyPr>
          <a:lstStyle/>
          <a:p>
            <a:r>
              <a:rPr lang="en-US" dirty="0" err="1"/>
              <a:t>Autologin</a:t>
            </a:r>
            <a:r>
              <a:rPr lang="en-US" dirty="0"/>
              <a:t> </a:t>
            </a:r>
            <a:r>
              <a:rPr lang="en-US" dirty="0" err="1"/>
              <a:t>keystore</a:t>
            </a:r>
            <a:r>
              <a:rPr lang="en-US" dirty="0"/>
              <a:t> is a type of </a:t>
            </a:r>
            <a:r>
              <a:rPr lang="en-US" dirty="0" err="1"/>
              <a:t>keystore</a:t>
            </a:r>
            <a:r>
              <a:rPr lang="en-US" dirty="0"/>
              <a:t> that doesn't need to be manually opened. </a:t>
            </a:r>
          </a:p>
          <a:p>
            <a:endParaRPr lang="en-US" dirty="0"/>
          </a:p>
          <a:p>
            <a:r>
              <a:rPr lang="en-US" dirty="0"/>
              <a:t>The local </a:t>
            </a:r>
            <a:r>
              <a:rPr lang="en-US" dirty="0" err="1"/>
              <a:t>autologin</a:t>
            </a:r>
            <a:r>
              <a:rPr lang="en-US" dirty="0"/>
              <a:t> </a:t>
            </a:r>
            <a:r>
              <a:rPr lang="en-US" dirty="0" err="1"/>
              <a:t>keystore</a:t>
            </a:r>
            <a:r>
              <a:rPr lang="en-US" dirty="0"/>
              <a:t> can be opened only from computer where it has been created. </a:t>
            </a:r>
          </a:p>
          <a:p>
            <a:endParaRPr lang="en-US" dirty="0"/>
          </a:p>
          <a:p>
            <a:r>
              <a:rPr lang="en-US" dirty="0" err="1"/>
              <a:t>Autologin</a:t>
            </a:r>
            <a:r>
              <a:rPr lang="en-US" dirty="0"/>
              <a:t> </a:t>
            </a:r>
            <a:r>
              <a:rPr lang="en-US" dirty="0" err="1"/>
              <a:t>keystores</a:t>
            </a:r>
            <a:r>
              <a:rPr lang="en-US" dirty="0"/>
              <a:t> have system-generated passwords.</a:t>
            </a:r>
          </a:p>
          <a:p>
            <a:endParaRPr lang="en-US" dirty="0"/>
          </a:p>
          <a:p>
            <a:r>
              <a:rPr lang="en-US" dirty="0"/>
              <a:t>It is assumed that password-based software </a:t>
            </a:r>
            <a:r>
              <a:rPr lang="en-US" dirty="0" err="1"/>
              <a:t>keystore</a:t>
            </a:r>
            <a:r>
              <a:rPr lang="en-US" dirty="0"/>
              <a:t> is created. </a:t>
            </a:r>
          </a:p>
          <a:p>
            <a:endParaRPr lang="en-US" dirty="0"/>
          </a:p>
        </p:txBody>
      </p:sp>
      <p:sp>
        <p:nvSpPr>
          <p:cNvPr id="3" name="Título 2"/>
          <p:cNvSpPr>
            <a:spLocks noGrp="1"/>
          </p:cNvSpPr>
          <p:nvPr>
            <p:ph type="title"/>
          </p:nvPr>
        </p:nvSpPr>
        <p:spPr/>
        <p:txBody>
          <a:bodyPr/>
          <a:lstStyle/>
          <a:p>
            <a:r>
              <a:rPr lang="es-VE" dirty="0"/>
              <a:t>Auto-</a:t>
            </a:r>
            <a:r>
              <a:rPr lang="es-VE" dirty="0" err="1"/>
              <a:t>login</a:t>
            </a:r>
            <a:r>
              <a:rPr lang="es-VE" dirty="0"/>
              <a:t> </a:t>
            </a:r>
            <a:r>
              <a:rPr lang="es-VE" dirty="0" err="1"/>
              <a:t>keystore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354</a:t>
            </a:fld>
            <a:endParaRPr lang="es-VE" dirty="0">
              <a:solidFill>
                <a:prstClr val="white"/>
              </a:solidFill>
            </a:endParaRPr>
          </a:p>
        </p:txBody>
      </p:sp>
    </p:spTree>
    <p:extLst>
      <p:ext uri="{BB962C8B-B14F-4D97-AF65-F5344CB8AC3E}">
        <p14:creationId xmlns:p14="http://schemas.microsoft.com/office/powerpoint/2010/main" val="25435540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a:t>
            </a:r>
            <a:r>
              <a:rPr lang="es-VE" dirty="0" err="1">
                <a:solidFill>
                  <a:srgbClr val="F7941D"/>
                </a:solidFill>
              </a:rPr>
              <a:t>cwallet.sso</a:t>
            </a:r>
            <a:r>
              <a:rPr lang="es-VE" dirty="0">
                <a:solidFill>
                  <a:srgbClr val="F7941D"/>
                </a:solidFill>
              </a:rPr>
              <a:t> </a:t>
            </a:r>
            <a:r>
              <a:rPr lang="en-US" dirty="0"/>
              <a:t>file is created. </a:t>
            </a:r>
          </a:p>
          <a:p>
            <a:endParaRPr lang="en-US" dirty="0"/>
          </a:p>
          <a:p>
            <a:r>
              <a:rPr lang="en-US" dirty="0"/>
              <a:t>That file represents </a:t>
            </a:r>
            <a:r>
              <a:rPr lang="en-US" dirty="0" err="1"/>
              <a:t>autologin</a:t>
            </a:r>
            <a:r>
              <a:rPr lang="en-US" dirty="0"/>
              <a:t> </a:t>
            </a:r>
            <a:r>
              <a:rPr lang="en-US" dirty="0" err="1"/>
              <a:t>keystore</a:t>
            </a:r>
            <a:r>
              <a:rPr lang="en-US" dirty="0"/>
              <a:t>.</a:t>
            </a:r>
            <a:endParaRPr lang="es-VE" dirty="0"/>
          </a:p>
        </p:txBody>
      </p:sp>
      <p:sp>
        <p:nvSpPr>
          <p:cNvPr id="3" name="Título 2"/>
          <p:cNvSpPr>
            <a:spLocks noGrp="1"/>
          </p:cNvSpPr>
          <p:nvPr>
            <p:ph type="title"/>
          </p:nvPr>
        </p:nvSpPr>
        <p:spPr/>
        <p:txBody>
          <a:bodyPr/>
          <a:lstStyle/>
          <a:p>
            <a:r>
              <a:rPr lang="es-VE" dirty="0"/>
              <a:t>Auto-</a:t>
            </a:r>
            <a:r>
              <a:rPr lang="es-VE" dirty="0" err="1"/>
              <a:t>login</a:t>
            </a:r>
            <a:r>
              <a:rPr lang="es-VE" dirty="0"/>
              <a:t> </a:t>
            </a:r>
            <a:r>
              <a:rPr lang="es-VE" dirty="0" err="1"/>
              <a:t>keystore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355</a:t>
            </a:fld>
            <a:endParaRPr lang="es-VE" dirty="0">
              <a:solidFill>
                <a:prstClr val="white"/>
              </a:solidFill>
            </a:endParaRPr>
          </a:p>
        </p:txBody>
      </p:sp>
    </p:spTree>
    <p:extLst>
      <p:ext uri="{BB962C8B-B14F-4D97-AF65-F5344CB8AC3E}">
        <p14:creationId xmlns:p14="http://schemas.microsoft.com/office/powerpoint/2010/main" val="36899235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It is not possible to encrypt an existing </a:t>
            </a:r>
            <a:r>
              <a:rPr lang="en-US" dirty="0" err="1"/>
              <a:t>tablespace</a:t>
            </a:r>
            <a:r>
              <a:rPr lang="en-US" dirty="0"/>
              <a:t> using TDE </a:t>
            </a:r>
            <a:r>
              <a:rPr lang="en-US" dirty="0" err="1"/>
              <a:t>tablespace</a:t>
            </a:r>
            <a:r>
              <a:rPr lang="en-US" dirty="0"/>
              <a:t> encryption. </a:t>
            </a:r>
          </a:p>
          <a:p>
            <a:endParaRPr lang="en-US" dirty="0"/>
          </a:p>
          <a:p>
            <a:r>
              <a:rPr lang="en-US" dirty="0"/>
              <a:t>You'll create a new encrypted </a:t>
            </a:r>
            <a:r>
              <a:rPr lang="en-US" dirty="0" err="1"/>
              <a:t>tablespace</a:t>
            </a:r>
            <a:r>
              <a:rPr lang="en-US" dirty="0"/>
              <a:t>.</a:t>
            </a:r>
          </a:p>
          <a:p>
            <a:endParaRPr lang="en-US" dirty="0"/>
          </a:p>
          <a:p>
            <a:r>
              <a:rPr lang="en-US" dirty="0"/>
              <a:t>It is assumed that a </a:t>
            </a:r>
            <a:r>
              <a:rPr lang="en-US" dirty="0" err="1"/>
              <a:t>keystore</a:t>
            </a:r>
            <a:r>
              <a:rPr lang="en-US" dirty="0"/>
              <a:t> is opened and a master key is created.</a:t>
            </a:r>
            <a:endParaRPr lang="es-VE" dirty="0"/>
          </a:p>
          <a:p>
            <a:endParaRPr lang="es-VE" dirty="0"/>
          </a:p>
        </p:txBody>
      </p:sp>
      <p:sp>
        <p:nvSpPr>
          <p:cNvPr id="3" name="Título 2"/>
          <p:cNvSpPr>
            <a:spLocks noGrp="1"/>
          </p:cNvSpPr>
          <p:nvPr>
            <p:ph type="title"/>
          </p:nvPr>
        </p:nvSpPr>
        <p:spPr/>
        <p:txBody>
          <a:bodyPr/>
          <a:lstStyle/>
          <a:p>
            <a:r>
              <a:rPr lang="es-VE" dirty="0" err="1"/>
              <a:t>Encrypting</a:t>
            </a:r>
            <a:r>
              <a:rPr lang="es-VE" dirty="0"/>
              <a:t> </a:t>
            </a:r>
            <a:r>
              <a:rPr lang="es-VE" dirty="0" err="1"/>
              <a:t>tablespace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356</a:t>
            </a:fld>
            <a:endParaRPr lang="es-VE" dirty="0">
              <a:solidFill>
                <a:prstClr val="white"/>
              </a:solidFill>
            </a:endParaRPr>
          </a:p>
        </p:txBody>
      </p:sp>
    </p:spTree>
    <p:extLst>
      <p:ext uri="{BB962C8B-B14F-4D97-AF65-F5344CB8AC3E}">
        <p14:creationId xmlns:p14="http://schemas.microsoft.com/office/powerpoint/2010/main" val="67924215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01418" y="1361281"/>
            <a:ext cx="11516139" cy="4351338"/>
          </a:xfrm>
        </p:spPr>
        <p:txBody>
          <a:bodyPr>
            <a:normAutofit/>
          </a:bodyPr>
          <a:lstStyle/>
          <a:p>
            <a:r>
              <a:rPr lang="en-US" sz="2800" dirty="0"/>
              <a:t>Create an encrypted </a:t>
            </a:r>
            <a:r>
              <a:rPr lang="en-US" sz="2800" dirty="0" err="1"/>
              <a:t>tablespace</a:t>
            </a:r>
            <a:r>
              <a:rPr lang="en-US" sz="2800" dirty="0"/>
              <a:t> </a:t>
            </a:r>
            <a:r>
              <a:rPr lang="es-VE" sz="2800" dirty="0">
                <a:solidFill>
                  <a:srgbClr val="F7941D"/>
                </a:solidFill>
              </a:rPr>
              <a:t>TEST_ENC</a:t>
            </a:r>
            <a:r>
              <a:rPr lang="es-VE" sz="2800" dirty="0"/>
              <a:t>.</a:t>
            </a:r>
          </a:p>
          <a:p>
            <a:endParaRPr lang="es-ES" sz="2800" dirty="0"/>
          </a:p>
          <a:p>
            <a:r>
              <a:rPr lang="en-US" sz="2800" dirty="0"/>
              <a:t>To find information about encrypted </a:t>
            </a:r>
            <a:r>
              <a:rPr lang="en-US" sz="2800" dirty="0" err="1"/>
              <a:t>tablespaces</a:t>
            </a:r>
            <a:r>
              <a:rPr lang="en-US" sz="2800" dirty="0"/>
              <a:t>, you can query the </a:t>
            </a:r>
            <a:r>
              <a:rPr lang="es-VE" sz="2800" dirty="0">
                <a:solidFill>
                  <a:srgbClr val="F7941D"/>
                </a:solidFill>
              </a:rPr>
              <a:t>V$ENCRYPTED_TABLESPACES</a:t>
            </a:r>
            <a:r>
              <a:rPr lang="es-VE" sz="2800" dirty="0"/>
              <a:t> </a:t>
            </a:r>
            <a:r>
              <a:rPr lang="es-VE" sz="2800" dirty="0" err="1"/>
              <a:t>view</a:t>
            </a:r>
            <a:r>
              <a:rPr lang="es-VE" sz="2800" dirty="0"/>
              <a:t>.</a:t>
            </a:r>
          </a:p>
        </p:txBody>
      </p:sp>
      <p:sp>
        <p:nvSpPr>
          <p:cNvPr id="3" name="Título 2"/>
          <p:cNvSpPr>
            <a:spLocks noGrp="1"/>
          </p:cNvSpPr>
          <p:nvPr>
            <p:ph type="title"/>
          </p:nvPr>
        </p:nvSpPr>
        <p:spPr/>
        <p:txBody>
          <a:bodyPr/>
          <a:lstStyle/>
          <a:p>
            <a:r>
              <a:rPr lang="es-VE" dirty="0" err="1"/>
              <a:t>Encrypting</a:t>
            </a:r>
            <a:r>
              <a:rPr lang="es-VE" dirty="0"/>
              <a:t> </a:t>
            </a:r>
            <a:r>
              <a:rPr lang="es-VE" dirty="0" err="1"/>
              <a:t>tablespace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357</a:t>
            </a:fld>
            <a:endParaRPr lang="es-VE" dirty="0">
              <a:solidFill>
                <a:prstClr val="white"/>
              </a:solidFill>
            </a:endParaRPr>
          </a:p>
        </p:txBody>
      </p:sp>
      <p:pic>
        <p:nvPicPr>
          <p:cNvPr id="5" name="Imagen 4"/>
          <p:cNvPicPr>
            <a:picLocks noChangeAspect="1"/>
          </p:cNvPicPr>
          <p:nvPr/>
        </p:nvPicPr>
        <p:blipFill rotWithShape="1">
          <a:blip r:embed="rId2"/>
          <a:srcRect l="5699" t="29205" r="57292" b="36546"/>
          <a:stretch/>
        </p:blipFill>
        <p:spPr>
          <a:xfrm>
            <a:off x="3131802" y="3320714"/>
            <a:ext cx="5855369" cy="3048001"/>
          </a:xfrm>
          <a:prstGeom prst="rect">
            <a:avLst/>
          </a:prstGeom>
          <a:ln>
            <a:solidFill>
              <a:srgbClr val="FC97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809893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can import existing tables into encrypted </a:t>
            </a:r>
            <a:r>
              <a:rPr lang="en-US" dirty="0" err="1"/>
              <a:t>tablespace</a:t>
            </a:r>
            <a:r>
              <a:rPr lang="en-US" dirty="0"/>
              <a:t> using Oracle Data Pump. </a:t>
            </a:r>
          </a:p>
          <a:p>
            <a:endParaRPr lang="en-US" dirty="0"/>
          </a:p>
          <a:p>
            <a:r>
              <a:rPr lang="en-US" dirty="0"/>
              <a:t>Another option is to use SQL statements, for example, </a:t>
            </a:r>
            <a:r>
              <a:rPr lang="en-US" b="1" dirty="0"/>
              <a:t>CTAS</a:t>
            </a:r>
            <a:r>
              <a:rPr lang="en-US" dirty="0"/>
              <a:t> (short for </a:t>
            </a:r>
            <a:r>
              <a:rPr lang="en-US" b="1" dirty="0"/>
              <a:t>CREATE TABLE AS</a:t>
            </a:r>
            <a:r>
              <a:rPr lang="en-US" dirty="0"/>
              <a:t>).</a:t>
            </a:r>
            <a:endParaRPr lang="es-VE" dirty="0"/>
          </a:p>
        </p:txBody>
      </p:sp>
      <p:sp>
        <p:nvSpPr>
          <p:cNvPr id="3" name="Título 2"/>
          <p:cNvSpPr>
            <a:spLocks noGrp="1"/>
          </p:cNvSpPr>
          <p:nvPr>
            <p:ph type="title"/>
          </p:nvPr>
        </p:nvSpPr>
        <p:spPr/>
        <p:txBody>
          <a:bodyPr/>
          <a:lstStyle/>
          <a:p>
            <a:r>
              <a:rPr lang="es-VE" dirty="0" err="1"/>
              <a:t>Encrypting</a:t>
            </a:r>
            <a:r>
              <a:rPr lang="es-VE" dirty="0"/>
              <a:t> </a:t>
            </a:r>
            <a:r>
              <a:rPr lang="es-VE" dirty="0" err="1"/>
              <a:t>tablespace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358</a:t>
            </a:fld>
            <a:endParaRPr lang="es-VE" dirty="0">
              <a:solidFill>
                <a:prstClr val="white"/>
              </a:solidFill>
            </a:endParaRPr>
          </a:p>
        </p:txBody>
      </p:sp>
    </p:spTree>
    <p:extLst>
      <p:ext uri="{BB962C8B-B14F-4D97-AF65-F5344CB8AC3E}">
        <p14:creationId xmlns:p14="http://schemas.microsoft.com/office/powerpoint/2010/main" val="425398008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can change (rekey) a master key and table keys. </a:t>
            </a:r>
          </a:p>
          <a:p>
            <a:endParaRPr lang="en-US" dirty="0"/>
          </a:p>
          <a:p>
            <a:r>
              <a:rPr lang="en-US" dirty="0"/>
              <a:t>You cannot rekey </a:t>
            </a:r>
            <a:r>
              <a:rPr lang="en-US" dirty="0" err="1"/>
              <a:t>tablespace</a:t>
            </a:r>
            <a:r>
              <a:rPr lang="en-US" dirty="0"/>
              <a:t> keys.</a:t>
            </a:r>
          </a:p>
          <a:p>
            <a:endParaRPr lang="en-US" dirty="0"/>
          </a:p>
          <a:p>
            <a:r>
              <a:rPr lang="en-US" dirty="0"/>
              <a:t>It is assumed that a </a:t>
            </a:r>
            <a:r>
              <a:rPr lang="en-US" dirty="0" err="1"/>
              <a:t>keystore</a:t>
            </a:r>
            <a:r>
              <a:rPr lang="en-US" dirty="0"/>
              <a:t> is opened and a master key is created.</a:t>
            </a:r>
            <a:endParaRPr lang="es-VE" dirty="0"/>
          </a:p>
          <a:p>
            <a:endParaRPr lang="es-VE" dirty="0"/>
          </a:p>
        </p:txBody>
      </p:sp>
      <p:sp>
        <p:nvSpPr>
          <p:cNvPr id="3" name="Título 2"/>
          <p:cNvSpPr>
            <a:spLocks noGrp="1"/>
          </p:cNvSpPr>
          <p:nvPr>
            <p:ph type="title"/>
          </p:nvPr>
        </p:nvSpPr>
        <p:spPr/>
        <p:txBody>
          <a:bodyPr/>
          <a:lstStyle/>
          <a:p>
            <a:r>
              <a:rPr lang="es-VE" dirty="0" err="1"/>
              <a:t>Rekeying</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359</a:t>
            </a:fld>
            <a:endParaRPr lang="es-VE" dirty="0">
              <a:solidFill>
                <a:prstClr val="white"/>
              </a:solidFill>
            </a:endParaRPr>
          </a:p>
        </p:txBody>
      </p:sp>
    </p:spTree>
    <p:extLst>
      <p:ext uri="{BB962C8B-B14F-4D97-AF65-F5344CB8AC3E}">
        <p14:creationId xmlns:p14="http://schemas.microsoft.com/office/powerpoint/2010/main" val="3534965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a:pPr>
            <a:r>
              <a:rPr lang="en-US" sz="2800" dirty="0"/>
              <a:t>Use OS authentication to connect to the database.</a:t>
            </a:r>
          </a:p>
          <a:p>
            <a:pPr marL="514350" indent="-514350">
              <a:buFont typeface="+mj-lt"/>
              <a:buAutoNum type="arabicPeriod"/>
            </a:pPr>
            <a:r>
              <a:rPr lang="en-US" sz="2800" dirty="0"/>
              <a:t>Lock the account of user </a:t>
            </a:r>
            <a:r>
              <a:rPr lang="en-US" sz="2800" dirty="0" err="1">
                <a:solidFill>
                  <a:srgbClr val="F7941D"/>
                </a:solidFill>
              </a:rPr>
              <a:t>steve</a:t>
            </a:r>
            <a:r>
              <a:rPr lang="en-US" sz="2800" dirty="0"/>
              <a:t>:</a:t>
            </a:r>
          </a:p>
          <a:p>
            <a:pPr marL="514350" indent="-514350">
              <a:buFont typeface="+mj-lt"/>
              <a:buAutoNum type="arabicPeriod"/>
            </a:pPr>
            <a:endParaRPr lang="en-US" sz="2800" dirty="0"/>
          </a:p>
          <a:p>
            <a:pPr marL="514350" indent="-514350">
              <a:buFont typeface="+mj-lt"/>
              <a:buAutoNum type="arabicPeriod"/>
            </a:pPr>
            <a:endParaRPr lang="en-US" sz="2800" dirty="0"/>
          </a:p>
          <a:p>
            <a:pPr marL="0" indent="0">
              <a:buNone/>
            </a:pPr>
            <a:endParaRPr lang="en-US" sz="2800" dirty="0"/>
          </a:p>
          <a:p>
            <a:pPr marL="0" indent="0">
              <a:buNone/>
            </a:pPr>
            <a:r>
              <a:rPr lang="en-US" sz="2800" dirty="0"/>
              <a:t>However, objects in </a:t>
            </a:r>
            <a:r>
              <a:rPr lang="en-US" sz="2800" dirty="0" err="1"/>
              <a:t>steve's</a:t>
            </a:r>
            <a:r>
              <a:rPr lang="en-US" sz="2800" dirty="0"/>
              <a:t> schema are available, so users can access them (considering that they have necessary privileges):</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800" dirty="0"/>
          </a:p>
          <a:p>
            <a:endParaRPr lang="en-US" sz="2800" dirty="0"/>
          </a:p>
          <a:p>
            <a:endParaRPr lang="en-US" sz="2800" dirty="0"/>
          </a:p>
          <a:p>
            <a:endParaRPr lang="en-US" sz="2800" dirty="0"/>
          </a:p>
          <a:p>
            <a:endParaRPr lang="en-US" sz="2800" dirty="0"/>
          </a:p>
          <a:p>
            <a:endParaRPr lang="es-VE" sz="2800" dirty="0"/>
          </a:p>
        </p:txBody>
      </p:sp>
      <p:sp>
        <p:nvSpPr>
          <p:cNvPr id="3" name="Título 2"/>
          <p:cNvSpPr>
            <a:spLocks noGrp="1"/>
          </p:cNvSpPr>
          <p:nvPr>
            <p:ph type="title"/>
          </p:nvPr>
        </p:nvSpPr>
        <p:spPr/>
        <p:txBody>
          <a:bodyPr/>
          <a:lstStyle/>
          <a:p>
            <a:r>
              <a:rPr lang="es-VE" dirty="0" err="1"/>
              <a:t>Locking</a:t>
            </a:r>
            <a:r>
              <a:rPr lang="es-VE" dirty="0"/>
              <a:t> a </a:t>
            </a:r>
            <a:r>
              <a:rPr lang="es-VE" dirty="0" err="1"/>
              <a:t>user</a:t>
            </a:r>
            <a:r>
              <a:rPr lang="es-VE" dirty="0"/>
              <a:t> </a:t>
            </a:r>
            <a:r>
              <a:rPr lang="es-VE" dirty="0" err="1"/>
              <a:t>account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36</a:t>
            </a:fld>
            <a:endParaRPr lang="es-VE"/>
          </a:p>
        </p:txBody>
      </p:sp>
      <p:sp>
        <p:nvSpPr>
          <p:cNvPr id="5" name="Rectángulo 4"/>
          <p:cNvSpPr/>
          <p:nvPr/>
        </p:nvSpPr>
        <p:spPr>
          <a:xfrm>
            <a:off x="814137" y="2642230"/>
            <a:ext cx="10563725" cy="120315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 SQL&gt; alter user </a:t>
            </a:r>
            <a:r>
              <a:rPr lang="en-US" sz="1600" b="1" dirty="0" err="1"/>
              <a:t>steve</a:t>
            </a:r>
            <a:r>
              <a:rPr lang="en-US" sz="1600" b="1" dirty="0"/>
              <a:t> account lock;</a:t>
            </a:r>
          </a:p>
          <a:p>
            <a:r>
              <a:rPr lang="en-US" sz="1600" b="1" dirty="0"/>
              <a:t>    User altered</a:t>
            </a:r>
          </a:p>
          <a:p>
            <a:r>
              <a:rPr lang="en-US" sz="1600" b="1" dirty="0"/>
              <a:t>    SQL&gt; connect </a:t>
            </a:r>
            <a:r>
              <a:rPr lang="en-US" sz="1600" b="1" dirty="0" err="1"/>
              <a:t>steve</a:t>
            </a:r>
            <a:r>
              <a:rPr lang="en-US" sz="1600" b="1" dirty="0"/>
              <a:t>/welcome1</a:t>
            </a:r>
          </a:p>
          <a:p>
            <a:r>
              <a:rPr lang="en-US" sz="1600" b="1" dirty="0"/>
              <a:t>    ERROR: ORA-28000: the account is locked</a:t>
            </a:r>
          </a:p>
        </p:txBody>
      </p:sp>
      <p:sp>
        <p:nvSpPr>
          <p:cNvPr id="6" name="Rectángulo 5"/>
          <p:cNvSpPr/>
          <p:nvPr/>
        </p:nvSpPr>
        <p:spPr>
          <a:xfrm>
            <a:off x="814137" y="4982665"/>
            <a:ext cx="10563725" cy="150392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  SQL&gt; select a, b from steve.table1;</a:t>
            </a:r>
          </a:p>
          <a:p>
            <a:r>
              <a:rPr lang="en-US" sz="1600" b="1" dirty="0"/>
              <a:t>      A         B </a:t>
            </a:r>
          </a:p>
          <a:p>
            <a:r>
              <a:rPr lang="en-US" sz="1600" b="1" dirty="0"/>
              <a:t>     ---------- --------- </a:t>
            </a:r>
          </a:p>
          <a:p>
            <a:r>
              <a:rPr lang="en-US" sz="1600" b="1" dirty="0"/>
              <a:t>             1         3 </a:t>
            </a:r>
          </a:p>
          <a:p>
            <a:r>
              <a:rPr lang="en-US" sz="1600" b="1" dirty="0"/>
              <a:t>             2         4 </a:t>
            </a:r>
          </a:p>
          <a:p>
            <a:r>
              <a:rPr lang="en-US" sz="1600" b="1" dirty="0"/>
              <a:t>             4         9</a:t>
            </a:r>
          </a:p>
        </p:txBody>
      </p:sp>
    </p:spTree>
    <p:extLst>
      <p:ext uri="{BB962C8B-B14F-4D97-AF65-F5344CB8AC3E}">
        <p14:creationId xmlns:p14="http://schemas.microsoft.com/office/powerpoint/2010/main" val="104755076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you change a table key, all encrypted data in the </a:t>
            </a:r>
            <a:r>
              <a:rPr lang="en-US" dirty="0" err="1"/>
              <a:t>oe.customers</a:t>
            </a:r>
            <a:r>
              <a:rPr lang="en-US" dirty="0"/>
              <a:t> table is decrypted and then encrypted using the new table key and the new encryption algorithm. </a:t>
            </a:r>
          </a:p>
          <a:p>
            <a:endParaRPr lang="en-US" dirty="0"/>
          </a:p>
          <a:p>
            <a:r>
              <a:rPr lang="en-US" dirty="0"/>
              <a:t>If you just want to change key and use the same algorithm as before, syntax for rekeying is:</a:t>
            </a:r>
            <a:endParaRPr lang="es-VE" dirty="0"/>
          </a:p>
        </p:txBody>
      </p:sp>
      <p:sp>
        <p:nvSpPr>
          <p:cNvPr id="3" name="Título 2"/>
          <p:cNvSpPr>
            <a:spLocks noGrp="1"/>
          </p:cNvSpPr>
          <p:nvPr>
            <p:ph type="title"/>
          </p:nvPr>
        </p:nvSpPr>
        <p:spPr/>
        <p:txBody>
          <a:bodyPr/>
          <a:lstStyle/>
          <a:p>
            <a:r>
              <a:rPr lang="es-VE" dirty="0" err="1"/>
              <a:t>Rekeying</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360</a:t>
            </a:fld>
            <a:endParaRPr lang="es-VE" dirty="0">
              <a:solidFill>
                <a:prstClr val="white"/>
              </a:solidFill>
            </a:endParaRPr>
          </a:p>
        </p:txBody>
      </p:sp>
      <p:sp>
        <p:nvSpPr>
          <p:cNvPr id="5" name="Rectángulo 4"/>
          <p:cNvSpPr/>
          <p:nvPr/>
        </p:nvSpPr>
        <p:spPr>
          <a:xfrm>
            <a:off x="1019174" y="4748462"/>
            <a:ext cx="10153650" cy="54635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ALTER TABLE </a:t>
            </a:r>
            <a:r>
              <a:rPr lang="en-US" b="1" dirty="0" err="1">
                <a:solidFill>
                  <a:prstClr val="white"/>
                </a:solidFill>
              </a:rPr>
              <a:t>table_name</a:t>
            </a:r>
            <a:r>
              <a:rPr lang="en-US" b="1" dirty="0">
                <a:solidFill>
                  <a:prstClr val="white"/>
                </a:solidFill>
              </a:rPr>
              <a:t> REKEY;</a:t>
            </a:r>
          </a:p>
        </p:txBody>
      </p:sp>
    </p:spTree>
    <p:extLst>
      <p:ext uri="{BB962C8B-B14F-4D97-AF65-F5344CB8AC3E}">
        <p14:creationId xmlns:p14="http://schemas.microsoft.com/office/powerpoint/2010/main" val="322769882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Create a backup of the </a:t>
            </a:r>
            <a:r>
              <a:rPr lang="en-US" dirty="0" err="1"/>
              <a:t>keystore</a:t>
            </a:r>
            <a:r>
              <a:rPr lang="en-US" dirty="0"/>
              <a:t> and create a new master key in the </a:t>
            </a:r>
            <a:r>
              <a:rPr lang="en-US" dirty="0" err="1"/>
              <a:t>keystore</a:t>
            </a:r>
            <a:r>
              <a:rPr lang="en-US" dirty="0"/>
              <a:t>. </a:t>
            </a:r>
          </a:p>
          <a:p>
            <a:endParaRPr lang="en-US" dirty="0"/>
          </a:p>
          <a:p>
            <a:r>
              <a:rPr lang="en-US" dirty="0"/>
              <a:t>Old master keys are held in the </a:t>
            </a:r>
            <a:r>
              <a:rPr lang="en-US" dirty="0" err="1"/>
              <a:t>keystore</a:t>
            </a:r>
            <a:r>
              <a:rPr lang="en-US" dirty="0"/>
              <a:t>.</a:t>
            </a:r>
          </a:p>
          <a:p>
            <a:endParaRPr lang="en-US" dirty="0"/>
          </a:p>
          <a:p>
            <a:r>
              <a:rPr lang="en-US" dirty="0"/>
              <a:t>It is extremely important to have backup of the </a:t>
            </a:r>
            <a:r>
              <a:rPr lang="en-US" dirty="0" err="1"/>
              <a:t>keystore</a:t>
            </a:r>
            <a:r>
              <a:rPr lang="en-US" dirty="0"/>
              <a:t>.</a:t>
            </a:r>
            <a:endParaRPr lang="es-VE" dirty="0"/>
          </a:p>
        </p:txBody>
      </p:sp>
      <p:sp>
        <p:nvSpPr>
          <p:cNvPr id="3" name="Título 2"/>
          <p:cNvSpPr>
            <a:spLocks noGrp="1"/>
          </p:cNvSpPr>
          <p:nvPr>
            <p:ph type="title"/>
          </p:nvPr>
        </p:nvSpPr>
        <p:spPr/>
        <p:txBody>
          <a:bodyPr/>
          <a:lstStyle/>
          <a:p>
            <a:r>
              <a:rPr lang="es-VE" dirty="0" err="1"/>
              <a:t>Rekeying</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361</a:t>
            </a:fld>
            <a:endParaRPr lang="es-VE" dirty="0">
              <a:solidFill>
                <a:prstClr val="white"/>
              </a:solidFill>
            </a:endParaRPr>
          </a:p>
        </p:txBody>
      </p:sp>
    </p:spTree>
    <p:extLst>
      <p:ext uri="{BB962C8B-B14F-4D97-AF65-F5344CB8AC3E}">
        <p14:creationId xmlns:p14="http://schemas.microsoft.com/office/powerpoint/2010/main" val="113754670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396538"/>
            <a:ext cx="11516139" cy="4821382"/>
          </a:xfrm>
        </p:spPr>
        <p:txBody>
          <a:bodyPr>
            <a:normAutofit/>
          </a:bodyPr>
          <a:lstStyle/>
          <a:p>
            <a:pPr marL="0" indent="0">
              <a:buNone/>
            </a:pPr>
            <a:r>
              <a:rPr lang="en-US" dirty="0"/>
              <a:t>RMAN supports three encryption modes:</a:t>
            </a:r>
          </a:p>
          <a:p>
            <a:pPr marL="0" indent="0">
              <a:buNone/>
            </a:pPr>
            <a:endParaRPr lang="en-US" dirty="0"/>
          </a:p>
          <a:p>
            <a:r>
              <a:rPr lang="en-US" dirty="0"/>
              <a:t>Transparent mode</a:t>
            </a:r>
          </a:p>
          <a:p>
            <a:r>
              <a:rPr lang="en-US" dirty="0"/>
              <a:t>Password mode</a:t>
            </a:r>
          </a:p>
          <a:p>
            <a:r>
              <a:rPr lang="en-US" dirty="0"/>
              <a:t>Dual mode</a:t>
            </a:r>
          </a:p>
          <a:p>
            <a:pPr marL="0" indent="0">
              <a:buNone/>
            </a:pPr>
            <a:endParaRPr lang="en-US" dirty="0"/>
          </a:p>
          <a:p>
            <a:pPr marL="0" indent="0">
              <a:buNone/>
            </a:pPr>
            <a:r>
              <a:rPr lang="en-US" dirty="0"/>
              <a:t>You're going to learn to create encrypted backups using RMAN.</a:t>
            </a:r>
          </a:p>
          <a:p>
            <a:pPr marL="0" indent="0">
              <a:buNone/>
            </a:pPr>
            <a:endParaRPr lang="es-VE" dirty="0"/>
          </a:p>
        </p:txBody>
      </p:sp>
      <p:sp>
        <p:nvSpPr>
          <p:cNvPr id="3" name="Título 2"/>
          <p:cNvSpPr>
            <a:spLocks noGrp="1"/>
          </p:cNvSpPr>
          <p:nvPr>
            <p:ph type="title"/>
          </p:nvPr>
        </p:nvSpPr>
        <p:spPr/>
        <p:txBody>
          <a:bodyPr/>
          <a:lstStyle/>
          <a:p>
            <a:r>
              <a:rPr lang="es-VE" dirty="0" err="1"/>
              <a:t>Backup</a:t>
            </a:r>
            <a:r>
              <a:rPr lang="es-VE" dirty="0"/>
              <a:t> and </a:t>
            </a:r>
            <a:r>
              <a:rPr lang="es-VE" dirty="0" err="1"/>
              <a:t>Recovery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362</a:t>
            </a:fld>
            <a:endParaRPr lang="es-VE" dirty="0">
              <a:solidFill>
                <a:prstClr val="white"/>
              </a:solidFill>
            </a:endParaRPr>
          </a:p>
        </p:txBody>
      </p:sp>
    </p:spTree>
    <p:extLst>
      <p:ext uri="{BB962C8B-B14F-4D97-AF65-F5344CB8AC3E}">
        <p14:creationId xmlns:p14="http://schemas.microsoft.com/office/powerpoint/2010/main" val="351378567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396538"/>
            <a:ext cx="11516139" cy="4821382"/>
          </a:xfrm>
        </p:spPr>
        <p:txBody>
          <a:bodyPr>
            <a:normAutofit lnSpcReduction="10000"/>
          </a:bodyPr>
          <a:lstStyle/>
          <a:p>
            <a:r>
              <a:rPr lang="en-US" dirty="0"/>
              <a:t>If a backup is created in transparent mode, it can be restored only by using a key that is used to create the backup.</a:t>
            </a:r>
          </a:p>
          <a:p>
            <a:endParaRPr lang="en-US" dirty="0"/>
          </a:p>
          <a:p>
            <a:r>
              <a:rPr lang="en-US" dirty="0"/>
              <a:t>If the backup is created in password mode, it can be restored only by using a password that is provided during the backup.</a:t>
            </a:r>
          </a:p>
          <a:p>
            <a:endParaRPr lang="es-ES" dirty="0"/>
          </a:p>
          <a:p>
            <a:r>
              <a:rPr lang="en-US" dirty="0"/>
              <a:t>If the backup is created in dual mode, it can be restored by either key that is stored in the external </a:t>
            </a:r>
            <a:r>
              <a:rPr lang="en-US" dirty="0" err="1"/>
              <a:t>keystore</a:t>
            </a:r>
            <a:r>
              <a:rPr lang="en-US" dirty="0"/>
              <a:t> or the password that is provided during the backup.</a:t>
            </a:r>
            <a:endParaRPr lang="es-VE" dirty="0"/>
          </a:p>
        </p:txBody>
      </p:sp>
      <p:sp>
        <p:nvSpPr>
          <p:cNvPr id="3" name="Título 2"/>
          <p:cNvSpPr>
            <a:spLocks noGrp="1"/>
          </p:cNvSpPr>
          <p:nvPr>
            <p:ph type="title"/>
          </p:nvPr>
        </p:nvSpPr>
        <p:spPr/>
        <p:txBody>
          <a:bodyPr/>
          <a:lstStyle/>
          <a:p>
            <a:r>
              <a:rPr lang="es-VE" dirty="0" err="1"/>
              <a:t>Backup</a:t>
            </a:r>
            <a:r>
              <a:rPr lang="es-VE" dirty="0"/>
              <a:t> and </a:t>
            </a:r>
            <a:r>
              <a:rPr lang="es-VE" dirty="0" err="1"/>
              <a:t>Recovery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363</a:t>
            </a:fld>
            <a:endParaRPr lang="es-VE" dirty="0">
              <a:solidFill>
                <a:prstClr val="white"/>
              </a:solidFill>
            </a:endParaRPr>
          </a:p>
        </p:txBody>
      </p:sp>
    </p:spTree>
    <p:extLst>
      <p:ext uri="{BB962C8B-B14F-4D97-AF65-F5344CB8AC3E}">
        <p14:creationId xmlns:p14="http://schemas.microsoft.com/office/powerpoint/2010/main" val="419268006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4000" i="1" dirty="0" err="1"/>
              <a:t>Unified</a:t>
            </a:r>
            <a:r>
              <a:rPr lang="es-VE" sz="4000" i="1" dirty="0"/>
              <a:t> </a:t>
            </a:r>
            <a:r>
              <a:rPr lang="es-VE" sz="4000" i="1" dirty="0" err="1"/>
              <a:t>Auditing</a:t>
            </a:r>
            <a:endParaRPr lang="es-VE" sz="4000" i="1" dirty="0"/>
          </a:p>
        </p:txBody>
      </p:sp>
    </p:spTree>
    <p:extLst>
      <p:ext uri="{BB962C8B-B14F-4D97-AF65-F5344CB8AC3E}">
        <p14:creationId xmlns:p14="http://schemas.microsoft.com/office/powerpoint/2010/main" val="51358493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54907"/>
          </a:xfrm>
        </p:spPr>
        <p:txBody>
          <a:bodyPr>
            <a:noAutofit/>
          </a:bodyPr>
          <a:lstStyle/>
          <a:p>
            <a:pPr marL="0" indent="0">
              <a:buNone/>
            </a:pPr>
            <a:r>
              <a:rPr lang="en-US" sz="1900" b="1" dirty="0"/>
              <a:t>In this chapter, we will cover the following tasks:</a:t>
            </a:r>
          </a:p>
          <a:p>
            <a:r>
              <a:rPr lang="en-US" sz="1900" dirty="0">
                <a:hlinkClick r:id="rId3" action="ppaction://hlinksldjump"/>
              </a:rPr>
              <a:t>Enabling the Unified Auditing mode</a:t>
            </a:r>
            <a:endParaRPr lang="en-US" sz="1900" dirty="0"/>
          </a:p>
          <a:p>
            <a:r>
              <a:rPr lang="en-US" sz="1900" dirty="0">
                <a:hlinkClick r:id="rId4" action="ppaction://hlinksldjump"/>
              </a:rPr>
              <a:t>Configuring whether loss of audit data is acceptable</a:t>
            </a:r>
            <a:endParaRPr lang="en-US" sz="1900" dirty="0"/>
          </a:p>
          <a:p>
            <a:r>
              <a:rPr lang="en-US" sz="1900" dirty="0">
                <a:hlinkClick r:id="rId5" action="ppaction://hlinksldjump"/>
              </a:rPr>
              <a:t>Which roles do you need to have to be able to create audit policies and to view audit data?</a:t>
            </a:r>
            <a:endParaRPr lang="en-US" sz="1900" dirty="0"/>
          </a:p>
          <a:p>
            <a:r>
              <a:rPr lang="en-US" sz="1900" dirty="0">
                <a:hlinkClick r:id="rId6" action="ppaction://hlinksldjump"/>
              </a:rPr>
              <a:t>Auditing RMAN operations</a:t>
            </a:r>
            <a:endParaRPr lang="en-US" sz="1900" dirty="0"/>
          </a:p>
          <a:p>
            <a:r>
              <a:rPr lang="en-US" sz="1900" dirty="0">
                <a:hlinkClick r:id="rId7" action="ppaction://hlinksldjump"/>
              </a:rPr>
              <a:t>Auditing Data Pump operations</a:t>
            </a:r>
            <a:endParaRPr lang="en-US" sz="1900" dirty="0"/>
          </a:p>
          <a:p>
            <a:r>
              <a:rPr lang="en-US" sz="1900" dirty="0">
                <a:hlinkClick r:id="rId8" action="ppaction://hlinksldjump"/>
              </a:rPr>
              <a:t>Auditing Database Vault operations</a:t>
            </a:r>
            <a:endParaRPr lang="en-US" sz="1900" dirty="0"/>
          </a:p>
          <a:p>
            <a:r>
              <a:rPr lang="en-US" sz="1900" dirty="0">
                <a:hlinkClick r:id="rId9" action="ppaction://hlinksldjump"/>
              </a:rPr>
              <a:t>Creating audit policies to audit privileges, actions, and roles under specified conditions</a:t>
            </a:r>
            <a:endParaRPr lang="en-US" sz="1900" dirty="0"/>
          </a:p>
          <a:p>
            <a:r>
              <a:rPr lang="en-US" sz="1900" dirty="0">
                <a:hlinkClick r:id="rId10" action="ppaction://hlinksldjump"/>
              </a:rPr>
              <a:t>Enabling an audit policy</a:t>
            </a:r>
            <a:endParaRPr lang="en-US" sz="1900" dirty="0"/>
          </a:p>
          <a:p>
            <a:r>
              <a:rPr lang="en-US" sz="1900" dirty="0">
                <a:hlinkClick r:id="rId11" action="ppaction://hlinksldjump"/>
              </a:rPr>
              <a:t>Finding information about audit policies and audited data</a:t>
            </a:r>
            <a:endParaRPr lang="en-US" sz="1900" dirty="0"/>
          </a:p>
          <a:p>
            <a:r>
              <a:rPr lang="en-US" sz="1900" dirty="0">
                <a:hlinkClick r:id="rId12" action="ppaction://hlinksldjump"/>
              </a:rPr>
              <a:t>Auditing application contexts</a:t>
            </a:r>
            <a:endParaRPr lang="en-US" sz="1900" dirty="0"/>
          </a:p>
          <a:p>
            <a:r>
              <a:rPr lang="en-US" sz="1900" dirty="0">
                <a:hlinkClick r:id="rId13" action="ppaction://hlinksldjump"/>
              </a:rPr>
              <a:t>Purging audit trail</a:t>
            </a:r>
            <a:endParaRPr lang="en-US" sz="1900" dirty="0"/>
          </a:p>
          <a:p>
            <a:r>
              <a:rPr lang="en-US" sz="1900" dirty="0">
                <a:hlinkClick r:id="rId14" action="ppaction://hlinksldjump"/>
              </a:rPr>
              <a:t>Disabling and dropping audit policies</a:t>
            </a:r>
            <a:endParaRPr lang="es-VE" sz="1900"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365</a:t>
            </a:fld>
            <a:endParaRPr lang="es-VE" dirty="0">
              <a:solidFill>
                <a:prstClr val="white"/>
              </a:solidFill>
            </a:endParaRPr>
          </a:p>
        </p:txBody>
      </p:sp>
    </p:spTree>
    <p:extLst>
      <p:ext uri="{BB962C8B-B14F-4D97-AF65-F5344CB8AC3E}">
        <p14:creationId xmlns:p14="http://schemas.microsoft.com/office/powerpoint/2010/main" val="26642381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Unified Auditing is a new feature in Oracle Database 19c, and it introduces new auditing architecture. </a:t>
            </a:r>
          </a:p>
          <a:p>
            <a:endParaRPr lang="en-US" dirty="0"/>
          </a:p>
          <a:p>
            <a:r>
              <a:rPr lang="en-US" dirty="0"/>
              <a:t>Some of the characteristics of unified auditing are:</a:t>
            </a:r>
          </a:p>
          <a:p>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366</a:t>
            </a:fld>
            <a:endParaRPr lang="es-VE" dirty="0">
              <a:solidFill>
                <a:prstClr val="white"/>
              </a:solidFill>
            </a:endParaRPr>
          </a:p>
        </p:txBody>
      </p:sp>
      <p:sp>
        <p:nvSpPr>
          <p:cNvPr id="5" name="Rectángulo 4"/>
          <p:cNvSpPr/>
          <p:nvPr/>
        </p:nvSpPr>
        <p:spPr>
          <a:xfrm>
            <a:off x="1019175" y="3751955"/>
            <a:ext cx="10153650" cy="256005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prstClr val="white"/>
                </a:solidFill>
              </a:rPr>
              <a:t>A single audit trail</a:t>
            </a:r>
          </a:p>
          <a:p>
            <a:pPr marL="285750" indent="-285750">
              <a:buFont typeface="Arial" panose="020B0604020202020204" pitchFamily="34" charset="0"/>
              <a:buChar char="•"/>
            </a:pPr>
            <a:endParaRPr lang="en-US" b="1" dirty="0">
              <a:solidFill>
                <a:prstClr val="white"/>
              </a:solidFill>
            </a:endParaRPr>
          </a:p>
          <a:p>
            <a:pPr marL="285750" indent="-285750">
              <a:buFont typeface="Arial" panose="020B0604020202020204" pitchFamily="34" charset="0"/>
              <a:buChar char="•"/>
            </a:pPr>
            <a:r>
              <a:rPr lang="en-US" b="1" dirty="0">
                <a:solidFill>
                  <a:prstClr val="white"/>
                </a:solidFill>
              </a:rPr>
              <a:t>Being based on a read-only table</a:t>
            </a:r>
          </a:p>
          <a:p>
            <a:pPr marL="285750" indent="-285750">
              <a:buFont typeface="Arial" panose="020B0604020202020204" pitchFamily="34" charset="0"/>
              <a:buChar char="•"/>
            </a:pPr>
            <a:endParaRPr lang="en-US" b="1" dirty="0">
              <a:solidFill>
                <a:prstClr val="white"/>
              </a:solidFill>
            </a:endParaRPr>
          </a:p>
          <a:p>
            <a:pPr marL="285750" indent="-285750">
              <a:buFont typeface="Arial" panose="020B0604020202020204" pitchFamily="34" charset="0"/>
              <a:buChar char="•"/>
            </a:pPr>
            <a:r>
              <a:rPr lang="en-US" b="1" dirty="0">
                <a:solidFill>
                  <a:prstClr val="white"/>
                </a:solidFill>
              </a:rPr>
              <a:t>Extensible Audit Framework for additional columns</a:t>
            </a:r>
          </a:p>
          <a:p>
            <a:pPr marL="285750" indent="-285750">
              <a:buFont typeface="Arial" panose="020B0604020202020204" pitchFamily="34" charset="0"/>
              <a:buChar char="•"/>
            </a:pPr>
            <a:endParaRPr lang="en-US" b="1" dirty="0">
              <a:solidFill>
                <a:prstClr val="white"/>
              </a:solidFill>
            </a:endParaRPr>
          </a:p>
          <a:p>
            <a:pPr marL="285750" indent="-285750">
              <a:buFont typeface="Arial" panose="020B0604020202020204" pitchFamily="34" charset="0"/>
              <a:buChar char="•"/>
            </a:pPr>
            <a:r>
              <a:rPr lang="en-US" b="1" dirty="0">
                <a:solidFill>
                  <a:prstClr val="white"/>
                </a:solidFill>
              </a:rPr>
              <a:t>The separation of audit administration with new roles</a:t>
            </a:r>
          </a:p>
          <a:p>
            <a:pPr marL="285750" indent="-285750">
              <a:buFont typeface="Arial" panose="020B0604020202020204" pitchFamily="34" charset="0"/>
              <a:buChar char="•"/>
            </a:pPr>
            <a:endParaRPr lang="en-US" b="1" dirty="0">
              <a:solidFill>
                <a:prstClr val="white"/>
              </a:solidFill>
            </a:endParaRPr>
          </a:p>
          <a:p>
            <a:pPr marL="285750" indent="-285750">
              <a:buFont typeface="Arial" panose="020B0604020202020204" pitchFamily="34" charset="0"/>
              <a:buChar char="•"/>
            </a:pPr>
            <a:r>
              <a:rPr lang="en-US" b="1" dirty="0">
                <a:solidFill>
                  <a:prstClr val="white"/>
                </a:solidFill>
              </a:rPr>
              <a:t>Auditing performance is better, especially when used in the queued-write mode</a:t>
            </a:r>
            <a:endParaRPr lang="es-VE" b="1" dirty="0">
              <a:solidFill>
                <a:prstClr val="white"/>
              </a:solidFill>
            </a:endParaRPr>
          </a:p>
        </p:txBody>
      </p:sp>
    </p:spTree>
    <p:extLst>
      <p:ext uri="{BB962C8B-B14F-4D97-AF65-F5344CB8AC3E}">
        <p14:creationId xmlns:p14="http://schemas.microsoft.com/office/powerpoint/2010/main" val="119435903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367</a:t>
            </a:fld>
            <a:endParaRPr lang="es-VE" dirty="0">
              <a:solidFill>
                <a:prstClr val="white"/>
              </a:solidFill>
            </a:endParaRPr>
          </a:p>
        </p:txBody>
      </p:sp>
      <p:sp>
        <p:nvSpPr>
          <p:cNvPr id="5" name="Rectángulo 4"/>
          <p:cNvSpPr/>
          <p:nvPr/>
        </p:nvSpPr>
        <p:spPr>
          <a:xfrm>
            <a:off x="322624" y="2302134"/>
            <a:ext cx="5142157" cy="2253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200" b="1" dirty="0" err="1">
                <a:solidFill>
                  <a:prstClr val="black"/>
                </a:solidFill>
              </a:rPr>
              <a:t>Traditional</a:t>
            </a:r>
            <a:r>
              <a:rPr lang="es-VE" sz="3200" b="1" dirty="0">
                <a:solidFill>
                  <a:prstClr val="black"/>
                </a:solidFill>
              </a:rPr>
              <a:t> </a:t>
            </a:r>
            <a:r>
              <a:rPr lang="es-VE" sz="3200" b="1" dirty="0" err="1">
                <a:solidFill>
                  <a:prstClr val="black"/>
                </a:solidFill>
              </a:rPr>
              <a:t>Audit</a:t>
            </a:r>
            <a:r>
              <a:rPr lang="es-VE" sz="3200" b="1" dirty="0">
                <a:solidFill>
                  <a:prstClr val="black"/>
                </a:solidFill>
              </a:rPr>
              <a:t> </a:t>
            </a:r>
            <a:r>
              <a:rPr lang="es-VE" sz="3200" b="1" dirty="0" err="1">
                <a:solidFill>
                  <a:prstClr val="black"/>
                </a:solidFill>
              </a:rPr>
              <a:t>Trails</a:t>
            </a:r>
            <a:endParaRPr lang="es-VE" sz="3200" b="1" dirty="0">
              <a:solidFill>
                <a:prstClr val="black"/>
              </a:solidFill>
            </a:endParaRPr>
          </a:p>
          <a:p>
            <a:endParaRPr lang="es-VE" sz="3200" b="1" dirty="0">
              <a:solidFill>
                <a:prstClr val="black"/>
              </a:solidFill>
            </a:endParaRPr>
          </a:p>
          <a:p>
            <a:r>
              <a:rPr lang="es-VE" sz="2400" b="1" dirty="0">
                <a:solidFill>
                  <a:srgbClr val="FC971D"/>
                </a:solidFill>
              </a:rPr>
              <a:t>SYS.AUD$</a:t>
            </a:r>
          </a:p>
          <a:p>
            <a:r>
              <a:rPr lang="es-VE" sz="2400" b="1" dirty="0">
                <a:solidFill>
                  <a:srgbClr val="FC971D"/>
                </a:solidFill>
              </a:rPr>
              <a:t>SYS.FGA_LOG$</a:t>
            </a:r>
          </a:p>
          <a:p>
            <a:r>
              <a:rPr lang="es-VE" sz="2400" b="1" dirty="0">
                <a:solidFill>
                  <a:srgbClr val="FC971D"/>
                </a:solidFill>
              </a:rPr>
              <a:t>V$XML_AUDIT_TRAIL</a:t>
            </a:r>
          </a:p>
          <a:p>
            <a:r>
              <a:rPr lang="es-VE" sz="2400" b="1" dirty="0">
                <a:solidFill>
                  <a:srgbClr val="FC971D"/>
                </a:solidFill>
              </a:rPr>
              <a:t>DBA_COMMON_AUDIT_TRAIL</a:t>
            </a:r>
          </a:p>
          <a:p>
            <a:r>
              <a:rPr lang="es-VE" sz="2400" b="1" dirty="0">
                <a:solidFill>
                  <a:srgbClr val="FC971D"/>
                </a:solidFill>
              </a:rPr>
              <a:t>DVSYS.AUDIT_TRAIL$</a:t>
            </a:r>
          </a:p>
          <a:p>
            <a:r>
              <a:rPr lang="es-VE" sz="2400" b="1" dirty="0">
                <a:solidFill>
                  <a:srgbClr val="FC971D"/>
                </a:solidFill>
              </a:rPr>
              <a:t>OS files</a:t>
            </a:r>
          </a:p>
        </p:txBody>
      </p:sp>
      <p:sp>
        <p:nvSpPr>
          <p:cNvPr id="6" name="Rectángulo 5"/>
          <p:cNvSpPr/>
          <p:nvPr/>
        </p:nvSpPr>
        <p:spPr>
          <a:xfrm>
            <a:off x="7191129" y="2302135"/>
            <a:ext cx="4147431" cy="2253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VE" sz="3200" b="1" dirty="0" err="1">
                <a:solidFill>
                  <a:prstClr val="black"/>
                </a:solidFill>
              </a:rPr>
              <a:t>Unified</a:t>
            </a:r>
            <a:r>
              <a:rPr lang="es-VE" sz="3200" b="1" dirty="0">
                <a:solidFill>
                  <a:prstClr val="black"/>
                </a:solidFill>
              </a:rPr>
              <a:t> </a:t>
            </a:r>
            <a:r>
              <a:rPr lang="es-VE" sz="3200" b="1" dirty="0" err="1">
                <a:solidFill>
                  <a:prstClr val="black"/>
                </a:solidFill>
              </a:rPr>
              <a:t>Audit</a:t>
            </a:r>
            <a:r>
              <a:rPr lang="es-VE" sz="3200" b="1" dirty="0">
                <a:solidFill>
                  <a:prstClr val="black"/>
                </a:solidFill>
              </a:rPr>
              <a:t> </a:t>
            </a:r>
            <a:r>
              <a:rPr lang="es-VE" sz="3200" b="1" dirty="0" err="1">
                <a:solidFill>
                  <a:prstClr val="black"/>
                </a:solidFill>
              </a:rPr>
              <a:t>Trails</a:t>
            </a:r>
            <a:endParaRPr lang="es-VE" sz="3200" b="1" dirty="0">
              <a:solidFill>
                <a:prstClr val="black"/>
              </a:solidFill>
            </a:endParaRPr>
          </a:p>
          <a:p>
            <a:endParaRPr lang="es-VE" sz="3200" dirty="0">
              <a:solidFill>
                <a:prstClr val="black"/>
              </a:solidFill>
            </a:endParaRPr>
          </a:p>
          <a:p>
            <a:r>
              <a:rPr lang="es-VE" sz="2400" b="1" dirty="0">
                <a:solidFill>
                  <a:srgbClr val="818286"/>
                </a:solidFill>
              </a:rPr>
              <a:t>SYS.UNIFIED_AUDIT_TRAIL</a:t>
            </a:r>
          </a:p>
        </p:txBody>
      </p:sp>
      <p:sp>
        <p:nvSpPr>
          <p:cNvPr id="7" name="Cerrar llave 6"/>
          <p:cNvSpPr/>
          <p:nvPr/>
        </p:nvSpPr>
        <p:spPr>
          <a:xfrm>
            <a:off x="5928692" y="2041380"/>
            <a:ext cx="334616" cy="2775239"/>
          </a:xfrm>
          <a:prstGeom prst="rightBrace">
            <a:avLst/>
          </a:prstGeom>
          <a:ln w="57150">
            <a:solidFill>
              <a:srgbClr val="81828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VE">
              <a:solidFill>
                <a:prstClr val="black"/>
              </a:solidFill>
            </a:endParaRPr>
          </a:p>
        </p:txBody>
      </p:sp>
    </p:spTree>
    <p:extLst>
      <p:ext uri="{BB962C8B-B14F-4D97-AF65-F5344CB8AC3E}">
        <p14:creationId xmlns:p14="http://schemas.microsoft.com/office/powerpoint/2010/main" val="4405643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Unified</a:t>
            </a:r>
            <a:r>
              <a:rPr lang="es-VE" dirty="0"/>
              <a:t> </a:t>
            </a:r>
            <a:r>
              <a:rPr lang="es-VE" dirty="0" err="1"/>
              <a:t>Auditing</a:t>
            </a:r>
            <a:r>
              <a:rPr lang="es-VE" dirty="0"/>
              <a:t> </a:t>
            </a:r>
            <a:r>
              <a:rPr lang="es-VE" dirty="0" err="1"/>
              <a:t>Architecture</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368</a:t>
            </a:fld>
            <a:endParaRPr lang="es-VE" dirty="0">
              <a:solidFill>
                <a:prstClr val="white"/>
              </a:solidFill>
            </a:endParaRPr>
          </a:p>
        </p:txBody>
      </p:sp>
      <p:sp>
        <p:nvSpPr>
          <p:cNvPr id="5" name="Cilindro 4"/>
          <p:cNvSpPr/>
          <p:nvPr/>
        </p:nvSpPr>
        <p:spPr>
          <a:xfrm>
            <a:off x="6096000" y="1714872"/>
            <a:ext cx="5486400" cy="4369275"/>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solidFill>
                <a:prstClr val="white"/>
              </a:solidFill>
            </a:endParaRPr>
          </a:p>
        </p:txBody>
      </p:sp>
      <p:sp>
        <p:nvSpPr>
          <p:cNvPr id="17" name="CuadroTexto 16"/>
          <p:cNvSpPr txBox="1"/>
          <p:nvPr/>
        </p:nvSpPr>
        <p:spPr>
          <a:xfrm>
            <a:off x="7578997" y="3173776"/>
            <a:ext cx="3894510" cy="400110"/>
          </a:xfrm>
          <a:prstGeom prst="rect">
            <a:avLst/>
          </a:prstGeom>
          <a:solidFill>
            <a:schemeClr val="bg1">
              <a:lumMod val="85000"/>
            </a:schemeClr>
          </a:solidFill>
        </p:spPr>
        <p:txBody>
          <a:bodyPr wrap="square" rtlCol="0">
            <a:spAutoFit/>
          </a:bodyPr>
          <a:lstStyle/>
          <a:p>
            <a:pPr algn="ctr"/>
            <a:r>
              <a:rPr lang="es-VE" sz="2000" b="1" dirty="0">
                <a:solidFill>
                  <a:prstClr val="black"/>
                </a:solidFill>
              </a:rPr>
              <a:t>SYS.UNIFIED_AUDIT_TRAIL</a:t>
            </a:r>
          </a:p>
        </p:txBody>
      </p:sp>
      <p:sp>
        <p:nvSpPr>
          <p:cNvPr id="28" name="Multidocumento 27"/>
          <p:cNvSpPr/>
          <p:nvPr/>
        </p:nvSpPr>
        <p:spPr>
          <a:xfrm>
            <a:off x="6375409" y="3019196"/>
            <a:ext cx="995680" cy="709270"/>
          </a:xfrm>
          <a:prstGeom prst="flowChartMultidocument">
            <a:avLst/>
          </a:prstGeom>
          <a:solidFill>
            <a:srgbClr val="81828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solidFill>
                <a:prstClr val="white"/>
              </a:solidFill>
            </a:endParaRPr>
          </a:p>
        </p:txBody>
      </p:sp>
      <p:sp>
        <p:nvSpPr>
          <p:cNvPr id="29" name="Rectángulo 28"/>
          <p:cNvSpPr/>
          <p:nvPr/>
        </p:nvSpPr>
        <p:spPr>
          <a:xfrm>
            <a:off x="6691449" y="4641609"/>
            <a:ext cx="510764" cy="428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solidFill>
                <a:prstClr val="white"/>
              </a:solidFill>
            </a:endParaRPr>
          </a:p>
        </p:txBody>
      </p:sp>
      <p:sp>
        <p:nvSpPr>
          <p:cNvPr id="30" name="CuadroTexto 29"/>
          <p:cNvSpPr txBox="1"/>
          <p:nvPr/>
        </p:nvSpPr>
        <p:spPr>
          <a:xfrm>
            <a:off x="7578997" y="4870442"/>
            <a:ext cx="3894510" cy="400110"/>
          </a:xfrm>
          <a:prstGeom prst="rect">
            <a:avLst/>
          </a:prstGeom>
          <a:solidFill>
            <a:srgbClr val="FC971D"/>
          </a:solidFill>
        </p:spPr>
        <p:txBody>
          <a:bodyPr wrap="square" rtlCol="0">
            <a:spAutoFit/>
          </a:bodyPr>
          <a:lstStyle/>
          <a:p>
            <a:pPr algn="ctr"/>
            <a:r>
              <a:rPr lang="es-VE" sz="2000" b="1" dirty="0">
                <a:solidFill>
                  <a:prstClr val="white"/>
                </a:solidFill>
              </a:rPr>
              <a:t>READ-ONLY TABLE</a:t>
            </a:r>
          </a:p>
        </p:txBody>
      </p:sp>
      <p:cxnSp>
        <p:nvCxnSpPr>
          <p:cNvPr id="31" name="Conector recto de flecha 30"/>
          <p:cNvCxnSpPr>
            <a:stCxn id="17" idx="2"/>
          </p:cNvCxnSpPr>
          <p:nvPr/>
        </p:nvCxnSpPr>
        <p:spPr>
          <a:xfrm>
            <a:off x="9526252" y="3573886"/>
            <a:ext cx="0" cy="1356416"/>
          </a:xfrm>
          <a:prstGeom prst="straightConnector1">
            <a:avLst/>
          </a:prstGeom>
          <a:ln w="571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a:off x="6946831" y="3429000"/>
            <a:ext cx="0" cy="13564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29" idx="3"/>
          </p:cNvCxnSpPr>
          <p:nvPr/>
        </p:nvCxnSpPr>
        <p:spPr>
          <a:xfrm>
            <a:off x="7202213" y="4856053"/>
            <a:ext cx="836001" cy="2144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Imagen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03029" y="4358343"/>
            <a:ext cx="1038628" cy="1038628"/>
          </a:xfrm>
          <a:prstGeom prst="rect">
            <a:avLst/>
          </a:prstGeom>
        </p:spPr>
      </p:pic>
      <p:pic>
        <p:nvPicPr>
          <p:cNvPr id="42" name="Imagen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315" y="4351128"/>
            <a:ext cx="1038628" cy="1038628"/>
          </a:xfrm>
          <a:prstGeom prst="rect">
            <a:avLst/>
          </a:prstGeom>
        </p:spPr>
      </p:pic>
      <p:cxnSp>
        <p:nvCxnSpPr>
          <p:cNvPr id="43" name="Conector recto de flecha 42"/>
          <p:cNvCxnSpPr>
            <a:stCxn id="42" idx="3"/>
            <a:endCxn id="29" idx="1"/>
          </p:cNvCxnSpPr>
          <p:nvPr/>
        </p:nvCxnSpPr>
        <p:spPr>
          <a:xfrm flipV="1">
            <a:off x="2833943" y="4856053"/>
            <a:ext cx="3857506" cy="143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p:nvPr/>
        </p:nvCxnSpPr>
        <p:spPr>
          <a:xfrm>
            <a:off x="5124893" y="3019196"/>
            <a:ext cx="1250516" cy="354635"/>
          </a:xfrm>
          <a:prstGeom prst="straightConnector1">
            <a:avLst/>
          </a:prstGeom>
          <a:ln w="571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9" name="CuadroTexto 48"/>
          <p:cNvSpPr txBox="1"/>
          <p:nvPr/>
        </p:nvSpPr>
        <p:spPr>
          <a:xfrm>
            <a:off x="3682723" y="2531453"/>
            <a:ext cx="1927723" cy="400110"/>
          </a:xfrm>
          <a:prstGeom prst="rect">
            <a:avLst/>
          </a:prstGeom>
          <a:noFill/>
        </p:spPr>
        <p:txBody>
          <a:bodyPr wrap="square" rtlCol="0">
            <a:spAutoFit/>
          </a:bodyPr>
          <a:lstStyle/>
          <a:p>
            <a:pPr algn="ctr"/>
            <a:r>
              <a:rPr lang="es-VE" sz="2000" b="1" dirty="0" err="1">
                <a:solidFill>
                  <a:prstClr val="black"/>
                </a:solidFill>
              </a:rPr>
              <a:t>Audit</a:t>
            </a:r>
            <a:r>
              <a:rPr lang="es-VE" sz="2000" b="1" dirty="0">
                <a:solidFill>
                  <a:prstClr val="black"/>
                </a:solidFill>
              </a:rPr>
              <a:t> </a:t>
            </a:r>
            <a:r>
              <a:rPr lang="es-VE" sz="2000" b="1" dirty="0" err="1">
                <a:solidFill>
                  <a:prstClr val="black"/>
                </a:solidFill>
              </a:rPr>
              <a:t>Policies</a:t>
            </a:r>
            <a:endParaRPr lang="es-VE" sz="2000" b="1" dirty="0">
              <a:solidFill>
                <a:prstClr val="black"/>
              </a:solidFill>
            </a:endParaRPr>
          </a:p>
        </p:txBody>
      </p:sp>
      <p:sp>
        <p:nvSpPr>
          <p:cNvPr id="50" name="Rectángulo 49"/>
          <p:cNvSpPr/>
          <p:nvPr/>
        </p:nvSpPr>
        <p:spPr>
          <a:xfrm>
            <a:off x="3089325" y="3731031"/>
            <a:ext cx="2843884" cy="10421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sz="1400" b="1" dirty="0">
                <a:solidFill>
                  <a:prstClr val="black"/>
                </a:solidFill>
              </a:rPr>
              <a:t>SELECT, UPDATE, INSERT, …</a:t>
            </a:r>
          </a:p>
          <a:p>
            <a:r>
              <a:rPr lang="en-US" sz="1400" b="1" dirty="0">
                <a:solidFill>
                  <a:prstClr val="black"/>
                </a:solidFill>
              </a:rPr>
              <a:t>Database Vault Realm actions</a:t>
            </a:r>
          </a:p>
          <a:p>
            <a:r>
              <a:rPr lang="en-US" sz="1400" b="1" dirty="0" err="1">
                <a:solidFill>
                  <a:prstClr val="black"/>
                </a:solidFill>
              </a:rPr>
              <a:t>DataPump</a:t>
            </a:r>
            <a:r>
              <a:rPr lang="en-US" sz="1400" b="1" dirty="0">
                <a:solidFill>
                  <a:prstClr val="black"/>
                </a:solidFill>
              </a:rPr>
              <a:t> operations</a:t>
            </a:r>
          </a:p>
          <a:p>
            <a:r>
              <a:rPr lang="en-US" sz="1400" b="1" dirty="0">
                <a:solidFill>
                  <a:prstClr val="black"/>
                </a:solidFill>
              </a:rPr>
              <a:t>RMAN Operations</a:t>
            </a:r>
          </a:p>
        </p:txBody>
      </p:sp>
    </p:spTree>
    <p:extLst>
      <p:ext uri="{BB962C8B-B14F-4D97-AF65-F5344CB8AC3E}">
        <p14:creationId xmlns:p14="http://schemas.microsoft.com/office/powerpoint/2010/main" val="17648467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Oracle Database 19c, unified auditing is not enabled by default. </a:t>
            </a:r>
          </a:p>
          <a:p>
            <a:endParaRPr lang="en-US" dirty="0"/>
          </a:p>
          <a:p>
            <a:r>
              <a:rPr lang="en-US" dirty="0"/>
              <a:t>The process of enabling it is simple and equivalent to enabling of other database options.</a:t>
            </a:r>
          </a:p>
          <a:p>
            <a:endParaRPr lang="en-US" dirty="0"/>
          </a:p>
          <a:p>
            <a:r>
              <a:rPr lang="en-US" dirty="0"/>
              <a:t>You'll need to shut down the database.</a:t>
            </a:r>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369</a:t>
            </a:fld>
            <a:endParaRPr lang="es-VE" dirty="0">
              <a:solidFill>
                <a:prstClr val="white"/>
              </a:solidFill>
            </a:endParaRPr>
          </a:p>
        </p:txBody>
      </p:sp>
    </p:spTree>
    <p:extLst>
      <p:ext uri="{BB962C8B-B14F-4D97-AF65-F5344CB8AC3E}">
        <p14:creationId xmlns:p14="http://schemas.microsoft.com/office/powerpoint/2010/main" val="3992399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startAt="3"/>
            </a:pPr>
            <a:r>
              <a:rPr lang="en-US" sz="2800" dirty="0"/>
              <a:t>Unlock the account of user </a:t>
            </a:r>
            <a:r>
              <a:rPr lang="en-US" sz="2800" dirty="0" err="1">
                <a:solidFill>
                  <a:srgbClr val="F7941D"/>
                </a:solidFill>
              </a:rPr>
              <a:t>steve</a:t>
            </a:r>
            <a:r>
              <a:rPr lang="en-US" sz="2800" dirty="0"/>
              <a:t>. Now user </a:t>
            </a:r>
            <a:r>
              <a:rPr lang="en-US" sz="2800" dirty="0" err="1">
                <a:solidFill>
                  <a:srgbClr val="F7941D"/>
                </a:solidFill>
              </a:rPr>
              <a:t>steve</a:t>
            </a:r>
            <a:r>
              <a:rPr lang="en-US" sz="2800" dirty="0"/>
              <a:t> can successfully connect to the database:</a:t>
            </a:r>
          </a:p>
          <a:p>
            <a:pPr marL="514350" indent="-514350">
              <a:buFont typeface="+mj-lt"/>
              <a:buAutoNum type="arabicPeriod" startAt="3"/>
            </a:pPr>
            <a:endParaRPr lang="en-US" sz="2800" dirty="0"/>
          </a:p>
          <a:p>
            <a:pPr marL="514350" indent="-514350">
              <a:buFont typeface="+mj-lt"/>
              <a:buAutoNum type="arabicPeriod" startAt="3"/>
            </a:pPr>
            <a:endParaRPr lang="en-US" sz="2800" dirty="0"/>
          </a:p>
          <a:p>
            <a:pPr marL="514350" indent="-514350">
              <a:buFont typeface="+mj-lt"/>
              <a:buAutoNum type="arabicPeriod" startAt="3"/>
            </a:pPr>
            <a:endParaRPr lang="en-US" sz="2800" dirty="0"/>
          </a:p>
          <a:p>
            <a:pPr marL="514350" indent="-514350">
              <a:buFont typeface="+mj-lt"/>
              <a:buAutoNum type="arabicPeriod" startAt="3"/>
            </a:pPr>
            <a:endParaRPr lang="en-US" sz="2800" dirty="0"/>
          </a:p>
          <a:p>
            <a:endParaRPr lang="en-US" sz="2800" dirty="0"/>
          </a:p>
          <a:p>
            <a:endParaRPr lang="en-US" sz="2800" dirty="0"/>
          </a:p>
          <a:p>
            <a:endParaRPr lang="en-US" sz="2800" dirty="0"/>
          </a:p>
          <a:p>
            <a:endParaRPr lang="en-US" sz="2800" dirty="0"/>
          </a:p>
          <a:p>
            <a:endParaRPr lang="es-VE" sz="2800" dirty="0"/>
          </a:p>
        </p:txBody>
      </p:sp>
      <p:sp>
        <p:nvSpPr>
          <p:cNvPr id="3" name="Título 2"/>
          <p:cNvSpPr>
            <a:spLocks noGrp="1"/>
          </p:cNvSpPr>
          <p:nvPr>
            <p:ph type="title"/>
          </p:nvPr>
        </p:nvSpPr>
        <p:spPr/>
        <p:txBody>
          <a:bodyPr/>
          <a:lstStyle/>
          <a:p>
            <a:r>
              <a:rPr lang="es-VE" dirty="0" err="1"/>
              <a:t>Locking</a:t>
            </a:r>
            <a:r>
              <a:rPr lang="es-VE" dirty="0"/>
              <a:t> a </a:t>
            </a:r>
            <a:r>
              <a:rPr lang="es-VE" dirty="0" err="1"/>
              <a:t>user</a:t>
            </a:r>
            <a:r>
              <a:rPr lang="es-VE" dirty="0"/>
              <a:t> </a:t>
            </a:r>
            <a:r>
              <a:rPr lang="es-VE" dirty="0" err="1"/>
              <a:t>account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37</a:t>
            </a:fld>
            <a:endParaRPr lang="es-VE"/>
          </a:p>
        </p:txBody>
      </p:sp>
      <p:sp>
        <p:nvSpPr>
          <p:cNvPr id="5" name="Rectángulo 4"/>
          <p:cNvSpPr/>
          <p:nvPr/>
        </p:nvSpPr>
        <p:spPr>
          <a:xfrm>
            <a:off x="807509" y="2477463"/>
            <a:ext cx="10563725" cy="120315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  SQL&gt; alter user </a:t>
            </a:r>
            <a:r>
              <a:rPr lang="en-US" sz="1600" b="1" dirty="0" err="1"/>
              <a:t>steve</a:t>
            </a:r>
            <a:r>
              <a:rPr lang="en-US" sz="1600" b="1" dirty="0"/>
              <a:t> account unlock;</a:t>
            </a:r>
          </a:p>
          <a:p>
            <a:r>
              <a:rPr lang="en-US" sz="1600" b="1" dirty="0"/>
              <a:t>    User altered.</a:t>
            </a:r>
          </a:p>
          <a:p>
            <a:r>
              <a:rPr lang="en-US" sz="1600" b="1" dirty="0"/>
              <a:t>    SQL&gt; conn </a:t>
            </a:r>
            <a:r>
              <a:rPr lang="en-US" sz="1600" b="1" dirty="0" err="1"/>
              <a:t>steve</a:t>
            </a:r>
            <a:r>
              <a:rPr lang="en-US" sz="1600" b="1" dirty="0"/>
              <a:t>/welcome1</a:t>
            </a:r>
          </a:p>
          <a:p>
            <a:r>
              <a:rPr lang="en-US" sz="1600" b="1" dirty="0"/>
              <a:t>    Connected.</a:t>
            </a:r>
          </a:p>
        </p:txBody>
      </p:sp>
    </p:spTree>
    <p:extLst>
      <p:ext uri="{BB962C8B-B14F-4D97-AF65-F5344CB8AC3E}">
        <p14:creationId xmlns:p14="http://schemas.microsoft.com/office/powerpoint/2010/main" val="417664233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When database is upgraded to 19c, by default, it uses the traditional way of auditing. </a:t>
            </a:r>
          </a:p>
          <a:p>
            <a:endParaRPr lang="en-US" dirty="0"/>
          </a:p>
          <a:p>
            <a:r>
              <a:rPr lang="en-US" dirty="0"/>
              <a:t>However, when you directly install a new database 19c, default auditing is set to mixed auditing mode. </a:t>
            </a:r>
          </a:p>
          <a:p>
            <a:endParaRPr lang="en-US" dirty="0"/>
          </a:p>
          <a:p>
            <a:r>
              <a:rPr lang="en-US" dirty="0"/>
              <a:t>In both cases, the procedure to enable the unified auditing mode is the same.</a:t>
            </a:r>
          </a:p>
          <a:p>
            <a:pPr marL="0" indent="0">
              <a:buNone/>
            </a:pPr>
            <a:endParaRPr lang="en-US"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370</a:t>
            </a:fld>
            <a:endParaRPr lang="es-VE" dirty="0">
              <a:solidFill>
                <a:prstClr val="white"/>
              </a:solidFill>
            </a:endParaRPr>
          </a:p>
        </p:txBody>
      </p:sp>
    </p:spTree>
    <p:extLst>
      <p:ext uri="{BB962C8B-B14F-4D97-AF65-F5344CB8AC3E}">
        <p14:creationId xmlns:p14="http://schemas.microsoft.com/office/powerpoint/2010/main" val="33412063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n-US" dirty="0"/>
              <a:t>After you enable the unified auditing mode, traditional auditing doesn't work anymore. </a:t>
            </a:r>
          </a:p>
          <a:p>
            <a:endParaRPr lang="en-US" dirty="0"/>
          </a:p>
          <a:p>
            <a:r>
              <a:rPr lang="en-US" dirty="0"/>
              <a:t>Old audit instance parameters (</a:t>
            </a:r>
            <a:r>
              <a:rPr lang="en-US" dirty="0">
                <a:solidFill>
                  <a:srgbClr val="FC971D"/>
                </a:solidFill>
              </a:rPr>
              <a:t>AUDIT_TRAIL, AUDIT_FILE_DEST, AUDIT_SYSLOG_LEVEL</a:t>
            </a:r>
            <a:r>
              <a:rPr lang="en-US" dirty="0"/>
              <a:t>, and </a:t>
            </a:r>
            <a:r>
              <a:rPr lang="en-US" dirty="0">
                <a:solidFill>
                  <a:srgbClr val="FC971D"/>
                </a:solidFill>
              </a:rPr>
              <a:t>AUDIT_SYS_OPERATIONS</a:t>
            </a:r>
            <a:r>
              <a:rPr lang="en-US" dirty="0"/>
              <a:t>) are disregarded. </a:t>
            </a:r>
          </a:p>
          <a:p>
            <a:endParaRPr lang="en-US" dirty="0"/>
          </a:p>
          <a:p>
            <a:r>
              <a:rPr lang="en-US" dirty="0"/>
              <a:t>Predefined unified audit policies that are enabled by default are:</a:t>
            </a:r>
            <a:endParaRPr lang="es-VE" dirty="0"/>
          </a:p>
          <a:p>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371</a:t>
            </a:fld>
            <a:endParaRPr lang="es-VE" dirty="0">
              <a:solidFill>
                <a:prstClr val="white"/>
              </a:solidFill>
            </a:endParaRPr>
          </a:p>
        </p:txBody>
      </p:sp>
      <p:sp>
        <p:nvSpPr>
          <p:cNvPr id="5" name="Rectángulo 4"/>
          <p:cNvSpPr/>
          <p:nvPr/>
        </p:nvSpPr>
        <p:spPr>
          <a:xfrm>
            <a:off x="1019175" y="5587834"/>
            <a:ext cx="10153650" cy="89875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prstClr val="white"/>
                </a:solidFill>
              </a:rPr>
              <a:t>ORA_SECURECONFIG (database versions:12.1.0.1, 12.1.0.2)</a:t>
            </a:r>
          </a:p>
          <a:p>
            <a:pPr marL="285750" indent="-285750">
              <a:buFont typeface="Arial" panose="020B0604020202020204" pitchFamily="34" charset="0"/>
              <a:buChar char="•"/>
            </a:pPr>
            <a:endParaRPr lang="en-US" b="1" dirty="0">
              <a:solidFill>
                <a:prstClr val="white"/>
              </a:solidFill>
            </a:endParaRPr>
          </a:p>
          <a:p>
            <a:pPr marL="285750" indent="-285750">
              <a:buFont typeface="Arial" panose="020B0604020202020204" pitchFamily="34" charset="0"/>
              <a:buChar char="•"/>
            </a:pPr>
            <a:r>
              <a:rPr lang="en-US" b="1" dirty="0">
                <a:solidFill>
                  <a:prstClr val="white"/>
                </a:solidFill>
              </a:rPr>
              <a:t>ORA_LOGON_FAILURES (Oracle Database 12.1.0.2)</a:t>
            </a:r>
            <a:endParaRPr lang="es-VE" b="1" dirty="0">
              <a:solidFill>
                <a:prstClr val="white"/>
              </a:solidFill>
            </a:endParaRPr>
          </a:p>
        </p:txBody>
      </p:sp>
    </p:spTree>
    <p:extLst>
      <p:ext uri="{BB962C8B-B14F-4D97-AF65-F5344CB8AC3E}">
        <p14:creationId xmlns:p14="http://schemas.microsoft.com/office/powerpoint/2010/main" val="73167791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Predefined</a:t>
            </a:r>
            <a:r>
              <a:rPr lang="es-VE" dirty="0"/>
              <a:t> </a:t>
            </a:r>
            <a:r>
              <a:rPr lang="es-VE" dirty="0" err="1"/>
              <a:t>unified</a:t>
            </a:r>
            <a:r>
              <a:rPr lang="es-VE" dirty="0"/>
              <a:t> </a:t>
            </a:r>
            <a:r>
              <a:rPr lang="es-VE" dirty="0" err="1"/>
              <a:t>audit</a:t>
            </a:r>
            <a:r>
              <a:rPr lang="es-VE" dirty="0"/>
              <a:t> </a:t>
            </a:r>
            <a:r>
              <a:rPr lang="es-VE" dirty="0" err="1"/>
              <a:t>policies</a:t>
            </a:r>
            <a:endParaRPr lang="es-VE" dirty="0"/>
          </a:p>
          <a:p>
            <a:pPr marL="0" indent="0">
              <a:buNone/>
            </a:pPr>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372</a:t>
            </a:fld>
            <a:endParaRPr lang="es-VE" dirty="0">
              <a:solidFill>
                <a:prstClr val="white"/>
              </a:solidFill>
            </a:endParaRPr>
          </a:p>
        </p:txBody>
      </p:sp>
      <p:graphicFrame>
        <p:nvGraphicFramePr>
          <p:cNvPr id="5" name="Tabla 4"/>
          <p:cNvGraphicFramePr>
            <a:graphicFrameLocks noGrp="1"/>
          </p:cNvGraphicFramePr>
          <p:nvPr/>
        </p:nvGraphicFramePr>
        <p:xfrm>
          <a:off x="975969" y="2544126"/>
          <a:ext cx="10240061" cy="3312162"/>
        </p:xfrm>
        <a:graphic>
          <a:graphicData uri="http://schemas.openxmlformats.org/drawingml/2006/table">
            <a:tbl>
              <a:tblPr firstRow="1">
                <a:tableStyleId>{85BE263C-DBD7-4A20-BB59-AAB30ACAA65A}</a:tableStyleId>
              </a:tblPr>
              <a:tblGrid>
                <a:gridCol w="3865246">
                  <a:extLst>
                    <a:ext uri="{9D8B030D-6E8A-4147-A177-3AD203B41FA5}">
                      <a16:colId xmlns:a16="http://schemas.microsoft.com/office/drawing/2014/main" val="20000"/>
                    </a:ext>
                  </a:extLst>
                </a:gridCol>
                <a:gridCol w="2961461">
                  <a:extLst>
                    <a:ext uri="{9D8B030D-6E8A-4147-A177-3AD203B41FA5}">
                      <a16:colId xmlns:a16="http://schemas.microsoft.com/office/drawing/2014/main" val="20001"/>
                    </a:ext>
                  </a:extLst>
                </a:gridCol>
                <a:gridCol w="3413354">
                  <a:extLst>
                    <a:ext uri="{9D8B030D-6E8A-4147-A177-3AD203B41FA5}">
                      <a16:colId xmlns:a16="http://schemas.microsoft.com/office/drawing/2014/main" val="20002"/>
                    </a:ext>
                  </a:extLst>
                </a:gridCol>
              </a:tblGrid>
              <a:tr h="363548">
                <a:tc>
                  <a:txBody>
                    <a:bodyPr/>
                    <a:lstStyle/>
                    <a:p>
                      <a:r>
                        <a:rPr lang="es-VE" sz="1800" dirty="0" err="1">
                          <a:effectLst/>
                        </a:rPr>
                        <a:t>Predefined</a:t>
                      </a:r>
                      <a:r>
                        <a:rPr lang="es-VE" sz="1800" dirty="0">
                          <a:effectLst/>
                        </a:rPr>
                        <a:t> </a:t>
                      </a:r>
                      <a:r>
                        <a:rPr lang="es-VE" sz="1800" dirty="0" err="1">
                          <a:effectLst/>
                        </a:rPr>
                        <a:t>audit</a:t>
                      </a:r>
                      <a:r>
                        <a:rPr lang="es-VE" sz="1800" dirty="0">
                          <a:effectLst/>
                        </a:rPr>
                        <a:t> </a:t>
                      </a:r>
                      <a:r>
                        <a:rPr lang="es-VE" sz="1800" dirty="0" err="1">
                          <a:effectLst/>
                        </a:rPr>
                        <a:t>policy</a:t>
                      </a:r>
                      <a:endParaRPr lang="es-VE" sz="1800" b="0" dirty="0">
                        <a:effectLst/>
                        <a:latin typeface="Lato" panose="020F0502020204030203" pitchFamily="34" charset="0"/>
                      </a:endParaRPr>
                    </a:p>
                  </a:txBody>
                  <a:tcPr marL="46849" marR="46849" marT="46849" marB="46849" anchor="ctr">
                    <a:solidFill>
                      <a:srgbClr val="FC971D"/>
                    </a:solidFill>
                  </a:tcPr>
                </a:tc>
                <a:tc>
                  <a:txBody>
                    <a:bodyPr/>
                    <a:lstStyle/>
                    <a:p>
                      <a:r>
                        <a:rPr lang="es-VE" sz="1800" dirty="0">
                          <a:effectLst/>
                        </a:rPr>
                        <a:t>Oracle </a:t>
                      </a:r>
                      <a:r>
                        <a:rPr lang="es-VE" sz="1800" dirty="0" err="1">
                          <a:effectLst/>
                        </a:rPr>
                        <a:t>Database</a:t>
                      </a:r>
                      <a:r>
                        <a:rPr lang="es-VE" sz="1800" dirty="0">
                          <a:effectLst/>
                        </a:rPr>
                        <a:t> 12.1.0.1</a:t>
                      </a:r>
                      <a:endParaRPr lang="es-VE" sz="1800" b="0" dirty="0">
                        <a:effectLst/>
                        <a:latin typeface="Lato" panose="020F0502020204030203" pitchFamily="34" charset="0"/>
                      </a:endParaRPr>
                    </a:p>
                  </a:txBody>
                  <a:tcPr marL="46849" marR="46849" marT="46849" marB="46849" anchor="ctr">
                    <a:solidFill>
                      <a:srgbClr val="FC971D"/>
                    </a:solidFill>
                  </a:tcPr>
                </a:tc>
                <a:tc>
                  <a:txBody>
                    <a:bodyPr/>
                    <a:lstStyle/>
                    <a:p>
                      <a:r>
                        <a:rPr lang="es-VE" sz="1800" dirty="0">
                          <a:effectLst/>
                        </a:rPr>
                        <a:t>Oracle </a:t>
                      </a:r>
                      <a:r>
                        <a:rPr lang="es-VE" sz="1800" dirty="0" err="1">
                          <a:effectLst/>
                        </a:rPr>
                        <a:t>Database</a:t>
                      </a:r>
                      <a:r>
                        <a:rPr lang="es-VE" sz="1800" dirty="0">
                          <a:effectLst/>
                        </a:rPr>
                        <a:t> 12.1.0.2</a:t>
                      </a:r>
                      <a:endParaRPr lang="es-VE" sz="1800" b="0" dirty="0">
                        <a:effectLst/>
                        <a:latin typeface="Lato" panose="020F0502020204030203" pitchFamily="34" charset="0"/>
                      </a:endParaRPr>
                    </a:p>
                  </a:txBody>
                  <a:tcPr marL="46849" marR="46849" marT="46849" marB="46849" anchor="ctr">
                    <a:solidFill>
                      <a:srgbClr val="FC971D"/>
                    </a:solidFill>
                  </a:tcPr>
                </a:tc>
                <a:extLst>
                  <a:ext uri="{0D108BD9-81ED-4DB2-BD59-A6C34878D82A}">
                    <a16:rowId xmlns:a16="http://schemas.microsoft.com/office/drawing/2014/main" val="10000"/>
                  </a:ext>
                </a:extLst>
              </a:tr>
              <a:tr h="0">
                <a:tc>
                  <a:txBody>
                    <a:bodyPr/>
                    <a:lstStyle/>
                    <a:p>
                      <a:r>
                        <a:rPr lang="es-VE" sz="1800" b="1">
                          <a:effectLst/>
                        </a:rPr>
                        <a:t>ORA_RAS_POLICY_MGMT</a:t>
                      </a:r>
                      <a:endParaRPr lang="es-VE" sz="1800" b="1">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extLst>
                  <a:ext uri="{0D108BD9-81ED-4DB2-BD59-A6C34878D82A}">
                    <a16:rowId xmlns:a16="http://schemas.microsoft.com/office/drawing/2014/main" val="10001"/>
                  </a:ext>
                </a:extLst>
              </a:tr>
              <a:tr h="0">
                <a:tc>
                  <a:txBody>
                    <a:bodyPr/>
                    <a:lstStyle/>
                    <a:p>
                      <a:r>
                        <a:rPr lang="es-VE" sz="1800" b="1">
                          <a:effectLst/>
                        </a:rPr>
                        <a:t>ORA_DATABASE_PARAMETER</a:t>
                      </a:r>
                      <a:endParaRPr lang="es-VE" sz="1800" b="1">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extLst>
                  <a:ext uri="{0D108BD9-81ED-4DB2-BD59-A6C34878D82A}">
                    <a16:rowId xmlns:a16="http://schemas.microsoft.com/office/drawing/2014/main" val="10002"/>
                  </a:ext>
                </a:extLst>
              </a:tr>
              <a:tr h="0">
                <a:tc>
                  <a:txBody>
                    <a:bodyPr/>
                    <a:lstStyle/>
                    <a:p>
                      <a:r>
                        <a:rPr lang="es-VE" sz="1800" b="1">
                          <a:effectLst/>
                        </a:rPr>
                        <a:t>ORA_RAS_SESSION_MGMT</a:t>
                      </a:r>
                      <a:endParaRPr lang="es-VE" sz="1800" b="1">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extLst>
                  <a:ext uri="{0D108BD9-81ED-4DB2-BD59-A6C34878D82A}">
                    <a16:rowId xmlns:a16="http://schemas.microsoft.com/office/drawing/2014/main" val="10003"/>
                  </a:ext>
                </a:extLst>
              </a:tr>
              <a:tr h="0">
                <a:tc>
                  <a:txBody>
                    <a:bodyPr/>
                    <a:lstStyle/>
                    <a:p>
                      <a:r>
                        <a:rPr lang="es-VE" sz="1800" b="1">
                          <a:effectLst/>
                        </a:rPr>
                        <a:t>ORA_ACCOUNT_MGMT</a:t>
                      </a:r>
                      <a:endParaRPr lang="es-VE" sz="1800" b="1">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extLst>
                  <a:ext uri="{0D108BD9-81ED-4DB2-BD59-A6C34878D82A}">
                    <a16:rowId xmlns:a16="http://schemas.microsoft.com/office/drawing/2014/main" val="10004"/>
                  </a:ext>
                </a:extLst>
              </a:tr>
              <a:tr h="363548">
                <a:tc>
                  <a:txBody>
                    <a:bodyPr/>
                    <a:lstStyle/>
                    <a:p>
                      <a:r>
                        <a:rPr lang="es-VE" sz="1800" b="1">
                          <a:effectLst/>
                        </a:rPr>
                        <a:t>ORA_SECURECONFIG</a:t>
                      </a:r>
                      <a:endParaRPr lang="es-VE" sz="1800" b="1">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extLst>
                  <a:ext uri="{0D108BD9-81ED-4DB2-BD59-A6C34878D82A}">
                    <a16:rowId xmlns:a16="http://schemas.microsoft.com/office/drawing/2014/main" val="10005"/>
                  </a:ext>
                </a:extLst>
              </a:tr>
              <a:tr h="0">
                <a:tc>
                  <a:txBody>
                    <a:bodyPr/>
                    <a:lstStyle/>
                    <a:p>
                      <a:r>
                        <a:rPr lang="es-VE" sz="1800" b="1">
                          <a:effectLst/>
                        </a:rPr>
                        <a:t>ORA_LOGON_FAILURES</a:t>
                      </a:r>
                      <a:endParaRPr lang="es-VE" sz="1800" b="1">
                        <a:effectLst/>
                        <a:latin typeface="Lato" panose="020F0502020204030203" pitchFamily="34" charset="0"/>
                      </a:endParaRPr>
                    </a:p>
                  </a:txBody>
                  <a:tcPr marL="46849" marR="46849" marT="46849" marB="46849" anchor="ctr"/>
                </a:tc>
                <a:tc>
                  <a:txBody>
                    <a:bodyPr/>
                    <a:lstStyle/>
                    <a:p>
                      <a:r>
                        <a:rPr lang="es-VE" sz="1800">
                          <a:effectLst/>
                        </a:rPr>
                        <a:t>No</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extLst>
                  <a:ext uri="{0D108BD9-81ED-4DB2-BD59-A6C34878D82A}">
                    <a16:rowId xmlns:a16="http://schemas.microsoft.com/office/drawing/2014/main" val="10006"/>
                  </a:ext>
                </a:extLst>
              </a:tr>
              <a:tr h="0">
                <a:tc>
                  <a:txBody>
                    <a:bodyPr/>
                    <a:lstStyle/>
                    <a:p>
                      <a:r>
                        <a:rPr lang="es-VE" sz="1800" b="1">
                          <a:effectLst/>
                        </a:rPr>
                        <a:t>ORA_CIS_RECOMMENDATIONS</a:t>
                      </a:r>
                      <a:endParaRPr lang="es-VE" sz="1800" b="1">
                        <a:effectLst/>
                        <a:latin typeface="Lato" panose="020F0502020204030203" pitchFamily="34" charset="0"/>
                      </a:endParaRPr>
                    </a:p>
                  </a:txBody>
                  <a:tcPr marL="46849" marR="46849" marT="46849" marB="46849" anchor="ctr"/>
                </a:tc>
                <a:tc>
                  <a:txBody>
                    <a:bodyPr/>
                    <a:lstStyle/>
                    <a:p>
                      <a:r>
                        <a:rPr lang="es-VE" sz="1800">
                          <a:effectLst/>
                        </a:rPr>
                        <a:t>No</a:t>
                      </a:r>
                      <a:endParaRPr lang="es-VE" sz="1800" b="0">
                        <a:effectLst/>
                        <a:latin typeface="Lato" panose="020F0502020204030203" pitchFamily="34" charset="0"/>
                      </a:endParaRPr>
                    </a:p>
                  </a:txBody>
                  <a:tcPr marL="46849" marR="46849" marT="46849" marB="46849" anchor="ctr"/>
                </a:tc>
                <a:tc>
                  <a:txBody>
                    <a:bodyPr/>
                    <a:lstStyle/>
                    <a:p>
                      <a:r>
                        <a:rPr lang="es-VE" sz="1800">
                          <a:effectLst/>
                        </a:rPr>
                        <a:t>Yes</a:t>
                      </a:r>
                      <a:endParaRPr lang="es-VE" sz="1800" b="0">
                        <a:effectLst/>
                        <a:latin typeface="Lato" panose="020F0502020204030203" pitchFamily="34" charset="0"/>
                      </a:endParaRPr>
                    </a:p>
                  </a:txBody>
                  <a:tcPr marL="46849" marR="46849" marT="46849" marB="46849" anchor="ctr"/>
                </a:tc>
                <a:extLst>
                  <a:ext uri="{0D108BD9-81ED-4DB2-BD59-A6C34878D82A}">
                    <a16:rowId xmlns:a16="http://schemas.microsoft.com/office/drawing/2014/main" val="10007"/>
                  </a:ext>
                </a:extLst>
              </a:tr>
              <a:tr h="363548">
                <a:tc>
                  <a:txBody>
                    <a:bodyPr/>
                    <a:lstStyle/>
                    <a:p>
                      <a:r>
                        <a:rPr lang="es-VE" sz="1800" b="1" dirty="0">
                          <a:effectLst/>
                        </a:rPr>
                        <a:t>ORA_DV_AUDPOL</a:t>
                      </a:r>
                      <a:endParaRPr lang="es-VE" sz="1800" b="1" dirty="0">
                        <a:effectLst/>
                        <a:latin typeface="Lato" panose="020F0502020204030203" pitchFamily="34" charset="0"/>
                      </a:endParaRPr>
                    </a:p>
                  </a:txBody>
                  <a:tcPr marL="46849" marR="46849" marT="46849" marB="46849" anchor="ctr"/>
                </a:tc>
                <a:tc>
                  <a:txBody>
                    <a:bodyPr/>
                    <a:lstStyle/>
                    <a:p>
                      <a:r>
                        <a:rPr lang="es-VE" sz="1800">
                          <a:effectLst/>
                        </a:rPr>
                        <a:t>No</a:t>
                      </a:r>
                      <a:endParaRPr lang="es-VE" sz="1800" b="0">
                        <a:effectLst/>
                        <a:latin typeface="Lato" panose="020F0502020204030203" pitchFamily="34" charset="0"/>
                      </a:endParaRPr>
                    </a:p>
                  </a:txBody>
                  <a:tcPr marL="46849" marR="46849" marT="46849" marB="46849" anchor="ctr"/>
                </a:tc>
                <a:tc>
                  <a:txBody>
                    <a:bodyPr/>
                    <a:lstStyle/>
                    <a:p>
                      <a:r>
                        <a:rPr lang="es-VE" sz="1800" dirty="0">
                          <a:effectLst/>
                        </a:rPr>
                        <a:t>Yes</a:t>
                      </a:r>
                      <a:endParaRPr lang="es-VE" sz="1800" b="0" dirty="0">
                        <a:effectLst/>
                        <a:latin typeface="Lato" panose="020F0502020204030203" pitchFamily="34" charset="0"/>
                      </a:endParaRPr>
                    </a:p>
                  </a:txBody>
                  <a:tcPr marL="46849" marR="46849" marT="46849" marB="46849"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4506969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If you execute the following statement in both 12.1.0.1 and 12.1.0.2 database versions, as a user who has the </a:t>
            </a:r>
            <a:r>
              <a:rPr lang="en-US" dirty="0" err="1">
                <a:solidFill>
                  <a:srgbClr val="FC971D"/>
                </a:solidFill>
              </a:rPr>
              <a:t>audit_admin</a:t>
            </a:r>
            <a:r>
              <a:rPr lang="en-US" dirty="0">
                <a:solidFill>
                  <a:srgbClr val="FC971D"/>
                </a:solidFill>
              </a:rPr>
              <a:t> </a:t>
            </a:r>
            <a:r>
              <a:rPr lang="en-US" dirty="0"/>
              <a:t>or </a:t>
            </a:r>
            <a:r>
              <a:rPr lang="en-US" dirty="0" err="1"/>
              <a:t>dba</a:t>
            </a:r>
            <a:r>
              <a:rPr lang="en-US" dirty="0"/>
              <a:t> role:</a:t>
            </a:r>
          </a:p>
          <a:p>
            <a:endParaRPr lang="en-US" dirty="0"/>
          </a:p>
          <a:p>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373</a:t>
            </a:fld>
            <a:endParaRPr lang="es-VE" dirty="0">
              <a:solidFill>
                <a:prstClr val="white"/>
              </a:solidFill>
            </a:endParaRPr>
          </a:p>
        </p:txBody>
      </p:sp>
      <p:sp>
        <p:nvSpPr>
          <p:cNvPr id="5" name="Rectángulo 4"/>
          <p:cNvSpPr/>
          <p:nvPr/>
        </p:nvSpPr>
        <p:spPr>
          <a:xfrm>
            <a:off x="1019175" y="3465513"/>
            <a:ext cx="10153650" cy="89875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select </a:t>
            </a:r>
            <a:r>
              <a:rPr lang="en-US" b="1" dirty="0" err="1">
                <a:solidFill>
                  <a:prstClr val="white"/>
                </a:solidFill>
              </a:rPr>
              <a:t>audit_option</a:t>
            </a:r>
            <a:r>
              <a:rPr lang="en-US" b="1" dirty="0">
                <a:solidFill>
                  <a:prstClr val="white"/>
                </a:solidFill>
              </a:rPr>
              <a:t> from </a:t>
            </a:r>
            <a:r>
              <a:rPr lang="en-US" b="1" dirty="0" err="1">
                <a:solidFill>
                  <a:prstClr val="white"/>
                </a:solidFill>
              </a:rPr>
              <a:t>audit_unified_policies</a:t>
            </a:r>
            <a:endParaRPr lang="en-US" b="1" dirty="0">
              <a:solidFill>
                <a:prstClr val="white"/>
              </a:solidFill>
            </a:endParaRPr>
          </a:p>
          <a:p>
            <a:r>
              <a:rPr lang="en-US" b="1" dirty="0">
                <a:solidFill>
                  <a:prstClr val="white"/>
                </a:solidFill>
              </a:rPr>
              <a:t>where </a:t>
            </a:r>
            <a:r>
              <a:rPr lang="en-US" b="1" dirty="0" err="1">
                <a:solidFill>
                  <a:prstClr val="white"/>
                </a:solidFill>
              </a:rPr>
              <a:t>policy_name</a:t>
            </a:r>
            <a:r>
              <a:rPr lang="en-US" b="1" dirty="0">
                <a:solidFill>
                  <a:prstClr val="white"/>
                </a:solidFill>
              </a:rPr>
              <a:t>='ORA_SECURECONFIG'</a:t>
            </a:r>
          </a:p>
          <a:p>
            <a:r>
              <a:rPr lang="en-US" b="1" dirty="0">
                <a:solidFill>
                  <a:prstClr val="white"/>
                </a:solidFill>
              </a:rPr>
              <a:t>order by 1;</a:t>
            </a:r>
          </a:p>
        </p:txBody>
      </p:sp>
    </p:spTree>
    <p:extLst>
      <p:ext uri="{BB962C8B-B14F-4D97-AF65-F5344CB8AC3E}">
        <p14:creationId xmlns:p14="http://schemas.microsoft.com/office/powerpoint/2010/main" val="331190189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Oracle Database 19cR1 </a:t>
            </a:r>
            <a:r>
              <a:rPr lang="en-US" b="1" dirty="0"/>
              <a:t>Standard Edition</a:t>
            </a:r>
            <a:r>
              <a:rPr lang="en-US" dirty="0"/>
              <a:t> (</a:t>
            </a:r>
            <a:r>
              <a:rPr lang="en-US" b="1" dirty="0"/>
              <a:t>SE</a:t>
            </a:r>
            <a:r>
              <a:rPr lang="en-US" dirty="0"/>
              <a:t>), when you enable unified auditing mode and query the </a:t>
            </a:r>
            <a:r>
              <a:rPr lang="en-US" dirty="0" err="1"/>
              <a:t>v$option</a:t>
            </a:r>
            <a:r>
              <a:rPr lang="en-US" dirty="0"/>
              <a:t> view to verify that it's enabled you may see the following:</a:t>
            </a:r>
          </a:p>
          <a:p>
            <a:pPr marL="0" indent="0">
              <a:buNone/>
            </a:pPr>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Unified</a:t>
            </a:r>
            <a:r>
              <a:rPr lang="es-VE" dirty="0"/>
              <a:t> </a:t>
            </a:r>
            <a:r>
              <a:rPr lang="es-VE" dirty="0" err="1"/>
              <a:t>Auditing</a:t>
            </a:r>
            <a:r>
              <a:rPr lang="es-VE" dirty="0"/>
              <a:t> </a:t>
            </a:r>
            <a:r>
              <a:rPr lang="es-VE" dirty="0" err="1"/>
              <a:t>mode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374</a:t>
            </a:fld>
            <a:endParaRPr lang="es-VE" dirty="0">
              <a:solidFill>
                <a:prstClr val="white"/>
              </a:solidFill>
            </a:endParaRPr>
          </a:p>
        </p:txBody>
      </p:sp>
      <p:sp>
        <p:nvSpPr>
          <p:cNvPr id="5" name="Rectángulo 4"/>
          <p:cNvSpPr/>
          <p:nvPr/>
        </p:nvSpPr>
        <p:spPr>
          <a:xfrm>
            <a:off x="1019175" y="3465513"/>
            <a:ext cx="10153650" cy="134423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PARAMETER          VALUE </a:t>
            </a:r>
          </a:p>
          <a:p>
            <a:r>
              <a:rPr lang="en-US" b="1" dirty="0">
                <a:solidFill>
                  <a:prstClr val="white"/>
                </a:solidFill>
              </a:rPr>
              <a:t>----------------  --------</a:t>
            </a:r>
          </a:p>
          <a:p>
            <a:r>
              <a:rPr lang="en-US" b="1" dirty="0">
                <a:solidFill>
                  <a:prstClr val="white"/>
                </a:solidFill>
              </a:rPr>
              <a:t>Unified Auditing   FALSE</a:t>
            </a:r>
          </a:p>
        </p:txBody>
      </p:sp>
    </p:spTree>
    <p:extLst>
      <p:ext uri="{BB962C8B-B14F-4D97-AF65-F5344CB8AC3E}">
        <p14:creationId xmlns:p14="http://schemas.microsoft.com/office/powerpoint/2010/main" val="328526505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learn to set whether audit data is queued in memory or is immediately written to audit trail.</a:t>
            </a:r>
          </a:p>
          <a:p>
            <a:endParaRPr lang="en-US" dirty="0"/>
          </a:p>
          <a:p>
            <a:r>
              <a:rPr lang="en-US" dirty="0"/>
              <a:t>You'll need an existing user who has the </a:t>
            </a:r>
            <a:r>
              <a:rPr lang="en-US" dirty="0" err="1">
                <a:solidFill>
                  <a:srgbClr val="FC971D"/>
                </a:solidFill>
              </a:rPr>
              <a:t>audit_admin</a:t>
            </a:r>
            <a:r>
              <a:rPr lang="en-US" dirty="0">
                <a:solidFill>
                  <a:srgbClr val="FC971D"/>
                </a:solidFill>
              </a:rPr>
              <a:t> </a:t>
            </a:r>
            <a:r>
              <a:rPr lang="en-US" dirty="0"/>
              <a:t>role.</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Configuring whether loss of audit data is acceptable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375</a:t>
            </a:fld>
            <a:endParaRPr lang="es-VE" dirty="0">
              <a:solidFill>
                <a:prstClr val="white"/>
              </a:solidFill>
            </a:endParaRPr>
          </a:p>
        </p:txBody>
      </p:sp>
    </p:spTree>
    <p:extLst>
      <p:ext uri="{BB962C8B-B14F-4D97-AF65-F5344CB8AC3E}">
        <p14:creationId xmlns:p14="http://schemas.microsoft.com/office/powerpoint/2010/main" val="407081422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default value for a write mode is the queued-write mode. </a:t>
            </a:r>
          </a:p>
          <a:p>
            <a:endParaRPr lang="en-US" dirty="0"/>
          </a:p>
          <a:p>
            <a:r>
              <a:rPr lang="en-US" dirty="0"/>
              <a:t>In this mode, audit data is stored in SGA queues and later automatically persisted in the read-only table in the </a:t>
            </a:r>
            <a:r>
              <a:rPr lang="en-US" dirty="0">
                <a:solidFill>
                  <a:srgbClr val="FC971D"/>
                </a:solidFill>
              </a:rPr>
              <a:t>AUDSYS</a:t>
            </a:r>
            <a:r>
              <a:rPr lang="en-US" dirty="0"/>
              <a:t> schema in the </a:t>
            </a:r>
            <a:r>
              <a:rPr lang="en-US" dirty="0">
                <a:solidFill>
                  <a:srgbClr val="FC971D"/>
                </a:solidFill>
              </a:rPr>
              <a:t>SYSAUX</a:t>
            </a:r>
            <a:r>
              <a:rPr lang="en-US" dirty="0"/>
              <a:t> </a:t>
            </a:r>
            <a:r>
              <a:rPr lang="en-US" dirty="0" err="1"/>
              <a:t>tablespace</a:t>
            </a:r>
            <a:r>
              <a:rPr lang="en-US" dirty="0"/>
              <a:t>. </a:t>
            </a:r>
          </a:p>
          <a:p>
            <a:endParaRPr lang="en-US" dirty="0"/>
          </a:p>
          <a:p>
            <a:r>
              <a:rPr lang="en-US" dirty="0"/>
              <a:t>You can also manually flush content of memory queues to the disk:</a:t>
            </a:r>
          </a:p>
          <a:p>
            <a:endParaRPr lang="en-US" dirty="0"/>
          </a:p>
          <a:p>
            <a:endParaRPr lang="es-VE" dirty="0"/>
          </a:p>
        </p:txBody>
      </p:sp>
      <p:sp>
        <p:nvSpPr>
          <p:cNvPr id="3" name="Título 2"/>
          <p:cNvSpPr>
            <a:spLocks noGrp="1"/>
          </p:cNvSpPr>
          <p:nvPr>
            <p:ph type="title"/>
          </p:nvPr>
        </p:nvSpPr>
        <p:spPr/>
        <p:txBody>
          <a:bodyPr/>
          <a:lstStyle/>
          <a:p>
            <a:r>
              <a:rPr lang="en-US" dirty="0"/>
              <a:t>Configuring whether loss of audit data is acceptable</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376</a:t>
            </a:fld>
            <a:endParaRPr lang="es-VE" dirty="0">
              <a:solidFill>
                <a:prstClr val="white"/>
              </a:solidFill>
            </a:endParaRPr>
          </a:p>
        </p:txBody>
      </p:sp>
      <p:sp>
        <p:nvSpPr>
          <p:cNvPr id="5" name="Rectángulo 4"/>
          <p:cNvSpPr/>
          <p:nvPr/>
        </p:nvSpPr>
        <p:spPr>
          <a:xfrm>
            <a:off x="1019175" y="5753463"/>
            <a:ext cx="10153650" cy="53035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SQL&gt;EXEC SYS.DBMS_AUDIT_MGMT.FLUSH_UNIFIED_AUDIT_TRAIL;</a:t>
            </a:r>
          </a:p>
        </p:txBody>
      </p:sp>
    </p:spTree>
    <p:extLst>
      <p:ext uri="{BB962C8B-B14F-4D97-AF65-F5344CB8AC3E}">
        <p14:creationId xmlns:p14="http://schemas.microsoft.com/office/powerpoint/2010/main" val="7073342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In this recipe, you're going to create two users (for example, </a:t>
            </a:r>
            <a:r>
              <a:rPr lang="en-US" dirty="0">
                <a:solidFill>
                  <a:srgbClr val="FC971D"/>
                </a:solidFill>
              </a:rPr>
              <a:t>jack</a:t>
            </a:r>
            <a:r>
              <a:rPr lang="en-US" dirty="0"/>
              <a:t> and </a:t>
            </a:r>
            <a:r>
              <a:rPr lang="en-US" dirty="0" err="1">
                <a:solidFill>
                  <a:srgbClr val="FC971D"/>
                </a:solidFill>
              </a:rPr>
              <a:t>jill</a:t>
            </a:r>
            <a:r>
              <a:rPr lang="en-US" dirty="0"/>
              <a:t>). </a:t>
            </a:r>
          </a:p>
          <a:p>
            <a:endParaRPr lang="en-US" dirty="0"/>
          </a:p>
          <a:p>
            <a:r>
              <a:rPr lang="en-US" dirty="0"/>
              <a:t>Jack's job is to implement auditing requirements and to make sure that auditing is functioning properly. </a:t>
            </a:r>
          </a:p>
          <a:p>
            <a:endParaRPr lang="en-US" dirty="0"/>
          </a:p>
          <a:p>
            <a:r>
              <a:rPr lang="en-US" dirty="0"/>
              <a:t>Jill is an auditor and her job is to analyze audit data.</a:t>
            </a:r>
          </a:p>
          <a:p>
            <a:endParaRPr lang="en-US" dirty="0"/>
          </a:p>
          <a:p>
            <a:r>
              <a:rPr lang="en-US" dirty="0"/>
              <a:t>You'll need an existing user who has the DBA role.</a:t>
            </a:r>
          </a:p>
          <a:p>
            <a:endParaRPr lang="en-US" dirty="0"/>
          </a:p>
          <a:p>
            <a:endParaRPr lang="en-US" dirty="0"/>
          </a:p>
          <a:p>
            <a:endParaRPr lang="es-VE" dirty="0"/>
          </a:p>
        </p:txBody>
      </p:sp>
      <p:sp>
        <p:nvSpPr>
          <p:cNvPr id="3"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377</a:t>
            </a:fld>
            <a:endParaRPr lang="es-VE" dirty="0">
              <a:solidFill>
                <a:prstClr val="white"/>
              </a:solidFill>
            </a:endParaRPr>
          </a:p>
        </p:txBody>
      </p:sp>
    </p:spTree>
    <p:extLst>
      <p:ext uri="{BB962C8B-B14F-4D97-AF65-F5344CB8AC3E}">
        <p14:creationId xmlns:p14="http://schemas.microsoft.com/office/powerpoint/2010/main" val="153391196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378</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endParaRPr lang="es-VE" sz="2800"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160172" y="1830904"/>
            <a:ext cx="1931458" cy="1931458"/>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0269" y="1834858"/>
            <a:ext cx="1944574" cy="1944574"/>
          </a:xfrm>
          <a:prstGeom prst="rect">
            <a:avLst/>
          </a:prstGeom>
        </p:spPr>
      </p:pic>
      <p:sp>
        <p:nvSpPr>
          <p:cNvPr id="8" name="Rectángulo 7"/>
          <p:cNvSpPr/>
          <p:nvPr/>
        </p:nvSpPr>
        <p:spPr>
          <a:xfrm>
            <a:off x="1703959" y="4265220"/>
            <a:ext cx="2843884" cy="10421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prstClr val="black"/>
                </a:solidFill>
              </a:rPr>
              <a:t>Manages audit configuration &amp; audit trail.</a:t>
            </a:r>
          </a:p>
        </p:txBody>
      </p:sp>
      <p:sp>
        <p:nvSpPr>
          <p:cNvPr id="9" name="Rectángulo 8"/>
          <p:cNvSpPr/>
          <p:nvPr/>
        </p:nvSpPr>
        <p:spPr>
          <a:xfrm>
            <a:off x="7700614" y="4516464"/>
            <a:ext cx="2843884" cy="53963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prstClr val="black"/>
                </a:solidFill>
              </a:rPr>
              <a:t>Analysis audit data.</a:t>
            </a:r>
          </a:p>
        </p:txBody>
      </p:sp>
      <p:sp>
        <p:nvSpPr>
          <p:cNvPr id="10" name="Rectángulo 9"/>
          <p:cNvSpPr/>
          <p:nvPr/>
        </p:nvSpPr>
        <p:spPr>
          <a:xfrm>
            <a:off x="1703959" y="3662075"/>
            <a:ext cx="2843884" cy="594007"/>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prstClr val="black"/>
                </a:solidFill>
              </a:rPr>
              <a:t>AUDIT_ADMIN</a:t>
            </a:r>
          </a:p>
        </p:txBody>
      </p:sp>
      <p:sp>
        <p:nvSpPr>
          <p:cNvPr id="12" name="Rectángulo 11"/>
          <p:cNvSpPr/>
          <p:nvPr/>
        </p:nvSpPr>
        <p:spPr>
          <a:xfrm>
            <a:off x="7700614" y="3762362"/>
            <a:ext cx="2843884" cy="594007"/>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prstClr val="black"/>
                </a:solidFill>
              </a:rPr>
              <a:t>AUDIT_VIEWER </a:t>
            </a:r>
          </a:p>
        </p:txBody>
      </p:sp>
    </p:spTree>
    <p:extLst>
      <p:ext uri="{BB962C8B-B14F-4D97-AF65-F5344CB8AC3E}">
        <p14:creationId xmlns:p14="http://schemas.microsoft.com/office/powerpoint/2010/main" val="170168910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Grant the </a:t>
            </a:r>
            <a:r>
              <a:rPr lang="en-US" dirty="0">
                <a:solidFill>
                  <a:srgbClr val="FC971D"/>
                </a:solidFill>
              </a:rPr>
              <a:t>AUDIT_ADMIN</a:t>
            </a:r>
            <a:r>
              <a:rPr lang="en-US" dirty="0"/>
              <a:t> role to the newly created user </a:t>
            </a:r>
            <a:r>
              <a:rPr lang="en-US" dirty="0">
                <a:solidFill>
                  <a:srgbClr val="FC971D"/>
                </a:solidFill>
              </a:rPr>
              <a:t>jack</a:t>
            </a:r>
            <a:r>
              <a:rPr lang="en-US" dirty="0"/>
              <a:t> because that role enables him to create, alter, enable, disable, and drop audit policies, view audit data, and manage the unified audit trail. </a:t>
            </a:r>
          </a:p>
          <a:p>
            <a:endParaRPr lang="en-US" dirty="0"/>
          </a:p>
          <a:p>
            <a:r>
              <a:rPr lang="en-US" dirty="0"/>
              <a:t>Grant the </a:t>
            </a:r>
            <a:r>
              <a:rPr lang="en-US" dirty="0">
                <a:solidFill>
                  <a:srgbClr val="FC971D"/>
                </a:solidFill>
              </a:rPr>
              <a:t>AUDIT_VIEWER</a:t>
            </a:r>
            <a:r>
              <a:rPr lang="en-US" dirty="0"/>
              <a:t> role to the user </a:t>
            </a:r>
            <a:r>
              <a:rPr lang="en-US" dirty="0" err="1">
                <a:solidFill>
                  <a:srgbClr val="FC971D"/>
                </a:solidFill>
              </a:rPr>
              <a:t>jill</a:t>
            </a:r>
            <a:r>
              <a:rPr lang="en-US" dirty="0">
                <a:solidFill>
                  <a:srgbClr val="FC971D"/>
                </a:solidFill>
              </a:rPr>
              <a:t> </a:t>
            </a:r>
            <a:r>
              <a:rPr lang="en-US" dirty="0"/>
              <a:t>because that role enables her to view audit data. </a:t>
            </a:r>
          </a:p>
          <a:p>
            <a:endParaRPr lang="en-US" dirty="0"/>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379</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endParaRPr lang="es-VE" sz="2800" dirty="0"/>
          </a:p>
        </p:txBody>
      </p:sp>
    </p:spTree>
    <p:extLst>
      <p:ext uri="{BB962C8B-B14F-4D97-AF65-F5344CB8AC3E}">
        <p14:creationId xmlns:p14="http://schemas.microsoft.com/office/powerpoint/2010/main" val="3941572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Expiring</a:t>
            </a:r>
            <a:r>
              <a:rPr lang="es-VE" dirty="0"/>
              <a:t> a </a:t>
            </a:r>
            <a:r>
              <a:rPr lang="es-VE" dirty="0" err="1"/>
              <a:t>user's</a:t>
            </a:r>
            <a:r>
              <a:rPr lang="es-VE" dirty="0"/>
              <a:t> </a:t>
            </a:r>
            <a:r>
              <a:rPr lang="es-VE" dirty="0" err="1"/>
              <a:t>password</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38</a:t>
            </a:fld>
            <a:endParaRPr lang="es-VE"/>
          </a:p>
        </p:txBody>
      </p:sp>
      <p:sp>
        <p:nvSpPr>
          <p:cNvPr id="6" name="Marcador de contenido 1"/>
          <p:cNvSpPr>
            <a:spLocks noGrp="1"/>
          </p:cNvSpPr>
          <p:nvPr>
            <p:ph idx="1"/>
          </p:nvPr>
        </p:nvSpPr>
        <p:spPr>
          <a:xfrm>
            <a:off x="331303" y="1504950"/>
            <a:ext cx="11516139" cy="4351338"/>
          </a:xfrm>
        </p:spPr>
        <p:txBody>
          <a:bodyPr/>
          <a:lstStyle/>
          <a:p>
            <a:r>
              <a:rPr lang="en-US" dirty="0"/>
              <a:t>You'll need an existing (for example, OS-authenticated) user who has </a:t>
            </a:r>
            <a:r>
              <a:rPr lang="en-US" dirty="0">
                <a:solidFill>
                  <a:srgbClr val="F7941D"/>
                </a:solidFill>
              </a:rPr>
              <a:t>alter user </a:t>
            </a:r>
            <a:r>
              <a:rPr lang="en-US" dirty="0"/>
              <a:t>privilege (you may use user who has a DBA role) and another existing user (for example, </a:t>
            </a:r>
            <a:r>
              <a:rPr lang="en-US" dirty="0" err="1">
                <a:solidFill>
                  <a:srgbClr val="F7941D"/>
                </a:solidFill>
              </a:rPr>
              <a:t>steve</a:t>
            </a:r>
            <a:r>
              <a:rPr lang="en-US" dirty="0"/>
              <a:t>).</a:t>
            </a:r>
            <a:endParaRPr lang="es-VE" dirty="0"/>
          </a:p>
        </p:txBody>
      </p:sp>
    </p:spTree>
    <p:extLst>
      <p:ext uri="{BB962C8B-B14F-4D97-AF65-F5344CB8AC3E}">
        <p14:creationId xmlns:p14="http://schemas.microsoft.com/office/powerpoint/2010/main" val="42572553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test what can and can't be done as a user who has the </a:t>
            </a:r>
            <a:r>
              <a:rPr lang="en-US" dirty="0" err="1">
                <a:solidFill>
                  <a:srgbClr val="FC971D"/>
                </a:solidFill>
              </a:rPr>
              <a:t>audit_viewer</a:t>
            </a:r>
            <a:r>
              <a:rPr lang="en-US" dirty="0">
                <a:solidFill>
                  <a:srgbClr val="FC971D"/>
                </a:solidFill>
              </a:rPr>
              <a:t> </a:t>
            </a:r>
            <a:r>
              <a:rPr lang="en-US" dirty="0"/>
              <a:t>role, connect to the database as </a:t>
            </a:r>
            <a:r>
              <a:rPr lang="en-US" dirty="0" err="1">
                <a:solidFill>
                  <a:srgbClr val="FC971D"/>
                </a:solidFill>
              </a:rPr>
              <a:t>jill</a:t>
            </a:r>
            <a:r>
              <a:rPr lang="en-US" dirty="0">
                <a:solidFill>
                  <a:srgbClr val="FC971D"/>
                </a:solidFill>
              </a:rPr>
              <a:t> </a:t>
            </a:r>
            <a:r>
              <a:rPr lang="en-US" dirty="0"/>
              <a:t>and try to create the unified audit policy </a:t>
            </a:r>
            <a:r>
              <a:rPr lang="en-US" dirty="0" err="1">
                <a:solidFill>
                  <a:srgbClr val="FC971D"/>
                </a:solidFill>
              </a:rPr>
              <a:t>jill_policy</a:t>
            </a:r>
            <a:r>
              <a:rPr lang="en-US" dirty="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380</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endParaRPr lang="es-VE" sz="2800" dirty="0"/>
          </a:p>
        </p:txBody>
      </p:sp>
      <p:sp>
        <p:nvSpPr>
          <p:cNvPr id="6" name="Rectángulo 5"/>
          <p:cNvSpPr/>
          <p:nvPr/>
        </p:nvSpPr>
        <p:spPr>
          <a:xfrm>
            <a:off x="1019175" y="3353139"/>
            <a:ext cx="10153650" cy="281830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a:t>
            </a:r>
            <a:r>
              <a:rPr lang="en-US" b="1" dirty="0" err="1">
                <a:solidFill>
                  <a:prstClr val="white"/>
                </a:solidFill>
              </a:rPr>
              <a:t>jill</a:t>
            </a:r>
            <a:endParaRPr lang="en-US" b="1" dirty="0">
              <a:solidFill>
                <a:prstClr val="white"/>
              </a:solidFill>
            </a:endParaRPr>
          </a:p>
          <a:p>
            <a:endParaRPr lang="en-US" b="1" dirty="0">
              <a:solidFill>
                <a:prstClr val="white"/>
              </a:solidFill>
            </a:endParaRPr>
          </a:p>
          <a:p>
            <a:endParaRPr lang="en-US" b="1" dirty="0">
              <a:solidFill>
                <a:prstClr val="white"/>
              </a:solidFill>
            </a:endParaRPr>
          </a:p>
          <a:p>
            <a:r>
              <a:rPr lang="en-US" b="1" dirty="0">
                <a:solidFill>
                  <a:prstClr val="white"/>
                </a:solidFill>
              </a:rPr>
              <a:t>SQL&gt; create audit policy </a:t>
            </a:r>
            <a:r>
              <a:rPr lang="en-US" b="1" dirty="0" err="1">
                <a:solidFill>
                  <a:prstClr val="white"/>
                </a:solidFill>
              </a:rPr>
              <a:t>jill_policy</a:t>
            </a:r>
            <a:endParaRPr lang="en-US" b="1" dirty="0">
              <a:solidFill>
                <a:prstClr val="white"/>
              </a:solidFill>
            </a:endParaRPr>
          </a:p>
          <a:p>
            <a:r>
              <a:rPr lang="en-US" b="1" dirty="0">
                <a:solidFill>
                  <a:prstClr val="white"/>
                </a:solidFill>
              </a:rPr>
              <a:t>actions delete on </a:t>
            </a:r>
            <a:r>
              <a:rPr lang="en-US" b="1" dirty="0" err="1">
                <a:solidFill>
                  <a:prstClr val="white"/>
                </a:solidFill>
              </a:rPr>
              <a:t>oe.orders</a:t>
            </a:r>
            <a:r>
              <a:rPr lang="en-US" b="1" dirty="0">
                <a:solidFill>
                  <a:prstClr val="white"/>
                </a:solidFill>
              </a:rPr>
              <a:t>;</a:t>
            </a:r>
          </a:p>
          <a:p>
            <a:r>
              <a:rPr lang="en-US" b="1" dirty="0">
                <a:solidFill>
                  <a:prstClr val="white"/>
                </a:solidFill>
              </a:rPr>
              <a:t>actions delete on </a:t>
            </a:r>
            <a:r>
              <a:rPr lang="en-US" b="1" dirty="0" err="1">
                <a:solidFill>
                  <a:prstClr val="white"/>
                </a:solidFill>
              </a:rPr>
              <a:t>oe.orders</a:t>
            </a:r>
            <a:endParaRPr lang="en-US" b="1" dirty="0">
              <a:solidFill>
                <a:prstClr val="white"/>
              </a:solidFill>
            </a:endParaRPr>
          </a:p>
          <a:p>
            <a:r>
              <a:rPr lang="en-US" b="1" dirty="0">
                <a:solidFill>
                  <a:prstClr val="white"/>
                </a:solidFill>
              </a:rPr>
              <a:t>*</a:t>
            </a:r>
          </a:p>
          <a:p>
            <a:r>
              <a:rPr lang="en-US" b="1" dirty="0">
                <a:solidFill>
                  <a:prstClr val="white"/>
                </a:solidFill>
              </a:rPr>
              <a:t>ERROR at line 2:</a:t>
            </a:r>
          </a:p>
          <a:p>
            <a:r>
              <a:rPr lang="en-US" b="1" dirty="0">
                <a:solidFill>
                  <a:prstClr val="white"/>
                </a:solidFill>
              </a:rPr>
              <a:t>ORA-00942: table or view does not exist</a:t>
            </a:r>
          </a:p>
        </p:txBody>
      </p:sp>
    </p:spTree>
    <p:extLst>
      <p:ext uri="{BB962C8B-B14F-4D97-AF65-F5344CB8AC3E}">
        <p14:creationId xmlns:p14="http://schemas.microsoft.com/office/powerpoint/2010/main" val="414653796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Even if you grant object privileges on the </a:t>
            </a:r>
            <a:r>
              <a:rPr lang="en-US" dirty="0" err="1">
                <a:solidFill>
                  <a:srgbClr val="FC971D"/>
                </a:solidFill>
              </a:rPr>
              <a:t>oe.orders</a:t>
            </a:r>
            <a:r>
              <a:rPr lang="en-US" dirty="0">
                <a:solidFill>
                  <a:srgbClr val="FC971D"/>
                </a:solidFill>
              </a:rPr>
              <a:t> </a:t>
            </a:r>
            <a:r>
              <a:rPr lang="en-US" dirty="0"/>
              <a:t>table to </a:t>
            </a:r>
            <a:r>
              <a:rPr lang="en-US" dirty="0" err="1">
                <a:solidFill>
                  <a:srgbClr val="FC971D"/>
                </a:solidFill>
              </a:rPr>
              <a:t>jill</a:t>
            </a:r>
            <a:r>
              <a:rPr lang="en-US" dirty="0"/>
              <a:t>, she won't be able to create unified audit policy because she doesn't have the </a:t>
            </a:r>
            <a:r>
              <a:rPr lang="en-US" dirty="0" err="1">
                <a:solidFill>
                  <a:srgbClr val="FC971D"/>
                </a:solidFill>
              </a:rPr>
              <a:t>audit_admin</a:t>
            </a:r>
            <a:r>
              <a:rPr lang="en-US" dirty="0">
                <a:solidFill>
                  <a:srgbClr val="FC971D"/>
                </a:solidFill>
              </a:rPr>
              <a:t> </a:t>
            </a:r>
            <a:r>
              <a:rPr lang="en-US" dirty="0"/>
              <a:t>role or the </a:t>
            </a:r>
            <a:r>
              <a:rPr lang="en-US" dirty="0">
                <a:solidFill>
                  <a:srgbClr val="FC971D"/>
                </a:solidFill>
              </a:rPr>
              <a:t>AUDIT SYSTEM </a:t>
            </a:r>
            <a:r>
              <a:rPr lang="en-US" dirty="0" err="1"/>
              <a:t>system</a:t>
            </a:r>
            <a:r>
              <a:rPr lang="en-US" dirty="0"/>
              <a:t> privilege:</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381</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endParaRPr lang="es-VE" sz="2800" dirty="0"/>
          </a:p>
        </p:txBody>
      </p:sp>
      <p:sp>
        <p:nvSpPr>
          <p:cNvPr id="6" name="Rectángulo 5"/>
          <p:cNvSpPr/>
          <p:nvPr/>
        </p:nvSpPr>
        <p:spPr>
          <a:xfrm>
            <a:off x="1019175" y="3680619"/>
            <a:ext cx="10153650" cy="218859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 </a:t>
            </a:r>
            <a:r>
              <a:rPr lang="en-US" b="1" dirty="0" err="1">
                <a:solidFill>
                  <a:prstClr val="white"/>
                </a:solidFill>
              </a:rPr>
              <a:t>maja</a:t>
            </a:r>
            <a:endParaRPr lang="en-US" b="1" dirty="0">
              <a:solidFill>
                <a:prstClr val="white"/>
              </a:solidFill>
            </a:endParaRPr>
          </a:p>
          <a:p>
            <a:endParaRPr lang="en-US" b="1" dirty="0">
              <a:solidFill>
                <a:prstClr val="white"/>
              </a:solidFill>
            </a:endParaRPr>
          </a:p>
          <a:p>
            <a:endParaRPr lang="en-US" b="1" dirty="0">
              <a:solidFill>
                <a:prstClr val="white"/>
              </a:solidFill>
            </a:endParaRPr>
          </a:p>
          <a:p>
            <a:r>
              <a:rPr lang="en-US" b="1" dirty="0">
                <a:solidFill>
                  <a:prstClr val="white"/>
                </a:solidFill>
              </a:rPr>
              <a:t>SQL&gt; grant </a:t>
            </a:r>
            <a:r>
              <a:rPr lang="en-US" b="1" dirty="0" err="1">
                <a:solidFill>
                  <a:prstClr val="white"/>
                </a:solidFill>
              </a:rPr>
              <a:t>select,delete</a:t>
            </a:r>
            <a:r>
              <a:rPr lang="en-US" b="1" dirty="0">
                <a:solidFill>
                  <a:prstClr val="white"/>
                </a:solidFill>
              </a:rPr>
              <a:t> on </a:t>
            </a:r>
            <a:r>
              <a:rPr lang="en-US" b="1" dirty="0" err="1">
                <a:solidFill>
                  <a:prstClr val="white"/>
                </a:solidFill>
              </a:rPr>
              <a:t>oe.orders</a:t>
            </a:r>
            <a:r>
              <a:rPr lang="en-US" b="1" dirty="0">
                <a:solidFill>
                  <a:prstClr val="white"/>
                </a:solidFill>
              </a:rPr>
              <a:t> to </a:t>
            </a:r>
            <a:r>
              <a:rPr lang="en-US" b="1" dirty="0" err="1">
                <a:solidFill>
                  <a:prstClr val="white"/>
                </a:solidFill>
              </a:rPr>
              <a:t>jill</a:t>
            </a:r>
            <a:r>
              <a:rPr lang="en-US" b="1" dirty="0">
                <a:solidFill>
                  <a:prstClr val="white"/>
                </a:solidFill>
              </a:rPr>
              <a:t>;</a:t>
            </a:r>
          </a:p>
          <a:p>
            <a:endParaRPr lang="en-US" b="1" dirty="0">
              <a:solidFill>
                <a:prstClr val="white"/>
              </a:solidFill>
            </a:endParaRPr>
          </a:p>
          <a:p>
            <a:endParaRPr lang="en-US" b="1" dirty="0">
              <a:solidFill>
                <a:prstClr val="white"/>
              </a:solidFill>
            </a:endParaRPr>
          </a:p>
          <a:p>
            <a:r>
              <a:rPr lang="en-US" b="1" dirty="0">
                <a:solidFill>
                  <a:prstClr val="white"/>
                </a:solidFill>
              </a:rPr>
              <a:t>SQL&gt; connect </a:t>
            </a:r>
            <a:r>
              <a:rPr lang="en-US" b="1" dirty="0" err="1">
                <a:solidFill>
                  <a:prstClr val="white"/>
                </a:solidFill>
              </a:rPr>
              <a:t>jill</a:t>
            </a:r>
            <a:endParaRPr lang="en-US" b="1" dirty="0">
              <a:solidFill>
                <a:prstClr val="white"/>
              </a:solidFill>
            </a:endParaRPr>
          </a:p>
        </p:txBody>
      </p:sp>
    </p:spTree>
    <p:extLst>
      <p:ext uri="{BB962C8B-B14F-4D97-AF65-F5344CB8AC3E}">
        <p14:creationId xmlns:p14="http://schemas.microsoft.com/office/powerpoint/2010/main" val="151124258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382</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endParaRPr lang="es-VE" sz="2800" dirty="0"/>
          </a:p>
        </p:txBody>
      </p:sp>
      <p:sp>
        <p:nvSpPr>
          <p:cNvPr id="6" name="Rectángulo 5"/>
          <p:cNvSpPr/>
          <p:nvPr/>
        </p:nvSpPr>
        <p:spPr>
          <a:xfrm>
            <a:off x="1019175" y="2739404"/>
            <a:ext cx="10153650" cy="188243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create audit policy </a:t>
            </a:r>
            <a:r>
              <a:rPr lang="en-US" b="1" dirty="0" err="1">
                <a:solidFill>
                  <a:prstClr val="white"/>
                </a:solidFill>
              </a:rPr>
              <a:t>jill_policy</a:t>
            </a:r>
            <a:endParaRPr lang="en-US" b="1" dirty="0">
              <a:solidFill>
                <a:prstClr val="white"/>
              </a:solidFill>
            </a:endParaRPr>
          </a:p>
          <a:p>
            <a:r>
              <a:rPr lang="en-US" b="1" dirty="0">
                <a:solidFill>
                  <a:prstClr val="white"/>
                </a:solidFill>
              </a:rPr>
              <a:t>actions delete on </a:t>
            </a:r>
            <a:r>
              <a:rPr lang="en-US" b="1" dirty="0" err="1">
                <a:solidFill>
                  <a:prstClr val="white"/>
                </a:solidFill>
              </a:rPr>
              <a:t>oe.orders</a:t>
            </a:r>
            <a:r>
              <a:rPr lang="en-US" b="1" dirty="0">
                <a:solidFill>
                  <a:prstClr val="white"/>
                </a:solidFill>
              </a:rPr>
              <a:t>;</a:t>
            </a:r>
          </a:p>
          <a:p>
            <a:r>
              <a:rPr lang="en-US" b="1" dirty="0">
                <a:solidFill>
                  <a:prstClr val="white"/>
                </a:solidFill>
              </a:rPr>
              <a:t>actions delete on </a:t>
            </a:r>
            <a:r>
              <a:rPr lang="en-US" b="1" dirty="0" err="1">
                <a:solidFill>
                  <a:prstClr val="white"/>
                </a:solidFill>
              </a:rPr>
              <a:t>oe.orders</a:t>
            </a:r>
            <a:endParaRPr lang="en-US" b="1" dirty="0">
              <a:solidFill>
                <a:prstClr val="white"/>
              </a:solidFill>
            </a:endParaRPr>
          </a:p>
          <a:p>
            <a:r>
              <a:rPr lang="en-US" b="1" dirty="0">
                <a:solidFill>
                  <a:prstClr val="white"/>
                </a:solidFill>
              </a:rPr>
              <a:t>*</a:t>
            </a:r>
          </a:p>
          <a:p>
            <a:r>
              <a:rPr lang="en-US" b="1" dirty="0">
                <a:solidFill>
                  <a:prstClr val="white"/>
                </a:solidFill>
              </a:rPr>
              <a:t>ERROR at line 2:</a:t>
            </a:r>
          </a:p>
          <a:p>
            <a:r>
              <a:rPr lang="en-US" b="1" dirty="0">
                <a:solidFill>
                  <a:prstClr val="white"/>
                </a:solidFill>
              </a:rPr>
              <a:t>ORA-01031: insufficient privileges</a:t>
            </a:r>
          </a:p>
        </p:txBody>
      </p:sp>
    </p:spTree>
    <p:extLst>
      <p:ext uri="{BB962C8B-B14F-4D97-AF65-F5344CB8AC3E}">
        <p14:creationId xmlns:p14="http://schemas.microsoft.com/office/powerpoint/2010/main" val="122454796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Revoke select and delete on the </a:t>
            </a:r>
            <a:r>
              <a:rPr lang="en-US" dirty="0" err="1">
                <a:solidFill>
                  <a:srgbClr val="FC971D"/>
                </a:solidFill>
              </a:rPr>
              <a:t>oe.orders</a:t>
            </a:r>
            <a:r>
              <a:rPr lang="en-US" dirty="0">
                <a:solidFill>
                  <a:srgbClr val="FC971D"/>
                </a:solidFill>
              </a:rPr>
              <a:t> </a:t>
            </a:r>
            <a:r>
              <a:rPr lang="en-US" dirty="0"/>
              <a:t>table from Jill:</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383</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endParaRPr lang="es-VE" sz="2800" dirty="0"/>
          </a:p>
        </p:txBody>
      </p:sp>
      <p:sp>
        <p:nvSpPr>
          <p:cNvPr id="6" name="Rectángulo 5"/>
          <p:cNvSpPr/>
          <p:nvPr/>
        </p:nvSpPr>
        <p:spPr>
          <a:xfrm>
            <a:off x="1019175" y="2586321"/>
            <a:ext cx="10153650" cy="218859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a:t>
            </a:r>
            <a:r>
              <a:rPr lang="en-US" b="1" dirty="0" err="1">
                <a:solidFill>
                  <a:prstClr val="white"/>
                </a:solidFill>
              </a:rPr>
              <a:t>maja</a:t>
            </a:r>
            <a:endParaRPr lang="en-US" b="1" dirty="0">
              <a:solidFill>
                <a:prstClr val="white"/>
              </a:solidFill>
            </a:endParaRPr>
          </a:p>
          <a:p>
            <a:endParaRPr lang="en-US" b="1" dirty="0">
              <a:solidFill>
                <a:prstClr val="white"/>
              </a:solidFill>
            </a:endParaRPr>
          </a:p>
          <a:p>
            <a:endParaRPr lang="en-US" b="1" dirty="0">
              <a:solidFill>
                <a:prstClr val="white"/>
              </a:solidFill>
            </a:endParaRPr>
          </a:p>
          <a:p>
            <a:r>
              <a:rPr lang="en-US" b="1" dirty="0">
                <a:solidFill>
                  <a:prstClr val="white"/>
                </a:solidFill>
              </a:rPr>
              <a:t>SQL&gt; revoke </a:t>
            </a:r>
            <a:r>
              <a:rPr lang="en-US" b="1" dirty="0" err="1">
                <a:solidFill>
                  <a:prstClr val="white"/>
                </a:solidFill>
              </a:rPr>
              <a:t>select,delete</a:t>
            </a:r>
            <a:r>
              <a:rPr lang="en-US" b="1" dirty="0">
                <a:solidFill>
                  <a:prstClr val="white"/>
                </a:solidFill>
              </a:rPr>
              <a:t> on </a:t>
            </a:r>
            <a:r>
              <a:rPr lang="en-US" b="1" dirty="0" err="1">
                <a:solidFill>
                  <a:prstClr val="white"/>
                </a:solidFill>
              </a:rPr>
              <a:t>oe.orders</a:t>
            </a:r>
            <a:r>
              <a:rPr lang="en-US" b="1" dirty="0">
                <a:solidFill>
                  <a:prstClr val="white"/>
                </a:solidFill>
              </a:rPr>
              <a:t> from </a:t>
            </a:r>
            <a:r>
              <a:rPr lang="en-US" b="1" dirty="0" err="1">
                <a:solidFill>
                  <a:prstClr val="white"/>
                </a:solidFill>
              </a:rPr>
              <a:t>jill</a:t>
            </a:r>
            <a:r>
              <a:rPr lang="en-US" b="1" dirty="0">
                <a:solidFill>
                  <a:prstClr val="white"/>
                </a:solidFill>
              </a:rPr>
              <a:t>;</a:t>
            </a:r>
          </a:p>
          <a:p>
            <a:endParaRPr lang="en-US" b="1" dirty="0">
              <a:solidFill>
                <a:prstClr val="white"/>
              </a:solidFill>
            </a:endParaRPr>
          </a:p>
          <a:p>
            <a:endParaRPr lang="en-US" b="1" dirty="0">
              <a:solidFill>
                <a:prstClr val="white"/>
              </a:solidFill>
            </a:endParaRPr>
          </a:p>
          <a:p>
            <a:r>
              <a:rPr lang="en-US" b="1" dirty="0">
                <a:solidFill>
                  <a:prstClr val="white"/>
                </a:solidFill>
              </a:rPr>
              <a:t>Revoke succeeded.</a:t>
            </a:r>
          </a:p>
        </p:txBody>
      </p:sp>
    </p:spTree>
    <p:extLst>
      <p:ext uri="{BB962C8B-B14F-4D97-AF65-F5344CB8AC3E}">
        <p14:creationId xmlns:p14="http://schemas.microsoft.com/office/powerpoint/2010/main" val="38157249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Grant the </a:t>
            </a:r>
            <a:r>
              <a:rPr lang="en-US" dirty="0">
                <a:solidFill>
                  <a:srgbClr val="FC971D"/>
                </a:solidFill>
              </a:rPr>
              <a:t>AUDIT SYSTEM </a:t>
            </a:r>
            <a:r>
              <a:rPr lang="en-US" dirty="0"/>
              <a:t>privilege to </a:t>
            </a:r>
            <a:r>
              <a:rPr lang="en-US" dirty="0" err="1">
                <a:solidFill>
                  <a:srgbClr val="FC971D"/>
                </a:solidFill>
              </a:rPr>
              <a:t>jill</a:t>
            </a:r>
            <a:r>
              <a:rPr lang="en-US" dirty="0">
                <a:solidFill>
                  <a:srgbClr val="FC971D"/>
                </a:solidFill>
              </a:rPr>
              <a:t> </a:t>
            </a:r>
            <a:r>
              <a:rPr lang="en-US" dirty="0"/>
              <a:t>and again try to create the audit policy </a:t>
            </a:r>
            <a:r>
              <a:rPr lang="en-US" dirty="0" err="1">
                <a:solidFill>
                  <a:srgbClr val="FC971D"/>
                </a:solidFill>
              </a:rPr>
              <a:t>jill_policy</a:t>
            </a:r>
            <a:r>
              <a:rPr lang="en-US" dirty="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384</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endParaRPr lang="es-VE" sz="2800" dirty="0"/>
          </a:p>
        </p:txBody>
      </p:sp>
      <p:sp>
        <p:nvSpPr>
          <p:cNvPr id="6" name="Rectángulo 5"/>
          <p:cNvSpPr/>
          <p:nvPr/>
        </p:nvSpPr>
        <p:spPr>
          <a:xfrm>
            <a:off x="1019175" y="2888548"/>
            <a:ext cx="10153650" cy="218859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grant audit system to </a:t>
            </a:r>
            <a:r>
              <a:rPr lang="en-US" b="1" dirty="0" err="1">
                <a:solidFill>
                  <a:prstClr val="white"/>
                </a:solidFill>
              </a:rPr>
              <a:t>jill</a:t>
            </a:r>
            <a:r>
              <a:rPr lang="en-US" b="1" dirty="0">
                <a:solidFill>
                  <a:prstClr val="white"/>
                </a:solidFill>
              </a:rPr>
              <a:t>;</a:t>
            </a:r>
          </a:p>
          <a:p>
            <a:r>
              <a:rPr lang="en-US" b="1" dirty="0">
                <a:solidFill>
                  <a:prstClr val="white"/>
                </a:solidFill>
              </a:rPr>
              <a:t>SQL&gt; connect </a:t>
            </a:r>
            <a:r>
              <a:rPr lang="en-US" b="1" dirty="0" err="1">
                <a:solidFill>
                  <a:prstClr val="white"/>
                </a:solidFill>
              </a:rPr>
              <a:t>jill</a:t>
            </a:r>
            <a:endParaRPr lang="en-US" b="1" dirty="0">
              <a:solidFill>
                <a:prstClr val="white"/>
              </a:solidFill>
            </a:endParaRPr>
          </a:p>
          <a:p>
            <a:endParaRPr lang="en-US" b="1" dirty="0">
              <a:solidFill>
                <a:prstClr val="white"/>
              </a:solidFill>
            </a:endParaRPr>
          </a:p>
          <a:p>
            <a:endParaRPr lang="en-US" b="1" dirty="0">
              <a:solidFill>
                <a:prstClr val="white"/>
              </a:solidFill>
            </a:endParaRPr>
          </a:p>
          <a:p>
            <a:r>
              <a:rPr lang="en-US" b="1" dirty="0">
                <a:solidFill>
                  <a:prstClr val="white"/>
                </a:solidFill>
              </a:rPr>
              <a:t>SQL&gt; create audit policy </a:t>
            </a:r>
            <a:r>
              <a:rPr lang="en-US" b="1" dirty="0" err="1">
                <a:solidFill>
                  <a:prstClr val="white"/>
                </a:solidFill>
              </a:rPr>
              <a:t>jill_policy</a:t>
            </a:r>
            <a:endParaRPr lang="en-US" b="1" dirty="0">
              <a:solidFill>
                <a:prstClr val="white"/>
              </a:solidFill>
            </a:endParaRPr>
          </a:p>
          <a:p>
            <a:r>
              <a:rPr lang="en-US" b="1" dirty="0">
                <a:solidFill>
                  <a:prstClr val="white"/>
                </a:solidFill>
              </a:rPr>
              <a:t>actions delete on </a:t>
            </a:r>
            <a:r>
              <a:rPr lang="en-US" b="1" dirty="0" err="1">
                <a:solidFill>
                  <a:prstClr val="white"/>
                </a:solidFill>
              </a:rPr>
              <a:t>oe.orders</a:t>
            </a:r>
            <a:r>
              <a:rPr lang="en-US" b="1" dirty="0">
                <a:solidFill>
                  <a:prstClr val="white"/>
                </a:solidFill>
              </a:rPr>
              <a:t>;</a:t>
            </a:r>
          </a:p>
          <a:p>
            <a:r>
              <a:rPr lang="en-US" b="1" dirty="0">
                <a:solidFill>
                  <a:prstClr val="white"/>
                </a:solidFill>
              </a:rPr>
              <a:t>Audit policy created.</a:t>
            </a:r>
          </a:p>
        </p:txBody>
      </p:sp>
    </p:spTree>
    <p:extLst>
      <p:ext uri="{BB962C8B-B14F-4D97-AF65-F5344CB8AC3E}">
        <p14:creationId xmlns:p14="http://schemas.microsoft.com/office/powerpoint/2010/main" val="35095173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Drop the unified audit policy </a:t>
            </a:r>
            <a:r>
              <a:rPr lang="en-US" dirty="0" err="1">
                <a:solidFill>
                  <a:srgbClr val="FC971D"/>
                </a:solidFill>
              </a:rPr>
              <a:t>jill_policy</a:t>
            </a:r>
            <a:r>
              <a:rPr lang="en-US" dirty="0">
                <a:solidFill>
                  <a:srgbClr val="FC971D"/>
                </a:solidFill>
              </a:rPr>
              <a:t> </a:t>
            </a:r>
            <a:r>
              <a:rPr lang="en-US" dirty="0"/>
              <a:t>and revoke the </a:t>
            </a:r>
            <a:r>
              <a:rPr lang="en-US" dirty="0">
                <a:solidFill>
                  <a:srgbClr val="FC971D"/>
                </a:solidFill>
              </a:rPr>
              <a:t>AUDIT SYSTEM </a:t>
            </a:r>
            <a:r>
              <a:rPr lang="en-US" dirty="0"/>
              <a:t>privilege from </a:t>
            </a:r>
            <a:r>
              <a:rPr lang="en-US" dirty="0" err="1">
                <a:solidFill>
                  <a:srgbClr val="FC971D"/>
                </a:solidFill>
              </a:rPr>
              <a:t>jill</a:t>
            </a:r>
            <a:r>
              <a:rPr lang="en-US" dirty="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385</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endParaRPr lang="es-VE" sz="2800" dirty="0"/>
          </a:p>
        </p:txBody>
      </p:sp>
      <p:sp>
        <p:nvSpPr>
          <p:cNvPr id="6" name="Rectángulo 5"/>
          <p:cNvSpPr/>
          <p:nvPr/>
        </p:nvSpPr>
        <p:spPr>
          <a:xfrm>
            <a:off x="1019175" y="2906836"/>
            <a:ext cx="10153650" cy="310991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drop audit policy </a:t>
            </a:r>
            <a:r>
              <a:rPr lang="en-US" b="1" dirty="0" err="1">
                <a:solidFill>
                  <a:prstClr val="white"/>
                </a:solidFill>
              </a:rPr>
              <a:t>jill_policy</a:t>
            </a:r>
            <a:r>
              <a:rPr lang="en-US" b="1" dirty="0">
                <a:solidFill>
                  <a:prstClr val="white"/>
                </a:solidFill>
              </a:rPr>
              <a:t>;</a:t>
            </a:r>
          </a:p>
          <a:p>
            <a:endParaRPr lang="en-US" b="1" dirty="0">
              <a:solidFill>
                <a:prstClr val="white"/>
              </a:solidFill>
            </a:endParaRPr>
          </a:p>
          <a:p>
            <a:endParaRPr lang="en-US" b="1" dirty="0">
              <a:solidFill>
                <a:prstClr val="white"/>
              </a:solidFill>
            </a:endParaRPr>
          </a:p>
          <a:p>
            <a:r>
              <a:rPr lang="en-US" b="1" dirty="0">
                <a:solidFill>
                  <a:prstClr val="white"/>
                </a:solidFill>
              </a:rPr>
              <a:t>Audit Policy dropped.</a:t>
            </a:r>
          </a:p>
          <a:p>
            <a:endParaRPr lang="en-US" b="1" dirty="0">
              <a:solidFill>
                <a:prstClr val="white"/>
              </a:solidFill>
            </a:endParaRPr>
          </a:p>
          <a:p>
            <a:endParaRPr lang="en-US" b="1" dirty="0">
              <a:solidFill>
                <a:prstClr val="white"/>
              </a:solidFill>
            </a:endParaRPr>
          </a:p>
          <a:p>
            <a:r>
              <a:rPr lang="en-US" b="1" dirty="0">
                <a:solidFill>
                  <a:prstClr val="white"/>
                </a:solidFill>
              </a:rPr>
              <a:t>SQL&gt; connect </a:t>
            </a:r>
            <a:r>
              <a:rPr lang="en-US" b="1" dirty="0" err="1">
                <a:solidFill>
                  <a:prstClr val="white"/>
                </a:solidFill>
              </a:rPr>
              <a:t>maja</a:t>
            </a:r>
            <a:endParaRPr lang="en-US" b="1" dirty="0">
              <a:solidFill>
                <a:prstClr val="white"/>
              </a:solidFill>
            </a:endParaRPr>
          </a:p>
          <a:p>
            <a:endParaRPr lang="en-US" b="1" dirty="0">
              <a:solidFill>
                <a:prstClr val="white"/>
              </a:solidFill>
            </a:endParaRPr>
          </a:p>
          <a:p>
            <a:endParaRPr lang="en-US" b="1" dirty="0">
              <a:solidFill>
                <a:prstClr val="white"/>
              </a:solidFill>
            </a:endParaRPr>
          </a:p>
          <a:p>
            <a:r>
              <a:rPr lang="en-US" b="1" dirty="0">
                <a:solidFill>
                  <a:prstClr val="white"/>
                </a:solidFill>
              </a:rPr>
              <a:t>SQL&gt; revoke audit system from </a:t>
            </a:r>
            <a:r>
              <a:rPr lang="en-US" b="1" dirty="0" err="1">
                <a:solidFill>
                  <a:prstClr val="white"/>
                </a:solidFill>
              </a:rPr>
              <a:t>jill</a:t>
            </a:r>
            <a:r>
              <a:rPr lang="en-US" b="1" dirty="0">
                <a:solidFill>
                  <a:prstClr val="white"/>
                </a:solidFill>
              </a:rPr>
              <a:t>;</a:t>
            </a:r>
          </a:p>
        </p:txBody>
      </p:sp>
    </p:spTree>
    <p:extLst>
      <p:ext uri="{BB962C8B-B14F-4D97-AF65-F5344CB8AC3E}">
        <p14:creationId xmlns:p14="http://schemas.microsoft.com/office/powerpoint/2010/main" val="13184467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31258"/>
          </a:xfrm>
        </p:spPr>
        <p:txBody>
          <a:bodyPr>
            <a:normAutofit/>
          </a:bodyPr>
          <a:lstStyle/>
          <a:p>
            <a:r>
              <a:rPr lang="es-VE" dirty="0"/>
              <a:t>View </a:t>
            </a:r>
            <a:r>
              <a:rPr lang="es-VE" dirty="0" err="1"/>
              <a:t>audit</a:t>
            </a:r>
            <a:r>
              <a:rPr lang="es-VE" dirty="0"/>
              <a:t> data:</a:t>
            </a:r>
          </a:p>
          <a:p>
            <a:endParaRPr lang="es-VE" dirty="0"/>
          </a:p>
          <a:p>
            <a:endParaRPr lang="es-VE" dirty="0"/>
          </a:p>
          <a:p>
            <a:endParaRPr lang="es-VE" dirty="0"/>
          </a:p>
          <a:p>
            <a:endParaRPr lang="es-VE" dirty="0"/>
          </a:p>
          <a:p>
            <a:endParaRPr lang="es-VE" dirty="0"/>
          </a:p>
          <a:p>
            <a:r>
              <a:rPr lang="en-US" dirty="0"/>
              <a:t>Also, a user who has the </a:t>
            </a:r>
            <a:r>
              <a:rPr lang="en-US" dirty="0" err="1"/>
              <a:t>audit_viewer</a:t>
            </a:r>
            <a:r>
              <a:rPr lang="en-US" dirty="0"/>
              <a:t> role can access information about defined and enabled unified audit policies.</a:t>
            </a:r>
            <a:endParaRPr lang="es-VE" dirty="0"/>
          </a:p>
          <a:p>
            <a:endParaRPr lang="es-VE"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386</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endParaRPr lang="es-VE" sz="2800" dirty="0"/>
          </a:p>
        </p:txBody>
      </p:sp>
      <p:sp>
        <p:nvSpPr>
          <p:cNvPr id="6" name="Rectángulo 5"/>
          <p:cNvSpPr/>
          <p:nvPr/>
        </p:nvSpPr>
        <p:spPr>
          <a:xfrm>
            <a:off x="1019175" y="2659698"/>
            <a:ext cx="10153650" cy="161163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a:t>
            </a:r>
            <a:r>
              <a:rPr lang="en-US" b="1" dirty="0" err="1">
                <a:solidFill>
                  <a:prstClr val="white"/>
                </a:solidFill>
              </a:rPr>
              <a:t>jill</a:t>
            </a:r>
            <a:r>
              <a:rPr lang="en-US" b="1" dirty="0">
                <a:solidFill>
                  <a:prstClr val="white"/>
                </a:solidFill>
              </a:rPr>
              <a:t> </a:t>
            </a:r>
          </a:p>
          <a:p>
            <a:endParaRPr lang="en-US" b="1" dirty="0">
              <a:solidFill>
                <a:prstClr val="white"/>
              </a:solidFill>
            </a:endParaRPr>
          </a:p>
          <a:p>
            <a:endParaRPr lang="en-US" b="1" dirty="0">
              <a:solidFill>
                <a:prstClr val="white"/>
              </a:solidFill>
            </a:endParaRPr>
          </a:p>
          <a:p>
            <a:r>
              <a:rPr lang="en-US" b="1" dirty="0">
                <a:solidFill>
                  <a:prstClr val="white"/>
                </a:solidFill>
              </a:rPr>
              <a:t>SQL&gt; select </a:t>
            </a:r>
            <a:r>
              <a:rPr lang="en-US" b="1" dirty="0" err="1">
                <a:solidFill>
                  <a:prstClr val="white"/>
                </a:solidFill>
              </a:rPr>
              <a:t>dbusername</a:t>
            </a:r>
            <a:r>
              <a:rPr lang="en-US" b="1" dirty="0">
                <a:solidFill>
                  <a:prstClr val="white"/>
                </a:solidFill>
              </a:rPr>
              <a:t>, </a:t>
            </a:r>
            <a:r>
              <a:rPr lang="en-US" b="1" dirty="0" err="1">
                <a:solidFill>
                  <a:prstClr val="white"/>
                </a:solidFill>
              </a:rPr>
              <a:t>action_name</a:t>
            </a:r>
            <a:r>
              <a:rPr lang="en-US" b="1" dirty="0">
                <a:solidFill>
                  <a:prstClr val="white"/>
                </a:solidFill>
              </a:rPr>
              <a:t> from </a:t>
            </a:r>
            <a:r>
              <a:rPr lang="en-US" b="1" dirty="0" err="1">
                <a:solidFill>
                  <a:prstClr val="white"/>
                </a:solidFill>
              </a:rPr>
              <a:t>unified_audit_trail</a:t>
            </a:r>
            <a:endParaRPr lang="en-US" b="1" dirty="0">
              <a:solidFill>
                <a:prstClr val="white"/>
              </a:solidFill>
            </a:endParaRPr>
          </a:p>
          <a:p>
            <a:r>
              <a:rPr lang="en-US" b="1" dirty="0">
                <a:solidFill>
                  <a:prstClr val="white"/>
                </a:solidFill>
              </a:rPr>
              <a:t>where </a:t>
            </a:r>
            <a:r>
              <a:rPr lang="en-US" b="1" dirty="0" err="1">
                <a:solidFill>
                  <a:prstClr val="white"/>
                </a:solidFill>
              </a:rPr>
              <a:t>unified_audit_policies</a:t>
            </a:r>
            <a:r>
              <a:rPr lang="en-US" b="1" dirty="0">
                <a:solidFill>
                  <a:prstClr val="white"/>
                </a:solidFill>
              </a:rPr>
              <a:t>='ORA_SECURECONFIG';</a:t>
            </a:r>
          </a:p>
        </p:txBody>
      </p:sp>
    </p:spTree>
    <p:extLst>
      <p:ext uri="{BB962C8B-B14F-4D97-AF65-F5344CB8AC3E}">
        <p14:creationId xmlns:p14="http://schemas.microsoft.com/office/powerpoint/2010/main" val="97586323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Throughout this chapter, you'll use a user who has the </a:t>
            </a:r>
            <a:r>
              <a:rPr lang="en-US" dirty="0" err="1">
                <a:solidFill>
                  <a:srgbClr val="FC971D"/>
                </a:solidFill>
              </a:rPr>
              <a:t>audit_admin</a:t>
            </a:r>
            <a:r>
              <a:rPr lang="en-US" dirty="0"/>
              <a:t> role (for example, </a:t>
            </a:r>
            <a:r>
              <a:rPr lang="en-US" dirty="0">
                <a:solidFill>
                  <a:srgbClr val="FC971D"/>
                </a:solidFill>
              </a:rPr>
              <a:t>jack</a:t>
            </a:r>
            <a:r>
              <a:rPr lang="en-US" dirty="0"/>
              <a:t>).</a:t>
            </a:r>
          </a:p>
          <a:p>
            <a:endParaRPr lang="en-US" dirty="0"/>
          </a:p>
          <a:p>
            <a:r>
              <a:rPr lang="en-US" dirty="0"/>
              <a:t>So only test you'll do right now is to enable the predefined audit policy </a:t>
            </a:r>
            <a:r>
              <a:rPr lang="en-US" dirty="0">
                <a:solidFill>
                  <a:srgbClr val="FC971D"/>
                </a:solidFill>
              </a:rPr>
              <a:t>ORA_ACCOUNT_MGMT</a:t>
            </a:r>
            <a:r>
              <a:rPr lang="en-US" dirty="0"/>
              <a:t> and then to disable it: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387</a:t>
            </a:fld>
            <a:endParaRPr lang="es-VE" dirty="0">
              <a:solidFill>
                <a:prstClr val="white"/>
              </a:solidFill>
            </a:endParaRPr>
          </a:p>
        </p:txBody>
      </p:sp>
      <p:sp>
        <p:nvSpPr>
          <p:cNvPr id="5" name="Título 2"/>
          <p:cNvSpPr>
            <a:spLocks noGrp="1"/>
          </p:cNvSpPr>
          <p:nvPr>
            <p:ph type="title"/>
          </p:nvPr>
        </p:nvSpPr>
        <p:spPr>
          <a:xfrm>
            <a:off x="1343023" y="430377"/>
            <a:ext cx="10848977" cy="655430"/>
          </a:xfrm>
        </p:spPr>
        <p:txBody>
          <a:bodyPr/>
          <a:lstStyle/>
          <a:p>
            <a:pPr>
              <a:lnSpc>
                <a:spcPct val="60000"/>
              </a:lnSpc>
            </a:pPr>
            <a:r>
              <a:rPr lang="en-US" sz="2800" dirty="0"/>
              <a:t>Which roles do you need to have to be able to create audit policies and to view audit data?</a:t>
            </a:r>
            <a:endParaRPr lang="es-VE" sz="2800" dirty="0"/>
          </a:p>
        </p:txBody>
      </p:sp>
      <p:sp>
        <p:nvSpPr>
          <p:cNvPr id="6" name="Rectángulo 5"/>
          <p:cNvSpPr/>
          <p:nvPr/>
        </p:nvSpPr>
        <p:spPr>
          <a:xfrm>
            <a:off x="1019175" y="4171955"/>
            <a:ext cx="10153650" cy="231463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jack</a:t>
            </a:r>
          </a:p>
          <a:p>
            <a:endParaRPr lang="en-US" b="1" dirty="0">
              <a:solidFill>
                <a:prstClr val="white"/>
              </a:solidFill>
            </a:endParaRPr>
          </a:p>
          <a:p>
            <a:endParaRPr lang="en-US" b="1" dirty="0">
              <a:solidFill>
                <a:prstClr val="white"/>
              </a:solidFill>
            </a:endParaRPr>
          </a:p>
          <a:p>
            <a:r>
              <a:rPr lang="en-US" b="1" dirty="0">
                <a:solidFill>
                  <a:prstClr val="white"/>
                </a:solidFill>
              </a:rPr>
              <a:t>SQL&gt; audit policy </a:t>
            </a:r>
            <a:r>
              <a:rPr lang="en-US" b="1" dirty="0" err="1">
                <a:solidFill>
                  <a:prstClr val="white"/>
                </a:solidFill>
              </a:rPr>
              <a:t>ora_account_mgmt</a:t>
            </a:r>
            <a:r>
              <a:rPr lang="en-US" b="1" dirty="0">
                <a:solidFill>
                  <a:prstClr val="white"/>
                </a:solidFill>
              </a:rPr>
              <a:t>;</a:t>
            </a:r>
          </a:p>
          <a:p>
            <a:r>
              <a:rPr lang="en-US" b="1" dirty="0">
                <a:solidFill>
                  <a:prstClr val="white"/>
                </a:solidFill>
              </a:rPr>
              <a:t>Audit succeeded.</a:t>
            </a:r>
          </a:p>
          <a:p>
            <a:r>
              <a:rPr lang="en-US" b="1" dirty="0">
                <a:solidFill>
                  <a:prstClr val="white"/>
                </a:solidFill>
              </a:rPr>
              <a:t>SQL&gt; </a:t>
            </a:r>
            <a:r>
              <a:rPr lang="en-US" b="1" dirty="0" err="1">
                <a:solidFill>
                  <a:prstClr val="white"/>
                </a:solidFill>
              </a:rPr>
              <a:t>noaudit</a:t>
            </a:r>
            <a:r>
              <a:rPr lang="en-US" b="1" dirty="0">
                <a:solidFill>
                  <a:prstClr val="white"/>
                </a:solidFill>
              </a:rPr>
              <a:t> policy </a:t>
            </a:r>
            <a:r>
              <a:rPr lang="en-US" b="1" dirty="0" err="1">
                <a:solidFill>
                  <a:prstClr val="white"/>
                </a:solidFill>
              </a:rPr>
              <a:t>ora_account_mgmt</a:t>
            </a:r>
            <a:r>
              <a:rPr lang="en-US" b="1" dirty="0">
                <a:solidFill>
                  <a:prstClr val="white"/>
                </a:solidFill>
              </a:rPr>
              <a:t>;</a:t>
            </a:r>
          </a:p>
          <a:p>
            <a:r>
              <a:rPr lang="en-US" b="1" dirty="0" err="1">
                <a:solidFill>
                  <a:prstClr val="white"/>
                </a:solidFill>
              </a:rPr>
              <a:t>Noaudit</a:t>
            </a:r>
            <a:r>
              <a:rPr lang="en-US" b="1" dirty="0">
                <a:solidFill>
                  <a:prstClr val="white"/>
                </a:solidFill>
              </a:rPr>
              <a:t> succeeded.</a:t>
            </a:r>
          </a:p>
        </p:txBody>
      </p:sp>
    </p:spTree>
    <p:extLst>
      <p:ext uri="{BB962C8B-B14F-4D97-AF65-F5344CB8AC3E}">
        <p14:creationId xmlns:p14="http://schemas.microsoft.com/office/powerpoint/2010/main" val="320032211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see that RMAN operations are audited by default.</a:t>
            </a:r>
          </a:p>
          <a:p>
            <a:endParaRPr lang="en-US" dirty="0"/>
          </a:p>
          <a:p>
            <a:r>
              <a:rPr lang="en-US" dirty="0"/>
              <a:t>In this, we assume that database is in the </a:t>
            </a:r>
            <a:r>
              <a:rPr lang="en-US" dirty="0">
                <a:solidFill>
                  <a:srgbClr val="FC971D"/>
                </a:solidFill>
              </a:rPr>
              <a:t>ARCHIVELOG</a:t>
            </a:r>
            <a:r>
              <a:rPr lang="en-US" dirty="0"/>
              <a:t> mode. </a:t>
            </a:r>
          </a:p>
          <a:p>
            <a:endParaRPr lang="en-US" dirty="0"/>
          </a:p>
          <a:p>
            <a:r>
              <a:rPr lang="en-US" dirty="0"/>
              <a:t>You'll need an existing user who has the </a:t>
            </a:r>
            <a:r>
              <a:rPr lang="en-US" dirty="0">
                <a:solidFill>
                  <a:srgbClr val="FC971D"/>
                </a:solidFill>
              </a:rPr>
              <a:t>SYSBACKUP </a:t>
            </a:r>
            <a:r>
              <a:rPr lang="en-US" dirty="0"/>
              <a:t>privilege (for example, </a:t>
            </a:r>
            <a:r>
              <a:rPr lang="en-US" dirty="0">
                <a:solidFill>
                  <a:srgbClr val="FC971D"/>
                </a:solidFill>
              </a:rPr>
              <a:t>tom</a:t>
            </a:r>
            <a:r>
              <a:rPr lang="en-US" dirty="0"/>
              <a:t>) and an existing user who has the </a:t>
            </a:r>
            <a:r>
              <a:rPr lang="en-US" dirty="0" err="1"/>
              <a:t>dba</a:t>
            </a:r>
            <a:r>
              <a:rPr lang="en-US" dirty="0"/>
              <a:t> role (for example, </a:t>
            </a:r>
            <a:r>
              <a:rPr lang="en-US" dirty="0" err="1">
                <a:solidFill>
                  <a:srgbClr val="FC971D"/>
                </a:solidFill>
              </a:rPr>
              <a:t>maja</a:t>
            </a:r>
            <a:r>
              <a:rPr lang="en-US" dirty="0"/>
              <a:t>).</a:t>
            </a:r>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RMAN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388</a:t>
            </a:fld>
            <a:endParaRPr lang="es-VE" dirty="0">
              <a:solidFill>
                <a:prstClr val="white"/>
              </a:solidFill>
            </a:endParaRPr>
          </a:p>
        </p:txBody>
      </p:sp>
    </p:spTree>
    <p:extLst>
      <p:ext uri="{BB962C8B-B14F-4D97-AF65-F5344CB8AC3E}">
        <p14:creationId xmlns:p14="http://schemas.microsoft.com/office/powerpoint/2010/main" val="266945522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When the mixed or unified auditing mode is enabled, RMAN operations are automatically audited. </a:t>
            </a:r>
          </a:p>
          <a:p>
            <a:endParaRPr lang="en-US" dirty="0"/>
          </a:p>
          <a:p>
            <a:r>
              <a:rPr lang="en-US" dirty="0"/>
              <a:t>Perform the backup of the </a:t>
            </a:r>
            <a:r>
              <a:rPr lang="en-US" dirty="0" err="1"/>
              <a:t>tablespace</a:t>
            </a:r>
            <a:r>
              <a:rPr lang="en-US" dirty="0"/>
              <a:t> </a:t>
            </a:r>
            <a:r>
              <a:rPr lang="en-US" dirty="0">
                <a:solidFill>
                  <a:srgbClr val="FC971D"/>
                </a:solidFill>
              </a:rPr>
              <a:t>EXAMPLE</a:t>
            </a:r>
            <a:r>
              <a:rPr lang="en-US" dirty="0"/>
              <a:t>. </a:t>
            </a:r>
          </a:p>
          <a:p>
            <a:endParaRPr lang="en-US" dirty="0"/>
          </a:p>
          <a:p>
            <a:r>
              <a:rPr lang="en-US" dirty="0"/>
              <a:t>Then intentionally cause a problem by removing the </a:t>
            </a:r>
            <a:r>
              <a:rPr lang="en-US" dirty="0" err="1"/>
              <a:t>datafile</a:t>
            </a:r>
            <a:r>
              <a:rPr lang="en-US" dirty="0"/>
              <a:t>. </a:t>
            </a:r>
          </a:p>
          <a:p>
            <a:endParaRPr lang="en-US" dirty="0"/>
          </a:p>
          <a:p>
            <a:r>
              <a:rPr lang="en-US" dirty="0"/>
              <a:t>Afterwards, perform restore and recover RMAN operations. </a:t>
            </a:r>
          </a:p>
          <a:p>
            <a:endParaRPr lang="en-US" dirty="0"/>
          </a:p>
          <a:p>
            <a:endParaRPr lang="en-US" dirty="0"/>
          </a:p>
          <a:p>
            <a:endParaRPr lang="es-VE" dirty="0"/>
          </a:p>
          <a:p>
            <a:endParaRPr lang="es-VE" dirty="0"/>
          </a:p>
        </p:txBody>
      </p:sp>
      <p:sp>
        <p:nvSpPr>
          <p:cNvPr id="3" name="Título 2"/>
          <p:cNvSpPr>
            <a:spLocks noGrp="1"/>
          </p:cNvSpPr>
          <p:nvPr>
            <p:ph type="title"/>
          </p:nvPr>
        </p:nvSpPr>
        <p:spPr/>
        <p:txBody>
          <a:bodyPr/>
          <a:lstStyle/>
          <a:p>
            <a:r>
              <a:rPr lang="es-VE" dirty="0" err="1"/>
              <a:t>Auditing</a:t>
            </a:r>
            <a:r>
              <a:rPr lang="es-VE" dirty="0"/>
              <a:t> RMAN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389</a:t>
            </a:fld>
            <a:endParaRPr lang="es-VE" dirty="0">
              <a:solidFill>
                <a:prstClr val="white"/>
              </a:solidFill>
            </a:endParaRPr>
          </a:p>
        </p:txBody>
      </p:sp>
    </p:spTree>
    <p:extLst>
      <p:ext uri="{BB962C8B-B14F-4D97-AF65-F5344CB8AC3E}">
        <p14:creationId xmlns:p14="http://schemas.microsoft.com/office/powerpoint/2010/main" val="4275034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a:pPr>
            <a:r>
              <a:rPr lang="en-US" dirty="0"/>
              <a:t>Use OS authentication to connect to the database.</a:t>
            </a:r>
          </a:p>
          <a:p>
            <a:pPr marL="514350" indent="-514350">
              <a:buFont typeface="+mj-lt"/>
              <a:buAutoNum type="arabicPeriod"/>
            </a:pPr>
            <a:r>
              <a:rPr lang="en-US" dirty="0"/>
              <a:t>Expire password for the user </a:t>
            </a:r>
            <a:r>
              <a:rPr lang="en-US" dirty="0" err="1">
                <a:solidFill>
                  <a:srgbClr val="F7941D"/>
                </a:solidFill>
              </a:rPr>
              <a:t>steve</a:t>
            </a:r>
            <a:r>
              <a:rPr lang="en-US" dirty="0"/>
              <a:t>:</a:t>
            </a:r>
          </a:p>
          <a:p>
            <a:endParaRPr lang="es-VE" dirty="0"/>
          </a:p>
        </p:txBody>
      </p:sp>
      <p:sp>
        <p:nvSpPr>
          <p:cNvPr id="3" name="Título 2"/>
          <p:cNvSpPr>
            <a:spLocks noGrp="1"/>
          </p:cNvSpPr>
          <p:nvPr>
            <p:ph type="title"/>
          </p:nvPr>
        </p:nvSpPr>
        <p:spPr/>
        <p:txBody>
          <a:bodyPr/>
          <a:lstStyle/>
          <a:p>
            <a:r>
              <a:rPr lang="es-VE" dirty="0" err="1"/>
              <a:t>Expiring</a:t>
            </a:r>
            <a:r>
              <a:rPr lang="es-VE" dirty="0"/>
              <a:t> a </a:t>
            </a:r>
            <a:r>
              <a:rPr lang="es-VE" dirty="0" err="1"/>
              <a:t>user's</a:t>
            </a:r>
            <a:r>
              <a:rPr lang="es-VE" dirty="0"/>
              <a:t> </a:t>
            </a:r>
            <a:r>
              <a:rPr lang="es-VE" dirty="0" err="1"/>
              <a:t>password</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39</a:t>
            </a:fld>
            <a:endParaRPr lang="es-VE"/>
          </a:p>
        </p:txBody>
      </p:sp>
      <p:sp>
        <p:nvSpPr>
          <p:cNvPr id="5" name="Rectángulo 4"/>
          <p:cNvSpPr/>
          <p:nvPr/>
        </p:nvSpPr>
        <p:spPr>
          <a:xfrm>
            <a:off x="807509" y="2936769"/>
            <a:ext cx="10563725" cy="291951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SQL&gt; alter user </a:t>
            </a:r>
            <a:r>
              <a:rPr lang="en-US" sz="1600" b="1" dirty="0" err="1"/>
              <a:t>steve</a:t>
            </a:r>
            <a:r>
              <a:rPr lang="en-US" sz="1600" b="1" dirty="0"/>
              <a:t> password expire;</a:t>
            </a:r>
          </a:p>
          <a:p>
            <a:endParaRPr lang="en-US" sz="1600" b="1" dirty="0"/>
          </a:p>
          <a:p>
            <a:r>
              <a:rPr lang="en-US" sz="1600" b="1" dirty="0"/>
              <a:t>    User altered.</a:t>
            </a:r>
          </a:p>
          <a:p>
            <a:endParaRPr lang="en-US" sz="1600" b="1" dirty="0"/>
          </a:p>
          <a:p>
            <a:r>
              <a:rPr lang="en-US" sz="1600" b="1" dirty="0"/>
              <a:t>    SQL&gt; conn </a:t>
            </a:r>
            <a:r>
              <a:rPr lang="en-US" sz="1600" b="1" dirty="0" err="1"/>
              <a:t>steve</a:t>
            </a:r>
            <a:r>
              <a:rPr lang="en-US" sz="1600" b="1" dirty="0"/>
              <a:t>/welcome1</a:t>
            </a:r>
          </a:p>
          <a:p>
            <a:r>
              <a:rPr lang="en-US" sz="1600" b="1" dirty="0"/>
              <a:t>    ERROR: ORA-28001: the password has expired</a:t>
            </a:r>
          </a:p>
          <a:p>
            <a:r>
              <a:rPr lang="en-US" sz="1600" b="1" dirty="0"/>
              <a:t>    Changing password for </a:t>
            </a:r>
            <a:r>
              <a:rPr lang="en-US" sz="1600" b="1" dirty="0" err="1"/>
              <a:t>steve</a:t>
            </a:r>
            <a:endParaRPr lang="en-US" sz="1600" b="1" dirty="0"/>
          </a:p>
          <a:p>
            <a:r>
              <a:rPr lang="en-US" sz="1600" b="1" dirty="0"/>
              <a:t>    New password:</a:t>
            </a:r>
          </a:p>
          <a:p>
            <a:r>
              <a:rPr lang="en-US" sz="1600" b="1" dirty="0"/>
              <a:t>    Retype new password:</a:t>
            </a:r>
          </a:p>
          <a:p>
            <a:r>
              <a:rPr lang="en-US" sz="1600" b="1" dirty="0"/>
              <a:t>    Password changed</a:t>
            </a:r>
          </a:p>
          <a:p>
            <a:r>
              <a:rPr lang="en-US" sz="1600" b="1" dirty="0"/>
              <a:t>    Connected.</a:t>
            </a:r>
          </a:p>
        </p:txBody>
      </p:sp>
    </p:spTree>
    <p:extLst>
      <p:ext uri="{BB962C8B-B14F-4D97-AF65-F5344CB8AC3E}">
        <p14:creationId xmlns:p14="http://schemas.microsoft.com/office/powerpoint/2010/main" val="21815735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whole point of the example is to execute several RMAN operations. </a:t>
            </a:r>
          </a:p>
          <a:p>
            <a:endParaRPr lang="en-US" dirty="0"/>
          </a:p>
          <a:p>
            <a:r>
              <a:rPr lang="en-US" dirty="0"/>
              <a:t>In the </a:t>
            </a:r>
            <a:r>
              <a:rPr lang="en-US" dirty="0" err="1">
                <a:solidFill>
                  <a:srgbClr val="FC971D"/>
                </a:solidFill>
              </a:rPr>
              <a:t>unified_audit_trail</a:t>
            </a:r>
            <a:r>
              <a:rPr lang="en-US" dirty="0">
                <a:solidFill>
                  <a:srgbClr val="FC971D"/>
                </a:solidFill>
              </a:rPr>
              <a:t> </a:t>
            </a:r>
            <a:r>
              <a:rPr lang="en-US" dirty="0"/>
              <a:t>data dictionary view, there are several columns that contain data pertaining to the RMAN events. </a:t>
            </a:r>
          </a:p>
          <a:p>
            <a:endParaRPr lang="en-US" dirty="0"/>
          </a:p>
          <a:p>
            <a:r>
              <a:rPr lang="en-US" dirty="0"/>
              <a:t>Their names start with RMAN, so it's easy to find them.</a:t>
            </a:r>
            <a:endParaRPr lang="es-VE" dirty="0"/>
          </a:p>
        </p:txBody>
      </p:sp>
      <p:sp>
        <p:nvSpPr>
          <p:cNvPr id="3" name="Título 2"/>
          <p:cNvSpPr>
            <a:spLocks noGrp="1"/>
          </p:cNvSpPr>
          <p:nvPr>
            <p:ph type="title"/>
          </p:nvPr>
        </p:nvSpPr>
        <p:spPr/>
        <p:txBody>
          <a:bodyPr/>
          <a:lstStyle/>
          <a:p>
            <a:r>
              <a:rPr lang="es-VE" dirty="0" err="1"/>
              <a:t>Auditing</a:t>
            </a:r>
            <a:r>
              <a:rPr lang="es-VE" dirty="0"/>
              <a:t> RMAN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390</a:t>
            </a:fld>
            <a:endParaRPr lang="es-VE" dirty="0">
              <a:solidFill>
                <a:prstClr val="white"/>
              </a:solidFill>
            </a:endParaRPr>
          </a:p>
        </p:txBody>
      </p:sp>
    </p:spTree>
    <p:extLst>
      <p:ext uri="{BB962C8B-B14F-4D97-AF65-F5344CB8AC3E}">
        <p14:creationId xmlns:p14="http://schemas.microsoft.com/office/powerpoint/2010/main" val="18312823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should get similar result to this one:</a:t>
            </a:r>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RMAN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391</a:t>
            </a:fld>
            <a:endParaRPr lang="es-VE" dirty="0">
              <a:solidFill>
                <a:prstClr val="white"/>
              </a:solidFill>
            </a:endParaRPr>
          </a:p>
        </p:txBody>
      </p:sp>
      <p:sp>
        <p:nvSpPr>
          <p:cNvPr id="5" name="Rectángulo 4"/>
          <p:cNvSpPr/>
          <p:nvPr/>
        </p:nvSpPr>
        <p:spPr>
          <a:xfrm>
            <a:off x="1012547" y="2659314"/>
            <a:ext cx="10153650" cy="204260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DBUSERNAME         RMAN_OPERATION</a:t>
            </a:r>
          </a:p>
          <a:p>
            <a:r>
              <a:rPr lang="en-US" b="1" dirty="0">
                <a:solidFill>
                  <a:prstClr val="white"/>
                </a:solidFill>
              </a:rPr>
              <a:t>----------------- --------------------</a:t>
            </a:r>
          </a:p>
          <a:p>
            <a:r>
              <a:rPr lang="en-US" b="1" dirty="0">
                <a:solidFill>
                  <a:prstClr val="white"/>
                </a:solidFill>
              </a:rPr>
              <a:t>TOM                   Backup</a:t>
            </a:r>
          </a:p>
          <a:p>
            <a:r>
              <a:rPr lang="en-US" b="1" dirty="0">
                <a:solidFill>
                  <a:prstClr val="white"/>
                </a:solidFill>
              </a:rPr>
              <a:t>TOM                   List</a:t>
            </a:r>
          </a:p>
          <a:p>
            <a:r>
              <a:rPr lang="en-US" b="1" dirty="0">
                <a:solidFill>
                  <a:prstClr val="white"/>
                </a:solidFill>
              </a:rPr>
              <a:t>TOM                   Restore</a:t>
            </a:r>
          </a:p>
          <a:p>
            <a:r>
              <a:rPr lang="en-US" b="1" dirty="0">
                <a:solidFill>
                  <a:prstClr val="white"/>
                </a:solidFill>
              </a:rPr>
              <a:t>TOM                   Recover</a:t>
            </a:r>
          </a:p>
        </p:txBody>
      </p:sp>
    </p:spTree>
    <p:extLst>
      <p:ext uri="{BB962C8B-B14F-4D97-AF65-F5344CB8AC3E}">
        <p14:creationId xmlns:p14="http://schemas.microsoft.com/office/powerpoint/2010/main" val="409791715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You can audit Data Pump export, import, or both export and import operations by creating audit policies.</a:t>
            </a:r>
          </a:p>
          <a:p>
            <a:endParaRPr lang="en-US" dirty="0"/>
          </a:p>
          <a:p>
            <a:r>
              <a:rPr lang="en-US" dirty="0"/>
              <a:t>You'll need an existing user who has the </a:t>
            </a:r>
            <a:r>
              <a:rPr lang="en-US" dirty="0" err="1"/>
              <a:t>audit_admin</a:t>
            </a:r>
            <a:r>
              <a:rPr lang="en-US" dirty="0"/>
              <a:t> role (for example, </a:t>
            </a:r>
            <a:r>
              <a:rPr lang="en-US" dirty="0">
                <a:solidFill>
                  <a:srgbClr val="FC971D"/>
                </a:solidFill>
              </a:rPr>
              <a:t>jack</a:t>
            </a:r>
            <a:r>
              <a:rPr lang="en-US" dirty="0"/>
              <a:t>).</a:t>
            </a:r>
          </a:p>
          <a:p>
            <a:pPr marL="0" indent="0">
              <a:buNone/>
            </a:pPr>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Data </a:t>
            </a:r>
            <a:r>
              <a:rPr lang="es-VE" dirty="0" err="1"/>
              <a:t>Pump</a:t>
            </a:r>
            <a:r>
              <a:rPr lang="es-VE" dirty="0"/>
              <a:t>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392</a:t>
            </a:fld>
            <a:endParaRPr lang="es-VE" dirty="0">
              <a:solidFill>
                <a:prstClr val="white"/>
              </a:solidFill>
            </a:endParaRPr>
          </a:p>
        </p:txBody>
      </p:sp>
    </p:spTree>
    <p:extLst>
      <p:ext uri="{BB962C8B-B14F-4D97-AF65-F5344CB8AC3E}">
        <p14:creationId xmlns:p14="http://schemas.microsoft.com/office/powerpoint/2010/main" val="23776287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Also, it is assumed that directory for export operations (for example, </a:t>
            </a:r>
            <a:r>
              <a:rPr lang="en-US" dirty="0" err="1">
                <a:solidFill>
                  <a:srgbClr val="FC971D"/>
                </a:solidFill>
              </a:rPr>
              <a:t>my_dir</a:t>
            </a:r>
            <a:r>
              <a:rPr lang="en-US" dirty="0"/>
              <a:t>) is created and a user (for example, </a:t>
            </a:r>
            <a:r>
              <a:rPr lang="en-US" dirty="0" err="1">
                <a:solidFill>
                  <a:srgbClr val="FC971D"/>
                </a:solidFill>
              </a:rPr>
              <a:t>maja</a:t>
            </a:r>
            <a:r>
              <a:rPr lang="en-US" dirty="0"/>
              <a:t>) who is going to perform the Data Pump export has read and write privileges on the directory.</a:t>
            </a:r>
          </a:p>
          <a:p>
            <a:endParaRPr lang="es-VE" dirty="0"/>
          </a:p>
        </p:txBody>
      </p:sp>
      <p:sp>
        <p:nvSpPr>
          <p:cNvPr id="3" name="Título 2"/>
          <p:cNvSpPr>
            <a:spLocks noGrp="1"/>
          </p:cNvSpPr>
          <p:nvPr>
            <p:ph type="title"/>
          </p:nvPr>
        </p:nvSpPr>
        <p:spPr/>
        <p:txBody>
          <a:bodyPr/>
          <a:lstStyle/>
          <a:p>
            <a:r>
              <a:rPr lang="es-VE" dirty="0" err="1"/>
              <a:t>Auditing</a:t>
            </a:r>
            <a:r>
              <a:rPr lang="es-VE" dirty="0"/>
              <a:t> Data </a:t>
            </a:r>
            <a:r>
              <a:rPr lang="es-VE" dirty="0" err="1"/>
              <a:t>Pump</a:t>
            </a:r>
            <a:r>
              <a:rPr lang="es-VE" dirty="0"/>
              <a:t>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393</a:t>
            </a:fld>
            <a:endParaRPr lang="es-VE" dirty="0">
              <a:solidFill>
                <a:prstClr val="white"/>
              </a:solidFill>
            </a:endParaRPr>
          </a:p>
        </p:txBody>
      </p:sp>
      <p:sp>
        <p:nvSpPr>
          <p:cNvPr id="5" name="Rectángulo 4"/>
          <p:cNvSpPr/>
          <p:nvPr/>
        </p:nvSpPr>
        <p:spPr>
          <a:xfrm>
            <a:off x="1019175" y="3680619"/>
            <a:ext cx="10153650" cy="123641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CREATE DIRECTORY </a:t>
            </a:r>
            <a:r>
              <a:rPr lang="en-US" b="1" dirty="0" err="1">
                <a:solidFill>
                  <a:prstClr val="white"/>
                </a:solidFill>
              </a:rPr>
              <a:t>my_dir</a:t>
            </a:r>
            <a:r>
              <a:rPr lang="en-US" b="1" dirty="0">
                <a:solidFill>
                  <a:prstClr val="white"/>
                </a:solidFill>
              </a:rPr>
              <a:t> AS '/u01/app/oracle/</a:t>
            </a:r>
            <a:r>
              <a:rPr lang="en-US" b="1" dirty="0" err="1">
                <a:solidFill>
                  <a:prstClr val="white"/>
                </a:solidFill>
              </a:rPr>
              <a:t>oradata</a:t>
            </a:r>
            <a:r>
              <a:rPr lang="en-US" b="1" dirty="0">
                <a:solidFill>
                  <a:prstClr val="white"/>
                </a:solidFill>
              </a:rPr>
              <a:t>/export';</a:t>
            </a:r>
          </a:p>
          <a:p>
            <a:endParaRPr lang="en-US" b="1" dirty="0">
              <a:solidFill>
                <a:prstClr val="white"/>
              </a:solidFill>
            </a:endParaRPr>
          </a:p>
          <a:p>
            <a:r>
              <a:rPr lang="en-US" b="1" dirty="0">
                <a:solidFill>
                  <a:prstClr val="white"/>
                </a:solidFill>
              </a:rPr>
              <a:t>SQL&gt; grant read, write ON DIRECTORY </a:t>
            </a:r>
            <a:r>
              <a:rPr lang="en-US" b="1" dirty="0" err="1">
                <a:solidFill>
                  <a:prstClr val="white"/>
                </a:solidFill>
              </a:rPr>
              <a:t>my_dir</a:t>
            </a:r>
            <a:r>
              <a:rPr lang="en-US" b="1" dirty="0">
                <a:solidFill>
                  <a:prstClr val="white"/>
                </a:solidFill>
              </a:rPr>
              <a:t> to </a:t>
            </a:r>
            <a:r>
              <a:rPr lang="en-US" b="1" dirty="0" err="1">
                <a:solidFill>
                  <a:prstClr val="white"/>
                </a:solidFill>
              </a:rPr>
              <a:t>maja</a:t>
            </a:r>
            <a:r>
              <a:rPr lang="en-US" b="1" dirty="0">
                <a:solidFill>
                  <a:prstClr val="white"/>
                </a:solidFill>
              </a:rPr>
              <a:t>;</a:t>
            </a:r>
          </a:p>
        </p:txBody>
      </p:sp>
    </p:spTree>
    <p:extLst>
      <p:ext uri="{BB962C8B-B14F-4D97-AF65-F5344CB8AC3E}">
        <p14:creationId xmlns:p14="http://schemas.microsoft.com/office/powerpoint/2010/main" val="383658914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learn to audit Oracle Database Vault events.</a:t>
            </a:r>
          </a:p>
          <a:p>
            <a:endParaRPr lang="en-US" dirty="0"/>
          </a:p>
          <a:p>
            <a:r>
              <a:rPr lang="en-US" dirty="0"/>
              <a:t>You'll need to use Oracle Database 19c, which has Oracle Database Vault enabled and at least some of the components configured.</a:t>
            </a:r>
          </a:p>
          <a:p>
            <a:endParaRPr lang="en-US" dirty="0"/>
          </a:p>
          <a:p>
            <a:r>
              <a:rPr lang="en-US" dirty="0"/>
              <a:t>Also, you'll need an existing user who has the </a:t>
            </a:r>
            <a:r>
              <a:rPr lang="en-US" dirty="0" err="1">
                <a:solidFill>
                  <a:srgbClr val="FC971D"/>
                </a:solidFill>
              </a:rPr>
              <a:t>audit_admin</a:t>
            </a:r>
            <a:r>
              <a:rPr lang="en-US" dirty="0">
                <a:solidFill>
                  <a:srgbClr val="FC971D"/>
                </a:solidFill>
              </a:rPr>
              <a:t> </a:t>
            </a:r>
            <a:r>
              <a:rPr lang="en-US" dirty="0"/>
              <a:t>role.</a:t>
            </a:r>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Database</a:t>
            </a:r>
            <a:r>
              <a:rPr lang="es-VE" dirty="0"/>
              <a:t> </a:t>
            </a:r>
            <a:r>
              <a:rPr lang="es-VE" dirty="0" err="1"/>
              <a:t>Vault</a:t>
            </a:r>
            <a:r>
              <a:rPr lang="es-VE" dirty="0"/>
              <a:t>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394</a:t>
            </a:fld>
            <a:endParaRPr lang="es-VE" dirty="0">
              <a:solidFill>
                <a:prstClr val="white"/>
              </a:solidFill>
            </a:endParaRPr>
          </a:p>
        </p:txBody>
      </p:sp>
    </p:spTree>
    <p:extLst>
      <p:ext uri="{BB962C8B-B14F-4D97-AF65-F5344CB8AC3E}">
        <p14:creationId xmlns:p14="http://schemas.microsoft.com/office/powerpoint/2010/main" val="92719624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31258"/>
          </a:xfrm>
        </p:spPr>
        <p:txBody>
          <a:bodyPr>
            <a:normAutofit/>
          </a:bodyPr>
          <a:lstStyle/>
          <a:p>
            <a:r>
              <a:rPr lang="en-US" dirty="0"/>
              <a:t>To create an audit policy that captures Oracle Database Vault events, specify </a:t>
            </a:r>
            <a:r>
              <a:rPr lang="en-US" dirty="0">
                <a:solidFill>
                  <a:srgbClr val="FC971D"/>
                </a:solidFill>
              </a:rPr>
              <a:t>ACTIONS COMPONENT = DV &lt;action&gt; ON &lt;object&gt;</a:t>
            </a:r>
            <a:r>
              <a:rPr lang="en-US" dirty="0"/>
              <a:t>. </a:t>
            </a:r>
          </a:p>
          <a:p>
            <a:endParaRPr lang="en-US" dirty="0"/>
          </a:p>
          <a:p>
            <a:r>
              <a:rPr lang="en-US" dirty="0"/>
              <a:t>Define the audit policy </a:t>
            </a:r>
            <a:r>
              <a:rPr lang="en-US" dirty="0" err="1">
                <a:solidFill>
                  <a:srgbClr val="FC971D"/>
                </a:solidFill>
              </a:rPr>
              <a:t>dbv_policy</a:t>
            </a:r>
            <a:r>
              <a:rPr lang="en-US" dirty="0">
                <a:solidFill>
                  <a:srgbClr val="FC971D"/>
                </a:solidFill>
              </a:rPr>
              <a:t> </a:t>
            </a:r>
            <a:r>
              <a:rPr lang="en-US" dirty="0"/>
              <a:t>that encapsulates the rules.</a:t>
            </a:r>
          </a:p>
          <a:p>
            <a:endParaRPr lang="en-US" dirty="0"/>
          </a:p>
          <a:p>
            <a:r>
              <a:rPr lang="en-US" dirty="0"/>
              <a:t>In the unified audit trail, Oracle Database Vault-specific audit data is stored in the columns whose name starts with </a:t>
            </a:r>
            <a:r>
              <a:rPr lang="en-US" dirty="0">
                <a:solidFill>
                  <a:srgbClr val="FC971D"/>
                </a:solidFill>
              </a:rPr>
              <a:t>DV_</a:t>
            </a:r>
            <a:r>
              <a:rPr lang="en-US" dirty="0"/>
              <a:t>.</a:t>
            </a:r>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Database</a:t>
            </a:r>
            <a:r>
              <a:rPr lang="es-VE" dirty="0"/>
              <a:t> </a:t>
            </a:r>
            <a:r>
              <a:rPr lang="es-VE" dirty="0" err="1"/>
              <a:t>Vault</a:t>
            </a:r>
            <a:r>
              <a:rPr lang="es-VE" dirty="0"/>
              <a:t>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395</a:t>
            </a:fld>
            <a:endParaRPr lang="es-VE" dirty="0">
              <a:solidFill>
                <a:prstClr val="white"/>
              </a:solidFill>
            </a:endParaRPr>
          </a:p>
        </p:txBody>
      </p:sp>
    </p:spTree>
    <p:extLst>
      <p:ext uri="{BB962C8B-B14F-4D97-AF65-F5344CB8AC3E}">
        <p14:creationId xmlns:p14="http://schemas.microsoft.com/office/powerpoint/2010/main" val="12205779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you are using Oracle Database Vault, you can also additionally secure your auditing infrastructure by creating a realm around the </a:t>
            </a:r>
            <a:r>
              <a:rPr lang="en-US" dirty="0">
                <a:solidFill>
                  <a:srgbClr val="FC971D"/>
                </a:solidFill>
              </a:rPr>
              <a:t>AUDIT_ADMIN</a:t>
            </a:r>
            <a:r>
              <a:rPr lang="en-US" dirty="0"/>
              <a:t> and </a:t>
            </a:r>
            <a:r>
              <a:rPr lang="en-US" dirty="0">
                <a:solidFill>
                  <a:srgbClr val="FC971D"/>
                </a:solidFill>
              </a:rPr>
              <a:t>AUDIT_VIEWER</a:t>
            </a:r>
            <a:r>
              <a:rPr lang="en-US" dirty="0"/>
              <a:t> roles. </a:t>
            </a:r>
          </a:p>
          <a:p>
            <a:endParaRPr lang="en-US" dirty="0"/>
          </a:p>
          <a:p>
            <a:r>
              <a:rPr lang="en-US" dirty="0"/>
              <a:t>This allows you to control who can grant those roles.</a:t>
            </a:r>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Database</a:t>
            </a:r>
            <a:r>
              <a:rPr lang="es-VE" dirty="0"/>
              <a:t> </a:t>
            </a:r>
            <a:r>
              <a:rPr lang="es-VE" dirty="0" err="1"/>
              <a:t>Vault</a:t>
            </a:r>
            <a:r>
              <a:rPr lang="es-VE" dirty="0"/>
              <a:t> </a:t>
            </a:r>
            <a:r>
              <a:rPr lang="es-VE" dirty="0" err="1"/>
              <a:t>operations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396</a:t>
            </a:fld>
            <a:endParaRPr lang="es-VE" dirty="0">
              <a:solidFill>
                <a:prstClr val="white"/>
              </a:solidFill>
            </a:endParaRPr>
          </a:p>
        </p:txBody>
      </p:sp>
    </p:spTree>
    <p:extLst>
      <p:ext uri="{BB962C8B-B14F-4D97-AF65-F5344CB8AC3E}">
        <p14:creationId xmlns:p14="http://schemas.microsoft.com/office/powerpoint/2010/main" val="11407168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will create several unified audit policies.</a:t>
            </a:r>
          </a:p>
          <a:p>
            <a:endParaRPr lang="en-US" dirty="0"/>
          </a:p>
          <a:p>
            <a:r>
              <a:rPr lang="en-US" dirty="0"/>
              <a:t>You'll need two existing users:</a:t>
            </a:r>
          </a:p>
          <a:p>
            <a:endParaRPr lang="en-US" dirty="0"/>
          </a:p>
          <a:p>
            <a:endParaRPr lang="en-US" dirty="0"/>
          </a:p>
          <a:p>
            <a:endParaRPr lang="en-US" dirty="0"/>
          </a:p>
          <a:p>
            <a:endParaRPr lang="es-VE" dirty="0"/>
          </a:p>
        </p:txBody>
      </p:sp>
      <p:sp>
        <p:nvSpPr>
          <p:cNvPr id="3" name="Título 2"/>
          <p:cNvSpPr>
            <a:spLocks noGrp="1"/>
          </p:cNvSpPr>
          <p:nvPr>
            <p:ph type="title"/>
          </p:nvPr>
        </p:nvSpPr>
        <p:spPr>
          <a:xfrm>
            <a:off x="1522343" y="540105"/>
            <a:ext cx="10848977" cy="655430"/>
          </a:xfrm>
        </p:spPr>
        <p:txBody>
          <a:bodyPr/>
          <a:lstStyle/>
          <a:p>
            <a:pPr>
              <a:lnSpc>
                <a:spcPct val="60000"/>
              </a:lnSpc>
            </a:pPr>
            <a:r>
              <a:rPr lang="en-US" sz="2800" dirty="0"/>
              <a:t>Creating audit policies to audit privileges, actions and roles under specified conditions</a:t>
            </a:r>
            <a:br>
              <a:rPr lang="en-US" sz="2800" dirty="0"/>
            </a:b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397</a:t>
            </a:fld>
            <a:endParaRPr lang="es-VE" dirty="0">
              <a:solidFill>
                <a:prstClr val="white"/>
              </a:solidFill>
            </a:endParaRPr>
          </a:p>
        </p:txBody>
      </p:sp>
      <p:sp>
        <p:nvSpPr>
          <p:cNvPr id="5" name="Rectángulo 4"/>
          <p:cNvSpPr/>
          <p:nvPr/>
        </p:nvSpPr>
        <p:spPr>
          <a:xfrm>
            <a:off x="1019175" y="3680619"/>
            <a:ext cx="10153650" cy="123641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prstClr val="white"/>
                </a:solidFill>
              </a:rPr>
              <a:t>A user who has the </a:t>
            </a:r>
            <a:r>
              <a:rPr lang="en-US" b="1" dirty="0" err="1">
                <a:solidFill>
                  <a:prstClr val="white"/>
                </a:solidFill>
              </a:rPr>
              <a:t>audit_admin</a:t>
            </a:r>
            <a:r>
              <a:rPr lang="en-US" b="1" dirty="0">
                <a:solidFill>
                  <a:prstClr val="white"/>
                </a:solidFill>
              </a:rPr>
              <a:t> role (for example, jack)</a:t>
            </a:r>
          </a:p>
          <a:p>
            <a:pPr marL="285750" indent="-285750">
              <a:buFont typeface="Arial" panose="020B0604020202020204" pitchFamily="34" charset="0"/>
              <a:buChar char="•"/>
            </a:pPr>
            <a:endParaRPr lang="en-US" b="1" dirty="0">
              <a:solidFill>
                <a:prstClr val="white"/>
              </a:solidFill>
            </a:endParaRPr>
          </a:p>
          <a:p>
            <a:pPr marL="285750" indent="-285750">
              <a:buFont typeface="Arial" panose="020B0604020202020204" pitchFamily="34" charset="0"/>
              <a:buChar char="•"/>
            </a:pPr>
            <a:r>
              <a:rPr lang="en-US" b="1" dirty="0">
                <a:solidFill>
                  <a:prstClr val="white"/>
                </a:solidFill>
              </a:rPr>
              <a:t>A user who has the create session privilege (for example, john)</a:t>
            </a:r>
          </a:p>
        </p:txBody>
      </p:sp>
    </p:spTree>
    <p:extLst>
      <p:ext uri="{BB962C8B-B14F-4D97-AF65-F5344CB8AC3E}">
        <p14:creationId xmlns:p14="http://schemas.microsoft.com/office/powerpoint/2010/main" val="423078468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Also, you should create the roles </a:t>
            </a:r>
            <a:r>
              <a:rPr lang="en-US" dirty="0" err="1">
                <a:solidFill>
                  <a:srgbClr val="FC971D"/>
                </a:solidFill>
              </a:rPr>
              <a:t>hr_role</a:t>
            </a:r>
            <a:r>
              <a:rPr lang="en-US" dirty="0">
                <a:solidFill>
                  <a:srgbClr val="FC971D"/>
                </a:solidFill>
              </a:rPr>
              <a:t> </a:t>
            </a:r>
            <a:r>
              <a:rPr lang="en-US" dirty="0"/>
              <a:t>and </a:t>
            </a:r>
            <a:r>
              <a:rPr lang="en-US" dirty="0" err="1">
                <a:solidFill>
                  <a:srgbClr val="FC971D"/>
                </a:solidFill>
              </a:rPr>
              <a:t>oe_role</a:t>
            </a:r>
            <a:r>
              <a:rPr lang="en-US" dirty="0">
                <a:solidFill>
                  <a:srgbClr val="FC971D"/>
                </a:solidFill>
              </a:rPr>
              <a:t> </a:t>
            </a:r>
            <a:r>
              <a:rPr lang="en-US" dirty="0"/>
              <a:t>as stated here and grant </a:t>
            </a:r>
            <a:r>
              <a:rPr lang="en-US" dirty="0" err="1">
                <a:solidFill>
                  <a:srgbClr val="FC971D"/>
                </a:solidFill>
              </a:rPr>
              <a:t>hr_role</a:t>
            </a:r>
            <a:r>
              <a:rPr lang="en-US" dirty="0">
                <a:solidFill>
                  <a:srgbClr val="FC971D"/>
                </a:solidFill>
              </a:rPr>
              <a:t> </a:t>
            </a:r>
            <a:r>
              <a:rPr lang="en-US" dirty="0"/>
              <a:t>to the user </a:t>
            </a:r>
            <a:r>
              <a:rPr lang="en-US" dirty="0">
                <a:solidFill>
                  <a:srgbClr val="FC971D"/>
                </a:solidFill>
              </a:rPr>
              <a:t>john</a:t>
            </a:r>
            <a:r>
              <a:rPr lang="en-US" dirty="0"/>
              <a:t>.</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398</a:t>
            </a:fld>
            <a:endParaRPr lang="es-VE" dirty="0">
              <a:solidFill>
                <a:prstClr val="white"/>
              </a:solidFill>
            </a:endParaRPr>
          </a:p>
        </p:txBody>
      </p:sp>
      <p:sp>
        <p:nvSpPr>
          <p:cNvPr id="5" name="Título 2"/>
          <p:cNvSpPr>
            <a:spLocks noGrp="1"/>
          </p:cNvSpPr>
          <p:nvPr>
            <p:ph type="title"/>
          </p:nvPr>
        </p:nvSpPr>
        <p:spPr>
          <a:xfrm>
            <a:off x="1522343" y="540105"/>
            <a:ext cx="10848977" cy="655430"/>
          </a:xfrm>
        </p:spPr>
        <p:txBody>
          <a:bodyPr/>
          <a:lstStyle/>
          <a:p>
            <a:pPr>
              <a:lnSpc>
                <a:spcPct val="60000"/>
              </a:lnSpc>
            </a:pPr>
            <a:r>
              <a:rPr lang="en-US" sz="2800" dirty="0"/>
              <a:t>Creating audit policies to audit privileges, actions and roles under specified conditions</a:t>
            </a:r>
            <a:br>
              <a:rPr lang="en-US" sz="2800" dirty="0"/>
            </a:br>
            <a:endParaRPr lang="es-VE" sz="2800" dirty="0"/>
          </a:p>
        </p:txBody>
      </p:sp>
      <p:sp>
        <p:nvSpPr>
          <p:cNvPr id="6" name="Rectángulo 5"/>
          <p:cNvSpPr/>
          <p:nvPr/>
        </p:nvSpPr>
        <p:spPr>
          <a:xfrm>
            <a:off x="1019175" y="3017520"/>
            <a:ext cx="10153650" cy="263102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create role </a:t>
            </a:r>
            <a:r>
              <a:rPr lang="en-US" b="1" dirty="0" err="1">
                <a:solidFill>
                  <a:prstClr val="white"/>
                </a:solidFill>
              </a:rPr>
              <a:t>hr_role</a:t>
            </a:r>
            <a:r>
              <a:rPr lang="en-US" b="1" dirty="0">
                <a:solidFill>
                  <a:prstClr val="white"/>
                </a:solidFill>
              </a:rPr>
              <a:t>;</a:t>
            </a:r>
          </a:p>
          <a:p>
            <a:r>
              <a:rPr lang="en-US" b="1" dirty="0">
                <a:solidFill>
                  <a:prstClr val="white"/>
                </a:solidFill>
              </a:rPr>
              <a:t>SQL&gt; grant select any table, create table to </a:t>
            </a:r>
            <a:r>
              <a:rPr lang="en-US" b="1" dirty="0" err="1">
                <a:solidFill>
                  <a:prstClr val="white"/>
                </a:solidFill>
              </a:rPr>
              <a:t>hr_role</a:t>
            </a:r>
            <a:r>
              <a:rPr lang="en-US" b="1" dirty="0">
                <a:solidFill>
                  <a:prstClr val="white"/>
                </a:solidFill>
              </a:rPr>
              <a:t>;</a:t>
            </a:r>
          </a:p>
          <a:p>
            <a:r>
              <a:rPr lang="en-US" b="1" dirty="0">
                <a:solidFill>
                  <a:prstClr val="white"/>
                </a:solidFill>
              </a:rPr>
              <a:t>SQL&gt; grant insert on </a:t>
            </a:r>
            <a:r>
              <a:rPr lang="en-US" b="1" dirty="0" err="1">
                <a:solidFill>
                  <a:prstClr val="white"/>
                </a:solidFill>
              </a:rPr>
              <a:t>hr.departments</a:t>
            </a:r>
            <a:r>
              <a:rPr lang="en-US" b="1" dirty="0">
                <a:solidFill>
                  <a:prstClr val="white"/>
                </a:solidFill>
              </a:rPr>
              <a:t> to </a:t>
            </a:r>
            <a:r>
              <a:rPr lang="en-US" b="1" dirty="0" err="1">
                <a:solidFill>
                  <a:prstClr val="white"/>
                </a:solidFill>
              </a:rPr>
              <a:t>hr_role</a:t>
            </a:r>
            <a:r>
              <a:rPr lang="en-US" b="1" dirty="0">
                <a:solidFill>
                  <a:prstClr val="white"/>
                </a:solidFill>
              </a:rPr>
              <a:t>;</a:t>
            </a:r>
          </a:p>
          <a:p>
            <a:r>
              <a:rPr lang="en-US" b="1" dirty="0">
                <a:solidFill>
                  <a:prstClr val="white"/>
                </a:solidFill>
              </a:rPr>
              <a:t>SQL&gt; create role </a:t>
            </a:r>
            <a:r>
              <a:rPr lang="en-US" b="1" dirty="0" err="1">
                <a:solidFill>
                  <a:prstClr val="white"/>
                </a:solidFill>
              </a:rPr>
              <a:t>oe_role</a:t>
            </a:r>
            <a:r>
              <a:rPr lang="en-US" b="1" dirty="0">
                <a:solidFill>
                  <a:prstClr val="white"/>
                </a:solidFill>
              </a:rPr>
              <a:t>;</a:t>
            </a:r>
          </a:p>
          <a:p>
            <a:r>
              <a:rPr lang="en-US" b="1" dirty="0">
                <a:solidFill>
                  <a:prstClr val="white"/>
                </a:solidFill>
              </a:rPr>
              <a:t>SQL&gt; grant drop any table to </a:t>
            </a:r>
            <a:r>
              <a:rPr lang="en-US" b="1" dirty="0" err="1">
                <a:solidFill>
                  <a:prstClr val="white"/>
                </a:solidFill>
              </a:rPr>
              <a:t>oe_role</a:t>
            </a:r>
            <a:r>
              <a:rPr lang="en-US" b="1" dirty="0">
                <a:solidFill>
                  <a:prstClr val="white"/>
                </a:solidFill>
              </a:rPr>
              <a:t>;</a:t>
            </a:r>
          </a:p>
          <a:p>
            <a:r>
              <a:rPr lang="en-US" b="1" dirty="0">
                <a:solidFill>
                  <a:prstClr val="white"/>
                </a:solidFill>
              </a:rPr>
              <a:t>SQL&gt; grant select, update on </a:t>
            </a:r>
            <a:r>
              <a:rPr lang="en-US" b="1" dirty="0" err="1">
                <a:solidFill>
                  <a:prstClr val="white"/>
                </a:solidFill>
              </a:rPr>
              <a:t>oe.orders</a:t>
            </a:r>
            <a:r>
              <a:rPr lang="en-US" b="1" dirty="0">
                <a:solidFill>
                  <a:prstClr val="white"/>
                </a:solidFill>
              </a:rPr>
              <a:t> to </a:t>
            </a:r>
            <a:r>
              <a:rPr lang="en-US" b="1" dirty="0" err="1">
                <a:solidFill>
                  <a:prstClr val="white"/>
                </a:solidFill>
              </a:rPr>
              <a:t>oe_role</a:t>
            </a:r>
            <a:r>
              <a:rPr lang="en-US" b="1" dirty="0">
                <a:solidFill>
                  <a:prstClr val="white"/>
                </a:solidFill>
              </a:rPr>
              <a:t>;</a:t>
            </a:r>
          </a:p>
          <a:p>
            <a:r>
              <a:rPr lang="en-US" b="1" dirty="0">
                <a:solidFill>
                  <a:prstClr val="white"/>
                </a:solidFill>
              </a:rPr>
              <a:t>SQL&gt; grant </a:t>
            </a:r>
            <a:r>
              <a:rPr lang="en-US" b="1" dirty="0" err="1">
                <a:solidFill>
                  <a:prstClr val="white"/>
                </a:solidFill>
              </a:rPr>
              <a:t>oe_role</a:t>
            </a:r>
            <a:r>
              <a:rPr lang="en-US" b="1" dirty="0">
                <a:solidFill>
                  <a:prstClr val="white"/>
                </a:solidFill>
              </a:rPr>
              <a:t> to </a:t>
            </a:r>
            <a:r>
              <a:rPr lang="en-US" b="1" dirty="0" err="1">
                <a:solidFill>
                  <a:prstClr val="white"/>
                </a:solidFill>
              </a:rPr>
              <a:t>hr_role</a:t>
            </a:r>
            <a:r>
              <a:rPr lang="en-US" b="1" dirty="0">
                <a:solidFill>
                  <a:prstClr val="white"/>
                </a:solidFill>
              </a:rPr>
              <a:t>;</a:t>
            </a:r>
          </a:p>
          <a:p>
            <a:r>
              <a:rPr lang="en-US" b="1" dirty="0">
                <a:solidFill>
                  <a:prstClr val="white"/>
                </a:solidFill>
              </a:rPr>
              <a:t>SQL&gt; grant </a:t>
            </a:r>
            <a:r>
              <a:rPr lang="en-US" b="1" dirty="0" err="1">
                <a:solidFill>
                  <a:prstClr val="white"/>
                </a:solidFill>
              </a:rPr>
              <a:t>hr_role</a:t>
            </a:r>
            <a:r>
              <a:rPr lang="en-US" b="1" dirty="0">
                <a:solidFill>
                  <a:prstClr val="white"/>
                </a:solidFill>
              </a:rPr>
              <a:t> to john;</a:t>
            </a:r>
          </a:p>
        </p:txBody>
      </p:sp>
    </p:spTree>
    <p:extLst>
      <p:ext uri="{BB962C8B-B14F-4D97-AF65-F5344CB8AC3E}">
        <p14:creationId xmlns:p14="http://schemas.microsoft.com/office/powerpoint/2010/main" val="10883839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31258"/>
          </a:xfrm>
        </p:spPr>
        <p:txBody>
          <a:bodyPr>
            <a:normAutofit/>
          </a:bodyPr>
          <a:lstStyle/>
          <a:p>
            <a:r>
              <a:rPr lang="en-US" dirty="0"/>
              <a:t>When you create a unified audit policy, it is stored in the first-class object owned by </a:t>
            </a:r>
            <a:r>
              <a:rPr lang="en-US" dirty="0">
                <a:solidFill>
                  <a:srgbClr val="FC971D"/>
                </a:solidFill>
              </a:rPr>
              <a:t>SYS</a:t>
            </a:r>
            <a:r>
              <a:rPr lang="en-US" dirty="0"/>
              <a:t> schema.</a:t>
            </a:r>
          </a:p>
          <a:p>
            <a:endParaRPr lang="en-US" dirty="0"/>
          </a:p>
          <a:p>
            <a:r>
              <a:rPr lang="en-US" dirty="0"/>
              <a:t>Create the audit policy </a:t>
            </a:r>
            <a:r>
              <a:rPr lang="en-US" dirty="0">
                <a:solidFill>
                  <a:srgbClr val="FC971D"/>
                </a:solidFill>
              </a:rPr>
              <a:t>my_policy1</a:t>
            </a:r>
            <a:r>
              <a:rPr lang="en-US" dirty="0"/>
              <a:t>.</a:t>
            </a:r>
          </a:p>
          <a:p>
            <a:endParaRPr lang="en-US" dirty="0"/>
          </a:p>
          <a:p>
            <a:r>
              <a:rPr lang="en-US" dirty="0"/>
              <a:t>Create the audit policy </a:t>
            </a:r>
            <a:r>
              <a:rPr lang="en-US" dirty="0" err="1">
                <a:solidFill>
                  <a:srgbClr val="FC971D"/>
                </a:solidFill>
              </a:rPr>
              <a:t>role_con_policy</a:t>
            </a:r>
            <a:r>
              <a:rPr lang="en-US" dirty="0"/>
              <a:t>.</a:t>
            </a:r>
          </a:p>
          <a:p>
            <a:endParaRPr lang="en-US" dirty="0"/>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399</a:t>
            </a:fld>
            <a:endParaRPr lang="es-VE" dirty="0">
              <a:solidFill>
                <a:prstClr val="white"/>
              </a:solidFill>
            </a:endParaRPr>
          </a:p>
        </p:txBody>
      </p:sp>
      <p:sp>
        <p:nvSpPr>
          <p:cNvPr id="5" name="Título 2"/>
          <p:cNvSpPr>
            <a:spLocks noGrp="1"/>
          </p:cNvSpPr>
          <p:nvPr>
            <p:ph type="title"/>
          </p:nvPr>
        </p:nvSpPr>
        <p:spPr>
          <a:xfrm>
            <a:off x="1522343" y="540105"/>
            <a:ext cx="10848977" cy="655430"/>
          </a:xfrm>
        </p:spPr>
        <p:txBody>
          <a:bodyPr/>
          <a:lstStyle/>
          <a:p>
            <a:pPr>
              <a:lnSpc>
                <a:spcPct val="60000"/>
              </a:lnSpc>
            </a:pPr>
            <a:r>
              <a:rPr lang="en-US" sz="2800" dirty="0"/>
              <a:t>Creating audit policies to audit privileges, actions and roles under specified conditions</a:t>
            </a:r>
            <a:br>
              <a:rPr lang="en-US" sz="2800" dirty="0"/>
            </a:br>
            <a:endParaRPr lang="es-VE" sz="2800" dirty="0"/>
          </a:p>
        </p:txBody>
      </p:sp>
    </p:spTree>
    <p:extLst>
      <p:ext uri="{BB962C8B-B14F-4D97-AF65-F5344CB8AC3E}">
        <p14:creationId xmlns:p14="http://schemas.microsoft.com/office/powerpoint/2010/main" val="4069955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605D8B-69D9-4F9D-A084-3796BCD5560F}"/>
              </a:ext>
            </a:extLst>
          </p:cNvPr>
          <p:cNvSpPr>
            <a:spLocks noGrp="1"/>
          </p:cNvSpPr>
          <p:nvPr>
            <p:ph idx="1"/>
          </p:nvPr>
        </p:nvSpPr>
        <p:spPr/>
        <p:txBody>
          <a:bodyPr/>
          <a:lstStyle/>
          <a:p>
            <a:r>
              <a:rPr lang="en-US" dirty="0"/>
              <a:t>Oracle provides for easy and controlled privilege management through roles. </a:t>
            </a:r>
          </a:p>
          <a:p>
            <a:r>
              <a:rPr lang="en-US" dirty="0"/>
              <a:t>Roles are named groups of related privileges that you grant to users or other roles.</a:t>
            </a:r>
          </a:p>
          <a:p>
            <a:endParaRPr lang="en-US" dirty="0"/>
          </a:p>
          <a:p>
            <a:endParaRPr lang="en-US" dirty="0"/>
          </a:p>
        </p:txBody>
      </p:sp>
      <p:sp>
        <p:nvSpPr>
          <p:cNvPr id="3" name="Title 2">
            <a:extLst>
              <a:ext uri="{FF2B5EF4-FFF2-40B4-BE49-F238E27FC236}">
                <a16:creationId xmlns:a16="http://schemas.microsoft.com/office/drawing/2014/main" id="{938CEC31-E7E5-41A9-A0CB-9D2ED9C3341A}"/>
              </a:ext>
            </a:extLst>
          </p:cNvPr>
          <p:cNvSpPr>
            <a:spLocks noGrp="1"/>
          </p:cNvSpPr>
          <p:nvPr>
            <p:ph type="title"/>
          </p:nvPr>
        </p:nvSpPr>
        <p:spPr/>
        <p:txBody>
          <a:bodyPr/>
          <a:lstStyle/>
          <a:p>
            <a:r>
              <a:rPr lang="en-US" dirty="0"/>
              <a:t>Roles</a:t>
            </a:r>
          </a:p>
        </p:txBody>
      </p:sp>
      <p:sp>
        <p:nvSpPr>
          <p:cNvPr id="4" name="Slide Number Placeholder 3">
            <a:extLst>
              <a:ext uri="{FF2B5EF4-FFF2-40B4-BE49-F238E27FC236}">
                <a16:creationId xmlns:a16="http://schemas.microsoft.com/office/drawing/2014/main" id="{CB6A52CA-72F6-42CB-A152-B28A94C33B75}"/>
              </a:ext>
            </a:extLst>
          </p:cNvPr>
          <p:cNvSpPr>
            <a:spLocks noGrp="1"/>
          </p:cNvSpPr>
          <p:nvPr>
            <p:ph type="sldNum" sz="quarter" idx="12"/>
          </p:nvPr>
        </p:nvSpPr>
        <p:spPr/>
        <p:txBody>
          <a:bodyPr/>
          <a:lstStyle/>
          <a:p>
            <a:fld id="{5C6DB8CB-8B72-460F-B4E4-6A15EEC341A1}" type="slidenum">
              <a:rPr lang="es-VE" smtClean="0"/>
              <a:pPr/>
              <a:t>4</a:t>
            </a:fld>
            <a:endParaRPr lang="es-VE" dirty="0"/>
          </a:p>
        </p:txBody>
      </p:sp>
    </p:spTree>
    <p:extLst>
      <p:ext uri="{BB962C8B-B14F-4D97-AF65-F5344CB8AC3E}">
        <p14:creationId xmlns:p14="http://schemas.microsoft.com/office/powerpoint/2010/main" val="1212385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user who has a </a:t>
            </a:r>
            <a:r>
              <a:rPr lang="en-US" dirty="0" err="1"/>
              <a:t>dba</a:t>
            </a:r>
            <a:r>
              <a:rPr lang="en-US" dirty="0"/>
              <a:t> role, for example, </a:t>
            </a:r>
            <a:r>
              <a:rPr lang="en-US" dirty="0" err="1">
                <a:solidFill>
                  <a:srgbClr val="F7941D"/>
                </a:solidFill>
              </a:rPr>
              <a:t>johndba</a:t>
            </a:r>
            <a:r>
              <a:rPr lang="en-US" dirty="0"/>
              <a:t>. </a:t>
            </a:r>
          </a:p>
          <a:p>
            <a:endParaRPr lang="en-US" dirty="0"/>
          </a:p>
          <a:p>
            <a:r>
              <a:rPr lang="en-US" dirty="0"/>
              <a:t>It is assumed that you are working on Linux.</a:t>
            </a:r>
            <a:endParaRPr lang="es-VE" dirty="0"/>
          </a:p>
        </p:txBody>
      </p:sp>
      <p:sp>
        <p:nvSpPr>
          <p:cNvPr id="3" name="Título 2"/>
          <p:cNvSpPr>
            <a:spLocks noGrp="1"/>
          </p:cNvSpPr>
          <p:nvPr>
            <p:ph type="title"/>
          </p:nvPr>
        </p:nvSpPr>
        <p:spPr/>
        <p:txBody>
          <a:bodyPr/>
          <a:lstStyle/>
          <a:p>
            <a:r>
              <a:rPr lang="en-US" dirty="0"/>
              <a:t>Creating and using OS-authenticated 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40</a:t>
            </a:fld>
            <a:endParaRPr lang="es-VE"/>
          </a:p>
        </p:txBody>
      </p:sp>
    </p:spTree>
    <p:extLst>
      <p:ext uri="{BB962C8B-B14F-4D97-AF65-F5344CB8AC3E}">
        <p14:creationId xmlns:p14="http://schemas.microsoft.com/office/powerpoint/2010/main" val="242215386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31258"/>
          </a:xfrm>
        </p:spPr>
        <p:txBody>
          <a:bodyPr>
            <a:normAutofit lnSpcReduction="10000"/>
          </a:bodyPr>
          <a:lstStyle/>
          <a:p>
            <a:r>
              <a:rPr lang="en-US" dirty="0"/>
              <a:t>The Role </a:t>
            </a:r>
            <a:r>
              <a:rPr lang="en-US" dirty="0">
                <a:solidFill>
                  <a:srgbClr val="FC971D"/>
                </a:solidFill>
              </a:rPr>
              <a:t>HR_ROLE</a:t>
            </a:r>
            <a:r>
              <a:rPr lang="en-US" dirty="0"/>
              <a:t> has to exist at the time audit policy </a:t>
            </a:r>
            <a:r>
              <a:rPr lang="en-US" dirty="0" err="1">
                <a:solidFill>
                  <a:srgbClr val="FC971D"/>
                </a:solidFill>
              </a:rPr>
              <a:t>role_con_policy</a:t>
            </a:r>
            <a:r>
              <a:rPr lang="en-US" dirty="0">
                <a:solidFill>
                  <a:srgbClr val="FC971D"/>
                </a:solidFill>
              </a:rPr>
              <a:t> </a:t>
            </a:r>
            <a:r>
              <a:rPr lang="en-US" dirty="0"/>
              <a:t>is created because if it doesn't exist you will get an error message:</a:t>
            </a:r>
          </a:p>
          <a:p>
            <a:endParaRPr lang="en-US" dirty="0"/>
          </a:p>
          <a:p>
            <a:endParaRPr lang="en-US" dirty="0"/>
          </a:p>
          <a:p>
            <a:endParaRPr lang="en-US" dirty="0"/>
          </a:p>
          <a:p>
            <a:r>
              <a:rPr lang="en-US" dirty="0"/>
              <a:t>Create the audit policy </a:t>
            </a:r>
            <a:r>
              <a:rPr lang="en-US" dirty="0" err="1">
                <a:solidFill>
                  <a:srgbClr val="FC971D"/>
                </a:solidFill>
              </a:rPr>
              <a:t>hr_policy</a:t>
            </a:r>
            <a:r>
              <a:rPr lang="en-US" dirty="0"/>
              <a:t>, the way it is written, audit records will be generated for </a:t>
            </a:r>
            <a:r>
              <a:rPr lang="en-US" dirty="0">
                <a:solidFill>
                  <a:srgbClr val="FC971D"/>
                </a:solidFill>
              </a:rPr>
              <a:t>select, insert</a:t>
            </a:r>
            <a:r>
              <a:rPr lang="en-US" dirty="0"/>
              <a:t>, and </a:t>
            </a:r>
            <a:r>
              <a:rPr lang="en-US" dirty="0">
                <a:solidFill>
                  <a:srgbClr val="FC971D"/>
                </a:solidFill>
              </a:rPr>
              <a:t>update</a:t>
            </a:r>
            <a:r>
              <a:rPr lang="en-US" dirty="0"/>
              <a:t> operations on all objects and for delete operations on </a:t>
            </a:r>
            <a:r>
              <a:rPr lang="en-US" dirty="0" err="1">
                <a:solidFill>
                  <a:srgbClr val="FC971D"/>
                </a:solidFill>
              </a:rPr>
              <a:t>hr.departments</a:t>
            </a:r>
            <a:r>
              <a:rPr lang="en-US" dirty="0"/>
              <a:t>.</a:t>
            </a:r>
          </a:p>
          <a:p>
            <a:endParaRPr lang="en-US" dirty="0"/>
          </a:p>
          <a:p>
            <a:endParaRPr lang="en-US" dirty="0"/>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400</a:t>
            </a:fld>
            <a:endParaRPr lang="es-VE" dirty="0">
              <a:solidFill>
                <a:prstClr val="white"/>
              </a:solidFill>
            </a:endParaRPr>
          </a:p>
        </p:txBody>
      </p:sp>
      <p:sp>
        <p:nvSpPr>
          <p:cNvPr id="5" name="Título 2"/>
          <p:cNvSpPr>
            <a:spLocks noGrp="1"/>
          </p:cNvSpPr>
          <p:nvPr>
            <p:ph type="title"/>
          </p:nvPr>
        </p:nvSpPr>
        <p:spPr>
          <a:xfrm>
            <a:off x="1522343" y="540105"/>
            <a:ext cx="10848977" cy="655430"/>
          </a:xfrm>
        </p:spPr>
        <p:txBody>
          <a:bodyPr/>
          <a:lstStyle/>
          <a:p>
            <a:pPr>
              <a:lnSpc>
                <a:spcPct val="60000"/>
              </a:lnSpc>
            </a:pPr>
            <a:r>
              <a:rPr lang="en-US" sz="2800" dirty="0"/>
              <a:t>Creating audit policies to audit privileges, actions and roles under specified conditions</a:t>
            </a:r>
            <a:br>
              <a:rPr lang="en-US" sz="2800" dirty="0"/>
            </a:br>
            <a:endParaRPr lang="es-VE" sz="2800" dirty="0"/>
          </a:p>
        </p:txBody>
      </p:sp>
      <p:sp>
        <p:nvSpPr>
          <p:cNvPr id="6" name="Rectángulo 5"/>
          <p:cNvSpPr/>
          <p:nvPr/>
        </p:nvSpPr>
        <p:spPr>
          <a:xfrm>
            <a:off x="1019175" y="2972958"/>
            <a:ext cx="10153650" cy="98510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ERROR at line 2:</a:t>
            </a:r>
          </a:p>
          <a:p>
            <a:r>
              <a:rPr lang="en-US" b="1" dirty="0">
                <a:solidFill>
                  <a:prstClr val="white"/>
                </a:solidFill>
              </a:rPr>
              <a:t>ORA-01919: role 'HR_ROLE' does not exist</a:t>
            </a:r>
          </a:p>
        </p:txBody>
      </p:sp>
    </p:spTree>
    <p:extLst>
      <p:ext uri="{BB962C8B-B14F-4D97-AF65-F5344CB8AC3E}">
        <p14:creationId xmlns:p14="http://schemas.microsoft.com/office/powerpoint/2010/main" val="41157050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Create the audit policy </a:t>
            </a:r>
            <a:r>
              <a:rPr lang="en-US" dirty="0" err="1">
                <a:solidFill>
                  <a:srgbClr val="FC971D"/>
                </a:solidFill>
              </a:rPr>
              <a:t>oe_policy</a:t>
            </a:r>
            <a:r>
              <a:rPr lang="en-US" dirty="0"/>
              <a:t>, which will be used in order to audit all actions on table orders in </a:t>
            </a:r>
            <a:r>
              <a:rPr lang="en-US" dirty="0" err="1"/>
              <a:t>oe</a:t>
            </a:r>
            <a:r>
              <a:rPr lang="en-US" dirty="0"/>
              <a:t> schema. </a:t>
            </a:r>
          </a:p>
          <a:p>
            <a:endParaRPr lang="en-US" dirty="0"/>
          </a:p>
          <a:p>
            <a:r>
              <a:rPr lang="en-US" dirty="0"/>
              <a:t>In Oracle Database 12.1.0.1 due to the bug, audit records for this policy are not generated. </a:t>
            </a:r>
          </a:p>
          <a:p>
            <a:endParaRPr lang="en-US" dirty="0"/>
          </a:p>
          <a:p>
            <a:r>
              <a:rPr lang="en-US" dirty="0"/>
              <a:t>Workaround is to specify one by one actions instead of using keyword </a:t>
            </a:r>
            <a:r>
              <a:rPr lang="en-US" dirty="0">
                <a:solidFill>
                  <a:srgbClr val="FC971D"/>
                </a:solidFill>
              </a:rPr>
              <a:t>ALL</a:t>
            </a:r>
            <a:r>
              <a:rPr lang="en-US" dirty="0"/>
              <a:t>. </a:t>
            </a:r>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401</a:t>
            </a:fld>
            <a:endParaRPr lang="es-VE" dirty="0">
              <a:solidFill>
                <a:prstClr val="white"/>
              </a:solidFill>
            </a:endParaRPr>
          </a:p>
        </p:txBody>
      </p:sp>
      <p:sp>
        <p:nvSpPr>
          <p:cNvPr id="5" name="Título 2"/>
          <p:cNvSpPr>
            <a:spLocks noGrp="1"/>
          </p:cNvSpPr>
          <p:nvPr>
            <p:ph type="title"/>
          </p:nvPr>
        </p:nvSpPr>
        <p:spPr>
          <a:xfrm>
            <a:off x="1522343" y="540105"/>
            <a:ext cx="10848977" cy="655430"/>
          </a:xfrm>
        </p:spPr>
        <p:txBody>
          <a:bodyPr/>
          <a:lstStyle/>
          <a:p>
            <a:pPr>
              <a:lnSpc>
                <a:spcPct val="60000"/>
              </a:lnSpc>
            </a:pPr>
            <a:r>
              <a:rPr lang="en-US" sz="2800" dirty="0"/>
              <a:t>Creating audit policies to audit privileges, actions and roles under specified conditions</a:t>
            </a:r>
            <a:br>
              <a:rPr lang="en-US" sz="2800" dirty="0"/>
            </a:br>
            <a:endParaRPr lang="es-VE" sz="2800" dirty="0"/>
          </a:p>
        </p:txBody>
      </p:sp>
    </p:spTree>
    <p:extLst>
      <p:ext uri="{BB962C8B-B14F-4D97-AF65-F5344CB8AC3E}">
        <p14:creationId xmlns:p14="http://schemas.microsoft.com/office/powerpoint/2010/main" val="280010523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will learn to use different options to enable unified audit policies.</a:t>
            </a:r>
          </a:p>
          <a:p>
            <a:endParaRPr lang="en-US" dirty="0"/>
          </a:p>
          <a:p>
            <a:r>
              <a:rPr lang="en-US" dirty="0"/>
              <a:t>You'll need an existing user who has the </a:t>
            </a:r>
            <a:r>
              <a:rPr lang="en-US" dirty="0" err="1">
                <a:solidFill>
                  <a:srgbClr val="FC971D"/>
                </a:solidFill>
              </a:rPr>
              <a:t>audit_admin</a:t>
            </a:r>
            <a:r>
              <a:rPr lang="en-US" dirty="0">
                <a:solidFill>
                  <a:srgbClr val="FC971D"/>
                </a:solidFill>
              </a:rPr>
              <a:t> </a:t>
            </a:r>
            <a:r>
              <a:rPr lang="en-US" dirty="0"/>
              <a:t>role (for example, </a:t>
            </a:r>
            <a:r>
              <a:rPr lang="en-US" dirty="0">
                <a:solidFill>
                  <a:srgbClr val="FC971D"/>
                </a:solidFill>
              </a:rPr>
              <a:t>jack</a:t>
            </a:r>
            <a:r>
              <a:rPr lang="en-US" dirty="0"/>
              <a:t>) and several other existing users (for example, </a:t>
            </a:r>
            <a:r>
              <a:rPr lang="en-US" dirty="0">
                <a:solidFill>
                  <a:srgbClr val="FC971D"/>
                </a:solidFill>
              </a:rPr>
              <a:t>john, </a:t>
            </a:r>
            <a:r>
              <a:rPr lang="en-US" dirty="0" err="1">
                <a:solidFill>
                  <a:srgbClr val="FC971D"/>
                </a:solidFill>
              </a:rPr>
              <a:t>maja</a:t>
            </a:r>
            <a:r>
              <a:rPr lang="en-US" dirty="0"/>
              <a:t>, and </a:t>
            </a:r>
            <a:r>
              <a:rPr lang="en-US" dirty="0" err="1">
                <a:solidFill>
                  <a:srgbClr val="FC971D"/>
                </a:solidFill>
              </a:rPr>
              <a:t>zoran</a:t>
            </a:r>
            <a:r>
              <a:rPr lang="en-US" dirty="0"/>
              <a:t>).</a:t>
            </a:r>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audit</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402</a:t>
            </a:fld>
            <a:endParaRPr lang="es-VE" dirty="0">
              <a:solidFill>
                <a:prstClr val="white"/>
              </a:solidFill>
            </a:endParaRPr>
          </a:p>
        </p:txBody>
      </p:sp>
    </p:spTree>
    <p:extLst>
      <p:ext uri="{BB962C8B-B14F-4D97-AF65-F5344CB8AC3E}">
        <p14:creationId xmlns:p14="http://schemas.microsoft.com/office/powerpoint/2010/main" val="177340704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Define </a:t>
            </a:r>
            <a:r>
              <a:rPr lang="en-US" dirty="0">
                <a:solidFill>
                  <a:srgbClr val="FC971D"/>
                </a:solidFill>
              </a:rPr>
              <a:t>BY</a:t>
            </a:r>
            <a:r>
              <a:rPr lang="en-US" dirty="0"/>
              <a:t> list, which means that only user(s) listed on that list will be affected by the policy.</a:t>
            </a:r>
          </a:p>
          <a:p>
            <a:endParaRPr lang="en-US" dirty="0"/>
          </a:p>
          <a:p>
            <a:r>
              <a:rPr lang="en-US" dirty="0"/>
              <a:t>Define that audit policy </a:t>
            </a:r>
            <a:r>
              <a:rPr lang="en-US" dirty="0" err="1">
                <a:solidFill>
                  <a:srgbClr val="FC971D"/>
                </a:solidFill>
              </a:rPr>
              <a:t>hr_policy</a:t>
            </a:r>
            <a:r>
              <a:rPr lang="en-US" dirty="0">
                <a:solidFill>
                  <a:srgbClr val="FC971D"/>
                </a:solidFill>
              </a:rPr>
              <a:t> </a:t>
            </a:r>
            <a:r>
              <a:rPr lang="en-US" dirty="0"/>
              <a:t>is applied to all users, but only successful operations will generate audit records.</a:t>
            </a:r>
          </a:p>
          <a:p>
            <a:endParaRPr lang="en-US" dirty="0"/>
          </a:p>
          <a:p>
            <a:r>
              <a:rPr lang="en-US" dirty="0"/>
              <a:t>Define </a:t>
            </a:r>
            <a:r>
              <a:rPr lang="en-US" dirty="0">
                <a:solidFill>
                  <a:srgbClr val="FC971D"/>
                </a:solidFill>
              </a:rPr>
              <a:t>EXCEPT</a:t>
            </a:r>
            <a:r>
              <a:rPr lang="en-US" dirty="0"/>
              <a:t> list.</a:t>
            </a:r>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audit</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403</a:t>
            </a:fld>
            <a:endParaRPr lang="es-VE" dirty="0">
              <a:solidFill>
                <a:prstClr val="white"/>
              </a:solidFill>
            </a:endParaRPr>
          </a:p>
        </p:txBody>
      </p:sp>
    </p:spTree>
    <p:extLst>
      <p:ext uri="{BB962C8B-B14F-4D97-AF65-F5344CB8AC3E}">
        <p14:creationId xmlns:p14="http://schemas.microsoft.com/office/powerpoint/2010/main" val="299435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Enable audit policy using default options, which means that </a:t>
            </a:r>
            <a:r>
              <a:rPr lang="en-US" dirty="0" err="1">
                <a:solidFill>
                  <a:srgbClr val="FC971D"/>
                </a:solidFill>
              </a:rPr>
              <a:t>role_con_policy</a:t>
            </a:r>
            <a:r>
              <a:rPr lang="en-US" dirty="0">
                <a:solidFill>
                  <a:srgbClr val="FC971D"/>
                </a:solidFill>
              </a:rPr>
              <a:t> </a:t>
            </a:r>
            <a:r>
              <a:rPr lang="en-US" dirty="0"/>
              <a:t>will affect all users for both successful and unsuccessful events.</a:t>
            </a:r>
          </a:p>
          <a:p>
            <a:endParaRPr lang="en-US" dirty="0"/>
          </a:p>
          <a:p>
            <a:r>
              <a:rPr lang="en-US" dirty="0"/>
              <a:t>You can't use both </a:t>
            </a:r>
            <a:r>
              <a:rPr lang="en-US" dirty="0">
                <a:solidFill>
                  <a:srgbClr val="FC971D"/>
                </a:solidFill>
              </a:rPr>
              <a:t>BY</a:t>
            </a:r>
            <a:r>
              <a:rPr lang="en-US" dirty="0"/>
              <a:t> and </a:t>
            </a:r>
            <a:r>
              <a:rPr lang="en-US" dirty="0">
                <a:solidFill>
                  <a:srgbClr val="FC971D"/>
                </a:solidFill>
              </a:rPr>
              <a:t>EXCEPT</a:t>
            </a:r>
            <a:r>
              <a:rPr lang="en-US" dirty="0"/>
              <a:t> lists for the same policy statement.</a:t>
            </a:r>
            <a:endParaRPr lang="es-VE" dirty="0"/>
          </a:p>
        </p:txBody>
      </p:sp>
      <p:sp>
        <p:nvSpPr>
          <p:cNvPr id="3" name="Título 2"/>
          <p:cNvSpPr>
            <a:spLocks noGrp="1"/>
          </p:cNvSpPr>
          <p:nvPr>
            <p:ph type="title"/>
          </p:nvPr>
        </p:nvSpPr>
        <p:spPr/>
        <p:txBody>
          <a:bodyPr/>
          <a:lstStyle/>
          <a:p>
            <a:r>
              <a:rPr lang="es-VE" dirty="0" err="1"/>
              <a:t>Enabling</a:t>
            </a:r>
            <a:r>
              <a:rPr lang="es-VE" dirty="0"/>
              <a:t> </a:t>
            </a:r>
            <a:r>
              <a:rPr lang="es-VE" dirty="0" err="1"/>
              <a:t>audit</a:t>
            </a:r>
            <a:r>
              <a:rPr lang="es-VE" dirty="0"/>
              <a:t> </a:t>
            </a:r>
            <a:r>
              <a:rPr lang="es-VE" dirty="0" err="1"/>
              <a:t>policy</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404</a:t>
            </a:fld>
            <a:endParaRPr lang="es-VE" dirty="0">
              <a:solidFill>
                <a:prstClr val="white"/>
              </a:solidFill>
            </a:endParaRPr>
          </a:p>
        </p:txBody>
      </p:sp>
    </p:spTree>
    <p:extLst>
      <p:ext uri="{BB962C8B-B14F-4D97-AF65-F5344CB8AC3E}">
        <p14:creationId xmlns:p14="http://schemas.microsoft.com/office/powerpoint/2010/main" val="3146162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will view audited data and find information about unified audit policies.</a:t>
            </a:r>
          </a:p>
          <a:p>
            <a:endParaRPr lang="en-US" dirty="0"/>
          </a:p>
        </p:txBody>
      </p:sp>
      <p:sp>
        <p:nvSpPr>
          <p:cNvPr id="3" name="Título 2"/>
          <p:cNvSpPr>
            <a:spLocks noGrp="1"/>
          </p:cNvSpPr>
          <p:nvPr>
            <p:ph type="title"/>
          </p:nvPr>
        </p:nvSpPr>
        <p:spPr/>
        <p:txBody>
          <a:bodyPr/>
          <a:lstStyle/>
          <a:p>
            <a:r>
              <a:rPr lang="en-US" sz="3300" dirty="0"/>
              <a:t>Finding information about audit policies and audited data</a:t>
            </a:r>
            <a:endParaRPr lang="es-VE" sz="33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405</a:t>
            </a:fld>
            <a:endParaRPr lang="es-VE" dirty="0">
              <a:solidFill>
                <a:prstClr val="white"/>
              </a:solidFill>
            </a:endParaRPr>
          </a:p>
        </p:txBody>
      </p:sp>
    </p:spTree>
    <p:extLst>
      <p:ext uri="{BB962C8B-B14F-4D97-AF65-F5344CB8AC3E}">
        <p14:creationId xmlns:p14="http://schemas.microsoft.com/office/powerpoint/2010/main" val="9220920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n-US" dirty="0"/>
              <a:t>You'll need three existing users:</a:t>
            </a:r>
          </a:p>
          <a:p>
            <a:endParaRPr lang="en-US" dirty="0"/>
          </a:p>
          <a:p>
            <a:endParaRPr lang="en-US" dirty="0"/>
          </a:p>
          <a:p>
            <a:endParaRPr lang="en-US" dirty="0"/>
          </a:p>
          <a:p>
            <a:endParaRPr lang="en-US" dirty="0"/>
          </a:p>
          <a:p>
            <a:endParaRPr lang="en-US" dirty="0"/>
          </a:p>
          <a:p>
            <a:endParaRPr lang="en-US" dirty="0"/>
          </a:p>
          <a:p>
            <a:r>
              <a:rPr lang="en-US" dirty="0"/>
              <a:t>Also, you'll need to connect to the database as </a:t>
            </a:r>
            <a:r>
              <a:rPr lang="en-US" dirty="0">
                <a:solidFill>
                  <a:srgbClr val="FC971D"/>
                </a:solidFill>
              </a:rPr>
              <a:t>SYS</a:t>
            </a:r>
            <a:r>
              <a:rPr lang="en-US" dirty="0"/>
              <a:t> user.</a:t>
            </a:r>
          </a:p>
          <a:p>
            <a:endParaRPr lang="en-US" dirty="0"/>
          </a:p>
          <a:p>
            <a:endParaRPr lang="en-US" dirty="0"/>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406</a:t>
            </a:fld>
            <a:endParaRPr lang="es-VE" dirty="0">
              <a:solidFill>
                <a:prstClr val="white"/>
              </a:solidFill>
            </a:endParaRPr>
          </a:p>
        </p:txBody>
      </p:sp>
      <p:sp>
        <p:nvSpPr>
          <p:cNvPr id="5" name="Título 2"/>
          <p:cNvSpPr>
            <a:spLocks noGrp="1"/>
          </p:cNvSpPr>
          <p:nvPr>
            <p:ph type="title"/>
          </p:nvPr>
        </p:nvSpPr>
        <p:spPr>
          <a:xfrm>
            <a:off x="1522343" y="393801"/>
            <a:ext cx="10848977" cy="655430"/>
          </a:xfrm>
        </p:spPr>
        <p:txBody>
          <a:bodyPr/>
          <a:lstStyle/>
          <a:p>
            <a:r>
              <a:rPr lang="en-US" sz="3300" dirty="0"/>
              <a:t>Finding information about audit policies and audited data</a:t>
            </a:r>
            <a:endParaRPr lang="es-VE" sz="3300" dirty="0"/>
          </a:p>
        </p:txBody>
      </p:sp>
      <p:sp>
        <p:nvSpPr>
          <p:cNvPr id="6" name="Rectángulo 5"/>
          <p:cNvSpPr/>
          <p:nvPr/>
        </p:nvSpPr>
        <p:spPr>
          <a:xfrm>
            <a:off x="1019175" y="2466753"/>
            <a:ext cx="10153650" cy="199752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prstClr val="white"/>
                </a:solidFill>
              </a:rPr>
              <a:t>A user who has </a:t>
            </a:r>
            <a:r>
              <a:rPr lang="en-US" b="1" dirty="0" err="1">
                <a:solidFill>
                  <a:prstClr val="white"/>
                </a:solidFill>
              </a:rPr>
              <a:t>audit_admin</a:t>
            </a:r>
            <a:r>
              <a:rPr lang="en-US" b="1" dirty="0">
                <a:solidFill>
                  <a:prstClr val="white"/>
                </a:solidFill>
              </a:rPr>
              <a:t> role (for example, jack)</a:t>
            </a:r>
          </a:p>
          <a:p>
            <a:pPr marL="285750" indent="-285750">
              <a:buFont typeface="Arial" panose="020B0604020202020204" pitchFamily="34" charset="0"/>
              <a:buChar char="•"/>
            </a:pPr>
            <a:endParaRPr lang="en-US" b="1" dirty="0">
              <a:solidFill>
                <a:prstClr val="white"/>
              </a:solidFill>
            </a:endParaRPr>
          </a:p>
          <a:p>
            <a:pPr marL="285750" indent="-285750">
              <a:buFont typeface="Arial" panose="020B0604020202020204" pitchFamily="34" charset="0"/>
              <a:buChar char="•"/>
            </a:pPr>
            <a:r>
              <a:rPr lang="en-US" b="1" dirty="0">
                <a:solidFill>
                  <a:prstClr val="white"/>
                </a:solidFill>
              </a:rPr>
              <a:t>A user who has </a:t>
            </a:r>
            <a:r>
              <a:rPr lang="en-US" b="1" dirty="0" err="1">
                <a:solidFill>
                  <a:prstClr val="white"/>
                </a:solidFill>
              </a:rPr>
              <a:t>hr_role</a:t>
            </a:r>
            <a:r>
              <a:rPr lang="en-US" b="1" dirty="0">
                <a:solidFill>
                  <a:prstClr val="white"/>
                </a:solidFill>
              </a:rPr>
              <a:t> and </a:t>
            </a:r>
            <a:r>
              <a:rPr lang="en-US" b="1" dirty="0" err="1">
                <a:solidFill>
                  <a:prstClr val="white"/>
                </a:solidFill>
              </a:rPr>
              <a:t>oe_role</a:t>
            </a:r>
            <a:r>
              <a:rPr lang="en-US" b="1" dirty="0">
                <a:solidFill>
                  <a:prstClr val="white"/>
                </a:solidFill>
              </a:rPr>
              <a:t> (for example, john), created in recipe Creating audit policies to audit privileges, actions and roles under specified conditions</a:t>
            </a:r>
          </a:p>
          <a:p>
            <a:pPr marL="285750" indent="-285750">
              <a:buFont typeface="Arial" panose="020B0604020202020204" pitchFamily="34" charset="0"/>
              <a:buChar char="•"/>
            </a:pPr>
            <a:endParaRPr lang="en-US" b="1" dirty="0">
              <a:solidFill>
                <a:prstClr val="white"/>
              </a:solidFill>
            </a:endParaRPr>
          </a:p>
          <a:p>
            <a:pPr marL="285750" indent="-285750">
              <a:buFont typeface="Arial" panose="020B0604020202020204" pitchFamily="34" charset="0"/>
              <a:buChar char="•"/>
            </a:pPr>
            <a:r>
              <a:rPr lang="en-US" b="1" dirty="0">
                <a:solidFill>
                  <a:prstClr val="white"/>
                </a:solidFill>
              </a:rPr>
              <a:t>A user who has </a:t>
            </a:r>
            <a:r>
              <a:rPr lang="en-US" b="1" dirty="0" err="1">
                <a:solidFill>
                  <a:prstClr val="white"/>
                </a:solidFill>
              </a:rPr>
              <a:t>admin_viewer</a:t>
            </a:r>
            <a:r>
              <a:rPr lang="en-US" b="1" dirty="0">
                <a:solidFill>
                  <a:prstClr val="white"/>
                </a:solidFill>
              </a:rPr>
              <a:t> role (for example, </a:t>
            </a:r>
            <a:r>
              <a:rPr lang="en-US" b="1" dirty="0" err="1">
                <a:solidFill>
                  <a:prstClr val="white"/>
                </a:solidFill>
              </a:rPr>
              <a:t>jill</a:t>
            </a:r>
            <a:r>
              <a:rPr lang="en-US" b="1" dirty="0">
                <a:solidFill>
                  <a:prstClr val="white"/>
                </a:solidFill>
              </a:rPr>
              <a:t>)</a:t>
            </a:r>
          </a:p>
        </p:txBody>
      </p:sp>
    </p:spTree>
    <p:extLst>
      <p:ext uri="{BB962C8B-B14F-4D97-AF65-F5344CB8AC3E}">
        <p14:creationId xmlns:p14="http://schemas.microsoft.com/office/powerpoint/2010/main" val="99116748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will configure auditing of information contained in an application context.</a:t>
            </a:r>
          </a:p>
          <a:p>
            <a:endParaRPr lang="en-US" dirty="0"/>
          </a:p>
          <a:p>
            <a:r>
              <a:rPr lang="en-US" dirty="0"/>
              <a:t>You'll need an existing (or predefined) application context and a user who has the </a:t>
            </a:r>
            <a:r>
              <a:rPr lang="en-US" dirty="0" err="1">
                <a:solidFill>
                  <a:srgbClr val="FC971D"/>
                </a:solidFill>
              </a:rPr>
              <a:t>audit_admin</a:t>
            </a:r>
            <a:r>
              <a:rPr lang="en-US" dirty="0">
                <a:solidFill>
                  <a:srgbClr val="FC971D"/>
                </a:solidFill>
              </a:rPr>
              <a:t> </a:t>
            </a:r>
            <a:r>
              <a:rPr lang="en-US" dirty="0"/>
              <a:t>role (for example, </a:t>
            </a:r>
            <a:r>
              <a:rPr lang="en-US" dirty="0">
                <a:solidFill>
                  <a:srgbClr val="FC971D"/>
                </a:solidFill>
              </a:rPr>
              <a:t>jack</a:t>
            </a:r>
            <a:r>
              <a:rPr lang="en-US" dirty="0"/>
              <a:t>).</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application</a:t>
            </a:r>
            <a:r>
              <a:rPr lang="es-VE" dirty="0"/>
              <a:t> </a:t>
            </a:r>
            <a:r>
              <a:rPr lang="es-VE" dirty="0" err="1"/>
              <a:t>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407</a:t>
            </a:fld>
            <a:endParaRPr lang="es-VE" dirty="0">
              <a:solidFill>
                <a:prstClr val="white"/>
              </a:solidFill>
            </a:endParaRPr>
          </a:p>
        </p:txBody>
      </p:sp>
    </p:spTree>
    <p:extLst>
      <p:ext uri="{BB962C8B-B14F-4D97-AF65-F5344CB8AC3E}">
        <p14:creationId xmlns:p14="http://schemas.microsoft.com/office/powerpoint/2010/main" val="522447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Audit</a:t>
            </a:r>
            <a:r>
              <a:rPr lang="es-VE" dirty="0"/>
              <a:t> </a:t>
            </a:r>
            <a:r>
              <a:rPr lang="es-VE" dirty="0" err="1"/>
              <a:t>custom</a:t>
            </a:r>
            <a:r>
              <a:rPr lang="es-VE" dirty="0"/>
              <a:t> </a:t>
            </a:r>
            <a:r>
              <a:rPr lang="es-VE" dirty="0" err="1"/>
              <a:t>application</a:t>
            </a:r>
            <a:r>
              <a:rPr lang="es-VE" dirty="0"/>
              <a:t> </a:t>
            </a:r>
            <a:r>
              <a:rPr lang="es-VE" dirty="0" err="1"/>
              <a:t>contexts</a:t>
            </a:r>
            <a:r>
              <a:rPr lang="es-VE" dirty="0"/>
              <a:t>:</a:t>
            </a:r>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application</a:t>
            </a:r>
            <a:r>
              <a:rPr lang="es-VE" dirty="0"/>
              <a:t> </a:t>
            </a:r>
            <a:r>
              <a:rPr lang="es-VE" dirty="0" err="1"/>
              <a:t>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408</a:t>
            </a:fld>
            <a:endParaRPr lang="es-VE" dirty="0">
              <a:solidFill>
                <a:prstClr val="white"/>
              </a:solidFill>
            </a:endParaRPr>
          </a:p>
        </p:txBody>
      </p:sp>
      <p:sp>
        <p:nvSpPr>
          <p:cNvPr id="5" name="Rectángulo 4"/>
          <p:cNvSpPr/>
          <p:nvPr/>
        </p:nvSpPr>
        <p:spPr>
          <a:xfrm>
            <a:off x="1019175" y="2466753"/>
            <a:ext cx="10153650" cy="199752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NAMESPACE      ATTRIBUTE       USER_NAME</a:t>
            </a:r>
          </a:p>
          <a:p>
            <a:r>
              <a:rPr lang="en-US" b="1" dirty="0">
                <a:solidFill>
                  <a:prstClr val="white"/>
                </a:solidFill>
              </a:rPr>
              <a:t>----------    ------------    -------------</a:t>
            </a:r>
          </a:p>
          <a:p>
            <a:r>
              <a:rPr lang="en-US" b="1" dirty="0">
                <a:solidFill>
                  <a:prstClr val="white"/>
                </a:solidFill>
              </a:rPr>
              <a:t> USERENV      HOST             JILL</a:t>
            </a:r>
          </a:p>
          <a:p>
            <a:r>
              <a:rPr lang="en-US" b="1" dirty="0">
                <a:solidFill>
                  <a:prstClr val="white"/>
                </a:solidFill>
              </a:rPr>
              <a:t> USERENV      SERVICE_NAME     ALL USERS</a:t>
            </a:r>
          </a:p>
          <a:p>
            <a:r>
              <a:rPr lang="en-US" b="1" dirty="0">
                <a:solidFill>
                  <a:prstClr val="white"/>
                </a:solidFill>
              </a:rPr>
              <a:t> USERENV      SESSION_USER     ALL USERS</a:t>
            </a:r>
          </a:p>
        </p:txBody>
      </p:sp>
    </p:spTree>
    <p:extLst>
      <p:ext uri="{BB962C8B-B14F-4D97-AF65-F5344CB8AC3E}">
        <p14:creationId xmlns:p14="http://schemas.microsoft.com/office/powerpoint/2010/main" val="2588488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If needed, execute the following statement as the user </a:t>
            </a:r>
            <a:r>
              <a:rPr lang="en-US" dirty="0">
                <a:solidFill>
                  <a:srgbClr val="FC971D"/>
                </a:solidFill>
              </a:rPr>
              <a:t>jack</a:t>
            </a:r>
            <a:r>
              <a:rPr lang="en-US" dirty="0"/>
              <a:t>:</a:t>
            </a:r>
          </a:p>
          <a:p>
            <a:endParaRPr lang="en-US" dirty="0"/>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application</a:t>
            </a:r>
            <a:r>
              <a:rPr lang="es-VE" dirty="0"/>
              <a:t> </a:t>
            </a:r>
            <a:r>
              <a:rPr lang="es-VE" dirty="0" err="1"/>
              <a:t>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409</a:t>
            </a:fld>
            <a:endParaRPr lang="es-VE" dirty="0">
              <a:solidFill>
                <a:prstClr val="white"/>
              </a:solidFill>
            </a:endParaRPr>
          </a:p>
        </p:txBody>
      </p:sp>
      <p:sp>
        <p:nvSpPr>
          <p:cNvPr id="5" name="Rectángulo 4"/>
          <p:cNvSpPr/>
          <p:nvPr/>
        </p:nvSpPr>
        <p:spPr>
          <a:xfrm>
            <a:off x="1019175" y="2560319"/>
            <a:ext cx="10153650" cy="68573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SQL&gt;EXEC SYS.DBMS_AUDIT_MGMT.FLUSH_UNIFIED_AUDIT_TRAIL;</a:t>
            </a:r>
          </a:p>
        </p:txBody>
      </p:sp>
    </p:spTree>
    <p:extLst>
      <p:ext uri="{BB962C8B-B14F-4D97-AF65-F5344CB8AC3E}">
        <p14:creationId xmlns:p14="http://schemas.microsoft.com/office/powerpoint/2010/main" val="698119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7930" y="1364383"/>
            <a:ext cx="11516139" cy="4351338"/>
          </a:xfrm>
        </p:spPr>
        <p:txBody>
          <a:bodyPr>
            <a:normAutofit/>
          </a:bodyPr>
          <a:lstStyle/>
          <a:p>
            <a:r>
              <a:rPr lang="en-US" sz="2800" dirty="0"/>
              <a:t>In OS authentication, database delegates user authentication to the operating system. </a:t>
            </a:r>
          </a:p>
          <a:p>
            <a:r>
              <a:rPr lang="en-US" sz="2800" dirty="0"/>
              <a:t>This means that in order for OS authentication to work, user must exist as the user of the operating system, these users are created with a prefix that is defined in the </a:t>
            </a:r>
            <a:r>
              <a:rPr lang="en-US" sz="2800" dirty="0" err="1">
                <a:solidFill>
                  <a:srgbClr val="F7941D"/>
                </a:solidFill>
              </a:rPr>
              <a:t>os_authent_prefix</a:t>
            </a:r>
            <a:r>
              <a:rPr lang="en-US" sz="2800" dirty="0"/>
              <a:t> parameter (default is </a:t>
            </a:r>
            <a:r>
              <a:rPr lang="en-US" sz="2800" dirty="0">
                <a:solidFill>
                  <a:srgbClr val="F7941D"/>
                </a:solidFill>
              </a:rPr>
              <a:t>ops$</a:t>
            </a:r>
            <a:r>
              <a:rPr lang="en-US" sz="2800" dirty="0"/>
              <a:t>). </a:t>
            </a:r>
          </a:p>
          <a:p>
            <a:r>
              <a:rPr lang="en-US" sz="2800" dirty="0"/>
              <a:t>If an OS-authenticated user has the </a:t>
            </a:r>
            <a:r>
              <a:rPr lang="en-US" sz="2800" dirty="0">
                <a:solidFill>
                  <a:srgbClr val="F7941D"/>
                </a:solidFill>
              </a:rPr>
              <a:t>create session</a:t>
            </a:r>
            <a:r>
              <a:rPr lang="en-US" sz="2800" dirty="0"/>
              <a:t> privilege, he or she can connect to the database using the following syntax:</a:t>
            </a:r>
            <a:endParaRPr lang="es-VE" sz="2800" dirty="0"/>
          </a:p>
        </p:txBody>
      </p:sp>
      <p:sp>
        <p:nvSpPr>
          <p:cNvPr id="3" name="Título 2"/>
          <p:cNvSpPr>
            <a:spLocks noGrp="1"/>
          </p:cNvSpPr>
          <p:nvPr>
            <p:ph type="title"/>
          </p:nvPr>
        </p:nvSpPr>
        <p:spPr/>
        <p:txBody>
          <a:bodyPr/>
          <a:lstStyle/>
          <a:p>
            <a:r>
              <a:rPr lang="en-US" dirty="0"/>
              <a:t>Creating and using OS-authenticated 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41</a:t>
            </a:fld>
            <a:endParaRPr lang="es-VE"/>
          </a:p>
        </p:txBody>
      </p:sp>
      <p:sp>
        <p:nvSpPr>
          <p:cNvPr id="5" name="Rectángulo 4"/>
          <p:cNvSpPr/>
          <p:nvPr/>
        </p:nvSpPr>
        <p:spPr>
          <a:xfrm>
            <a:off x="814136" y="4810718"/>
            <a:ext cx="10563725" cy="150510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 SQL&gt; connect /</a:t>
            </a:r>
          </a:p>
          <a:p>
            <a:r>
              <a:rPr lang="en-US" sz="1600" b="1" dirty="0"/>
              <a:t>    Connected.</a:t>
            </a:r>
          </a:p>
          <a:p>
            <a:r>
              <a:rPr lang="en-US" sz="1600" b="1" dirty="0"/>
              <a:t>    </a:t>
            </a:r>
          </a:p>
          <a:p>
            <a:r>
              <a:rPr lang="en-US" sz="1600" b="1" dirty="0"/>
              <a:t>    SQL&gt; show user</a:t>
            </a:r>
          </a:p>
          <a:p>
            <a:r>
              <a:rPr lang="en-US" sz="1600" b="1" dirty="0"/>
              <a:t>    USER is "</a:t>
            </a:r>
            <a:r>
              <a:rPr lang="en-US" sz="1600" b="1" dirty="0" err="1"/>
              <a:t>OPS$ernesto</a:t>
            </a:r>
            <a:r>
              <a:rPr lang="en-US" sz="1600" b="1" dirty="0"/>
              <a:t>"</a:t>
            </a:r>
          </a:p>
        </p:txBody>
      </p:sp>
    </p:spTree>
    <p:extLst>
      <p:ext uri="{BB962C8B-B14F-4D97-AF65-F5344CB8AC3E}">
        <p14:creationId xmlns:p14="http://schemas.microsoft.com/office/powerpoint/2010/main" val="22574934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Audit</a:t>
            </a:r>
            <a:r>
              <a:rPr lang="es-VE" dirty="0"/>
              <a:t> records:</a:t>
            </a:r>
          </a:p>
        </p:txBody>
      </p:sp>
      <p:sp>
        <p:nvSpPr>
          <p:cNvPr id="3" name="Título 2"/>
          <p:cNvSpPr>
            <a:spLocks noGrp="1"/>
          </p:cNvSpPr>
          <p:nvPr>
            <p:ph type="title"/>
          </p:nvPr>
        </p:nvSpPr>
        <p:spPr/>
        <p:txBody>
          <a:bodyPr/>
          <a:lstStyle/>
          <a:p>
            <a:r>
              <a:rPr lang="es-VE" dirty="0" err="1"/>
              <a:t>Auditing</a:t>
            </a:r>
            <a:r>
              <a:rPr lang="es-VE" dirty="0"/>
              <a:t> </a:t>
            </a:r>
            <a:r>
              <a:rPr lang="es-VE" dirty="0" err="1"/>
              <a:t>application</a:t>
            </a:r>
            <a:r>
              <a:rPr lang="es-VE" dirty="0"/>
              <a:t> </a:t>
            </a:r>
            <a:r>
              <a:rPr lang="es-VE" dirty="0" err="1"/>
              <a:t>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410</a:t>
            </a:fld>
            <a:endParaRPr lang="es-VE" dirty="0">
              <a:solidFill>
                <a:prstClr val="white"/>
              </a:solidFill>
            </a:endParaRPr>
          </a:p>
        </p:txBody>
      </p:sp>
      <p:sp>
        <p:nvSpPr>
          <p:cNvPr id="5" name="Rectángulo 4"/>
          <p:cNvSpPr/>
          <p:nvPr/>
        </p:nvSpPr>
        <p:spPr>
          <a:xfrm>
            <a:off x="1019175" y="2560319"/>
            <a:ext cx="10153650" cy="195681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APPLICATION_CONTEXTS</a:t>
            </a:r>
          </a:p>
          <a:p>
            <a:r>
              <a:rPr lang="en-US" b="1" dirty="0">
                <a:solidFill>
                  <a:prstClr val="white"/>
                </a:solidFill>
              </a:rPr>
              <a:t>--------------------------------------------------------------</a:t>
            </a:r>
          </a:p>
          <a:p>
            <a:r>
              <a:rPr lang="en-US" b="1" dirty="0">
                <a:solidFill>
                  <a:prstClr val="white"/>
                </a:solidFill>
              </a:rPr>
              <a:t>(USERENV,SERVICE_NAME=SYS$USERS); (USERENV,SESSION_USER=JACK)</a:t>
            </a:r>
          </a:p>
          <a:p>
            <a:r>
              <a:rPr lang="en-US" b="1" dirty="0">
                <a:solidFill>
                  <a:prstClr val="white"/>
                </a:solidFill>
              </a:rPr>
              <a:t>(USERENV,SERVICE_NAME=SYS$USERS); (USERENV,SESSION_USER=JILL); </a:t>
            </a:r>
          </a:p>
          <a:p>
            <a:r>
              <a:rPr lang="en-US" b="1" dirty="0">
                <a:solidFill>
                  <a:prstClr val="white"/>
                </a:solidFill>
              </a:rPr>
              <a:t>(USERENV,HOST= dbhost.orapassion.com)</a:t>
            </a:r>
          </a:p>
        </p:txBody>
      </p:sp>
    </p:spTree>
    <p:extLst>
      <p:ext uri="{BB962C8B-B14F-4D97-AF65-F5344CB8AC3E}">
        <p14:creationId xmlns:p14="http://schemas.microsoft.com/office/powerpoint/2010/main" val="8592585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To disable auditing of application contexts, you should use the </a:t>
            </a:r>
            <a:r>
              <a:rPr lang="en-US" dirty="0">
                <a:solidFill>
                  <a:srgbClr val="FC971D"/>
                </a:solidFill>
              </a:rPr>
              <a:t>NOAUDIT</a:t>
            </a:r>
            <a:r>
              <a:rPr lang="en-US" dirty="0"/>
              <a:t> command:</a:t>
            </a:r>
          </a:p>
          <a:p>
            <a:endParaRPr lang="en-US" dirty="0"/>
          </a:p>
          <a:p>
            <a:endParaRPr lang="es-VE" dirty="0"/>
          </a:p>
        </p:txBody>
      </p:sp>
      <p:sp>
        <p:nvSpPr>
          <p:cNvPr id="3" name="Título 2"/>
          <p:cNvSpPr>
            <a:spLocks noGrp="1"/>
          </p:cNvSpPr>
          <p:nvPr>
            <p:ph type="title"/>
          </p:nvPr>
        </p:nvSpPr>
        <p:spPr/>
        <p:txBody>
          <a:bodyPr/>
          <a:lstStyle/>
          <a:p>
            <a:r>
              <a:rPr lang="es-VE" dirty="0" err="1"/>
              <a:t>Auditing</a:t>
            </a:r>
            <a:r>
              <a:rPr lang="es-VE" dirty="0"/>
              <a:t> </a:t>
            </a:r>
            <a:r>
              <a:rPr lang="es-VE" dirty="0" err="1"/>
              <a:t>application</a:t>
            </a:r>
            <a:r>
              <a:rPr lang="es-VE" dirty="0"/>
              <a:t> </a:t>
            </a:r>
            <a:r>
              <a:rPr lang="es-VE" dirty="0" err="1"/>
              <a:t>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411</a:t>
            </a:fld>
            <a:endParaRPr lang="es-VE" dirty="0">
              <a:solidFill>
                <a:prstClr val="white"/>
              </a:solidFill>
            </a:endParaRPr>
          </a:p>
        </p:txBody>
      </p:sp>
      <p:sp>
        <p:nvSpPr>
          <p:cNvPr id="5" name="Rectángulo 4"/>
          <p:cNvSpPr/>
          <p:nvPr/>
        </p:nvSpPr>
        <p:spPr>
          <a:xfrm>
            <a:off x="1019175" y="2926080"/>
            <a:ext cx="10153650" cy="159105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jack</a:t>
            </a:r>
          </a:p>
          <a:p>
            <a:endParaRPr lang="en-US" b="1" dirty="0">
              <a:solidFill>
                <a:prstClr val="white"/>
              </a:solidFill>
            </a:endParaRPr>
          </a:p>
          <a:p>
            <a:endParaRPr lang="en-US" b="1" dirty="0">
              <a:solidFill>
                <a:prstClr val="white"/>
              </a:solidFill>
            </a:endParaRPr>
          </a:p>
          <a:p>
            <a:r>
              <a:rPr lang="en-US" b="1" dirty="0">
                <a:solidFill>
                  <a:prstClr val="white"/>
                </a:solidFill>
              </a:rPr>
              <a:t>SQL&gt; NOAUDIT CONTEXT NAMESPACE USERENV</a:t>
            </a:r>
          </a:p>
          <a:p>
            <a:r>
              <a:rPr lang="en-US" b="1" dirty="0">
                <a:solidFill>
                  <a:prstClr val="white"/>
                </a:solidFill>
              </a:rPr>
              <a:t>ATTRIBUTES HOST BY </a:t>
            </a:r>
            <a:r>
              <a:rPr lang="en-US" b="1" dirty="0" err="1">
                <a:solidFill>
                  <a:prstClr val="white"/>
                </a:solidFill>
              </a:rPr>
              <a:t>jill</a:t>
            </a:r>
            <a:r>
              <a:rPr lang="en-US" b="1" dirty="0">
                <a:solidFill>
                  <a:prstClr val="white"/>
                </a:solidFill>
              </a:rPr>
              <a:t>;</a:t>
            </a:r>
          </a:p>
        </p:txBody>
      </p:sp>
    </p:spTree>
    <p:extLst>
      <p:ext uri="{BB962C8B-B14F-4D97-AF65-F5344CB8AC3E}">
        <p14:creationId xmlns:p14="http://schemas.microsoft.com/office/powerpoint/2010/main" val="422970809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can clean up audit data manually or by scheduling clean up job.</a:t>
            </a:r>
          </a:p>
          <a:p>
            <a:endParaRPr lang="en-US" dirty="0"/>
          </a:p>
          <a:p>
            <a:r>
              <a:rPr lang="en-US" dirty="0"/>
              <a:t>You'll need a user who has the </a:t>
            </a:r>
            <a:r>
              <a:rPr lang="en-US" dirty="0" err="1">
                <a:solidFill>
                  <a:srgbClr val="FC971D"/>
                </a:solidFill>
              </a:rPr>
              <a:t>audit_admin</a:t>
            </a:r>
            <a:r>
              <a:rPr lang="en-US" dirty="0">
                <a:solidFill>
                  <a:srgbClr val="FC971D"/>
                </a:solidFill>
              </a:rPr>
              <a:t> </a:t>
            </a:r>
            <a:r>
              <a:rPr lang="en-US" dirty="0"/>
              <a:t>role (for example, </a:t>
            </a:r>
            <a:r>
              <a:rPr lang="en-US" dirty="0">
                <a:solidFill>
                  <a:srgbClr val="FC971D"/>
                </a:solidFill>
              </a:rPr>
              <a:t>jack</a:t>
            </a:r>
            <a:r>
              <a:rPr lang="en-US" dirty="0"/>
              <a:t>).</a:t>
            </a:r>
          </a:p>
          <a:p>
            <a:endParaRPr lang="en-US" dirty="0"/>
          </a:p>
          <a:p>
            <a:endParaRPr lang="es-VE" dirty="0"/>
          </a:p>
        </p:txBody>
      </p:sp>
      <p:sp>
        <p:nvSpPr>
          <p:cNvPr id="3" name="Título 2"/>
          <p:cNvSpPr>
            <a:spLocks noGrp="1"/>
          </p:cNvSpPr>
          <p:nvPr>
            <p:ph type="title"/>
          </p:nvPr>
        </p:nvSpPr>
        <p:spPr/>
        <p:txBody>
          <a:bodyPr/>
          <a:lstStyle/>
          <a:p>
            <a:r>
              <a:rPr lang="es-VE" dirty="0" err="1"/>
              <a:t>Purging</a:t>
            </a:r>
            <a:r>
              <a:rPr lang="es-VE" dirty="0"/>
              <a:t> </a:t>
            </a:r>
            <a:r>
              <a:rPr lang="es-VE" dirty="0" err="1"/>
              <a:t>audit</a:t>
            </a:r>
            <a:r>
              <a:rPr lang="es-VE" dirty="0"/>
              <a:t> </a:t>
            </a:r>
            <a:r>
              <a:rPr lang="es-VE" dirty="0" err="1"/>
              <a:t>trail</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412</a:t>
            </a:fld>
            <a:endParaRPr lang="es-VE" dirty="0">
              <a:solidFill>
                <a:prstClr val="white"/>
              </a:solidFill>
            </a:endParaRPr>
          </a:p>
        </p:txBody>
      </p:sp>
    </p:spTree>
    <p:extLst>
      <p:ext uri="{BB962C8B-B14F-4D97-AF65-F5344CB8AC3E}">
        <p14:creationId xmlns:p14="http://schemas.microsoft.com/office/powerpoint/2010/main" val="323879494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By default, </a:t>
            </a:r>
            <a:r>
              <a:rPr lang="en-US" dirty="0">
                <a:solidFill>
                  <a:srgbClr val="FC971D"/>
                </a:solidFill>
              </a:rPr>
              <a:t>USE_LAST_ARCH_TIMESTAMP</a:t>
            </a:r>
            <a:r>
              <a:rPr lang="en-US" dirty="0"/>
              <a:t> is set to </a:t>
            </a:r>
            <a:r>
              <a:rPr lang="en-US" dirty="0">
                <a:solidFill>
                  <a:srgbClr val="FC971D"/>
                </a:solidFill>
              </a:rPr>
              <a:t>TRUE</a:t>
            </a:r>
            <a:r>
              <a:rPr lang="en-US" dirty="0"/>
              <a:t>. </a:t>
            </a:r>
          </a:p>
          <a:p>
            <a:endParaRPr lang="en-US" dirty="0"/>
          </a:p>
          <a:p>
            <a:r>
              <a:rPr lang="en-US" dirty="0"/>
              <a:t>It means that only records created before that time will be deleted. </a:t>
            </a:r>
          </a:p>
          <a:p>
            <a:endParaRPr lang="en-US" dirty="0"/>
          </a:p>
          <a:p>
            <a:r>
              <a:rPr lang="en-US" dirty="0"/>
              <a:t>If you set that parameter to FALSE, all records will be deleted. </a:t>
            </a:r>
          </a:p>
          <a:p>
            <a:endParaRPr lang="es-VE" dirty="0"/>
          </a:p>
        </p:txBody>
      </p:sp>
      <p:sp>
        <p:nvSpPr>
          <p:cNvPr id="3" name="Título 2"/>
          <p:cNvSpPr>
            <a:spLocks noGrp="1"/>
          </p:cNvSpPr>
          <p:nvPr>
            <p:ph type="title"/>
          </p:nvPr>
        </p:nvSpPr>
        <p:spPr/>
        <p:txBody>
          <a:bodyPr/>
          <a:lstStyle/>
          <a:p>
            <a:r>
              <a:rPr lang="es-VE" dirty="0" err="1"/>
              <a:t>Purging</a:t>
            </a:r>
            <a:r>
              <a:rPr lang="es-VE" dirty="0"/>
              <a:t> </a:t>
            </a:r>
            <a:r>
              <a:rPr lang="es-VE" dirty="0" err="1"/>
              <a:t>audit</a:t>
            </a:r>
            <a:r>
              <a:rPr lang="es-VE" dirty="0"/>
              <a:t> </a:t>
            </a:r>
            <a:r>
              <a:rPr lang="es-VE" dirty="0" err="1"/>
              <a:t>trail</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413</a:t>
            </a:fld>
            <a:endParaRPr lang="es-VE" dirty="0">
              <a:solidFill>
                <a:prstClr val="white"/>
              </a:solidFill>
            </a:endParaRPr>
          </a:p>
        </p:txBody>
      </p:sp>
    </p:spTree>
    <p:extLst>
      <p:ext uri="{BB962C8B-B14F-4D97-AF65-F5344CB8AC3E}">
        <p14:creationId xmlns:p14="http://schemas.microsoft.com/office/powerpoint/2010/main" val="192879972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a:t>In </a:t>
            </a:r>
            <a:r>
              <a:rPr lang="es-VE" dirty="0" err="1"/>
              <a:t>multitenant</a:t>
            </a:r>
            <a:r>
              <a:rPr lang="es-VE" dirty="0"/>
              <a:t> </a:t>
            </a:r>
            <a:r>
              <a:rPr lang="es-VE" dirty="0" err="1"/>
              <a:t>environment</a:t>
            </a:r>
            <a:r>
              <a:rPr lang="es-VE" dirty="0"/>
              <a:t>, use </a:t>
            </a:r>
            <a:r>
              <a:rPr lang="es-VE" dirty="0">
                <a:solidFill>
                  <a:srgbClr val="FC971D"/>
                </a:solidFill>
              </a:rPr>
              <a:t>CONTAINER</a:t>
            </a:r>
            <a:r>
              <a:rPr lang="es-VE" dirty="0"/>
              <a:t> </a:t>
            </a:r>
            <a:r>
              <a:rPr lang="es-VE" dirty="0" err="1"/>
              <a:t>clause</a:t>
            </a:r>
            <a:r>
              <a:rPr lang="es-VE" dirty="0"/>
              <a:t> as </a:t>
            </a:r>
            <a:r>
              <a:rPr lang="es-VE" dirty="0" err="1"/>
              <a:t>well</a:t>
            </a:r>
            <a:r>
              <a:rPr lang="es-VE" dirty="0"/>
              <a:t> (</a:t>
            </a:r>
            <a:r>
              <a:rPr lang="es-VE" dirty="0">
                <a:solidFill>
                  <a:srgbClr val="FC971D"/>
                </a:solidFill>
              </a:rPr>
              <a:t>CONTAINER =&gt; DBMS_AUDIT_MGMT.CONTAINER_CURRENT </a:t>
            </a:r>
            <a:r>
              <a:rPr lang="es-VE" dirty="0" err="1"/>
              <a:t>or</a:t>
            </a:r>
            <a:r>
              <a:rPr lang="es-VE" dirty="0"/>
              <a:t> </a:t>
            </a:r>
            <a:r>
              <a:rPr lang="es-VE" dirty="0">
                <a:solidFill>
                  <a:srgbClr val="FC971D"/>
                </a:solidFill>
              </a:rPr>
              <a:t>DBMS_AUDIT_MGMT.CONTAINER_ALL</a:t>
            </a:r>
            <a:r>
              <a:rPr lang="es-VE" dirty="0"/>
              <a:t>).</a:t>
            </a:r>
          </a:p>
          <a:p>
            <a:endParaRPr lang="es-VE" dirty="0"/>
          </a:p>
          <a:p>
            <a:endParaRPr lang="es-VE" dirty="0"/>
          </a:p>
        </p:txBody>
      </p:sp>
      <p:sp>
        <p:nvSpPr>
          <p:cNvPr id="3" name="Título 2"/>
          <p:cNvSpPr>
            <a:spLocks noGrp="1"/>
          </p:cNvSpPr>
          <p:nvPr>
            <p:ph type="title"/>
          </p:nvPr>
        </p:nvSpPr>
        <p:spPr/>
        <p:txBody>
          <a:bodyPr/>
          <a:lstStyle/>
          <a:p>
            <a:r>
              <a:rPr lang="es-VE" dirty="0" err="1"/>
              <a:t>Purging</a:t>
            </a:r>
            <a:r>
              <a:rPr lang="es-VE" dirty="0"/>
              <a:t> </a:t>
            </a:r>
            <a:r>
              <a:rPr lang="es-VE" dirty="0" err="1"/>
              <a:t>audit</a:t>
            </a:r>
            <a:r>
              <a:rPr lang="es-VE" dirty="0"/>
              <a:t> </a:t>
            </a:r>
            <a:r>
              <a:rPr lang="es-VE" dirty="0" err="1"/>
              <a:t>trail</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414</a:t>
            </a:fld>
            <a:endParaRPr lang="es-VE" dirty="0">
              <a:solidFill>
                <a:prstClr val="white"/>
              </a:solidFill>
            </a:endParaRPr>
          </a:p>
        </p:txBody>
      </p:sp>
    </p:spTree>
    <p:extLst>
      <p:ext uri="{BB962C8B-B14F-4D97-AF65-F5344CB8AC3E}">
        <p14:creationId xmlns:p14="http://schemas.microsoft.com/office/powerpoint/2010/main" val="95991489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will learn to disable and drop audit policies.</a:t>
            </a:r>
          </a:p>
          <a:p>
            <a:endParaRPr lang="en-US" dirty="0"/>
          </a:p>
          <a:p>
            <a:r>
              <a:rPr lang="en-US" dirty="0"/>
              <a:t>You'll need an enabled unified audit policy (for example, </a:t>
            </a:r>
            <a:r>
              <a:rPr lang="en-US" dirty="0" err="1">
                <a:solidFill>
                  <a:srgbClr val="FC971D"/>
                </a:solidFill>
              </a:rPr>
              <a:t>oe_policy</a:t>
            </a:r>
            <a:r>
              <a:rPr lang="en-US" dirty="0"/>
              <a:t>) and a user who has the </a:t>
            </a:r>
            <a:r>
              <a:rPr lang="en-US" dirty="0" err="1">
                <a:solidFill>
                  <a:srgbClr val="FC971D"/>
                </a:solidFill>
              </a:rPr>
              <a:t>audit_admin</a:t>
            </a:r>
            <a:r>
              <a:rPr lang="en-US" dirty="0">
                <a:solidFill>
                  <a:srgbClr val="FC971D"/>
                </a:solidFill>
              </a:rPr>
              <a:t> </a:t>
            </a:r>
            <a:r>
              <a:rPr lang="en-US" dirty="0"/>
              <a:t>role (for example, </a:t>
            </a:r>
            <a:r>
              <a:rPr lang="en-US" dirty="0">
                <a:solidFill>
                  <a:srgbClr val="FC971D"/>
                </a:solidFill>
              </a:rPr>
              <a:t>jack</a:t>
            </a:r>
            <a:r>
              <a:rPr lang="en-US" dirty="0"/>
              <a:t>).</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Disabling and dropping audit 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415</a:t>
            </a:fld>
            <a:endParaRPr lang="es-VE" dirty="0">
              <a:solidFill>
                <a:prstClr val="white"/>
              </a:solidFill>
            </a:endParaRPr>
          </a:p>
        </p:txBody>
      </p:sp>
    </p:spTree>
    <p:extLst>
      <p:ext uri="{BB962C8B-B14F-4D97-AF65-F5344CB8AC3E}">
        <p14:creationId xmlns:p14="http://schemas.microsoft.com/office/powerpoint/2010/main" val="28267296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Check that the audit policy </a:t>
            </a:r>
            <a:r>
              <a:rPr lang="en-US" dirty="0" err="1">
                <a:solidFill>
                  <a:srgbClr val="FC971D"/>
                </a:solidFill>
              </a:rPr>
              <a:t>oe_policy</a:t>
            </a:r>
            <a:r>
              <a:rPr lang="en-US" dirty="0">
                <a:solidFill>
                  <a:srgbClr val="FC971D"/>
                </a:solidFill>
              </a:rPr>
              <a:t> </a:t>
            </a:r>
            <a:r>
              <a:rPr lang="en-US" dirty="0"/>
              <a:t>is enabled. </a:t>
            </a:r>
          </a:p>
          <a:p>
            <a:endParaRPr lang="en-US" dirty="0"/>
          </a:p>
          <a:p>
            <a:r>
              <a:rPr lang="en-US" dirty="0"/>
              <a:t>Disable it.</a:t>
            </a:r>
          </a:p>
          <a:p>
            <a:endParaRPr lang="en-US" dirty="0"/>
          </a:p>
          <a:p>
            <a:r>
              <a:rPr lang="en-US" dirty="0"/>
              <a:t>To be able to drop audit policy, you have to disable it first. </a:t>
            </a:r>
          </a:p>
          <a:p>
            <a:endParaRPr lang="en-US" dirty="0"/>
          </a:p>
          <a:p>
            <a:r>
              <a:rPr lang="en-US" dirty="0"/>
              <a:t>Drop the audit policy </a:t>
            </a:r>
            <a:r>
              <a:rPr lang="en-US" dirty="0" err="1">
                <a:solidFill>
                  <a:srgbClr val="FC971D"/>
                </a:solidFill>
              </a:rPr>
              <a:t>oe_policy</a:t>
            </a:r>
            <a:r>
              <a:rPr lang="en-US" dirty="0"/>
              <a:t>.</a:t>
            </a:r>
          </a:p>
          <a:p>
            <a:endParaRPr lang="en-US" dirty="0"/>
          </a:p>
          <a:p>
            <a:endParaRPr lang="es-VE" dirty="0"/>
          </a:p>
        </p:txBody>
      </p:sp>
      <p:sp>
        <p:nvSpPr>
          <p:cNvPr id="3" name="Título 2"/>
          <p:cNvSpPr>
            <a:spLocks noGrp="1"/>
          </p:cNvSpPr>
          <p:nvPr>
            <p:ph type="title"/>
          </p:nvPr>
        </p:nvSpPr>
        <p:spPr/>
        <p:txBody>
          <a:bodyPr/>
          <a:lstStyle/>
          <a:p>
            <a:r>
              <a:rPr lang="en-US" dirty="0"/>
              <a:t>Disabling and dropping audit policies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416</a:t>
            </a:fld>
            <a:endParaRPr lang="es-VE" dirty="0">
              <a:solidFill>
                <a:prstClr val="white"/>
              </a:solidFill>
            </a:endParaRPr>
          </a:p>
        </p:txBody>
      </p:sp>
    </p:spTree>
    <p:extLst>
      <p:ext uri="{BB962C8B-B14F-4D97-AF65-F5344CB8AC3E}">
        <p14:creationId xmlns:p14="http://schemas.microsoft.com/office/powerpoint/2010/main" val="81887168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4000" i="1" dirty="0" err="1"/>
              <a:t>Additional</a:t>
            </a:r>
            <a:r>
              <a:rPr lang="es-VE" sz="4000" i="1" dirty="0"/>
              <a:t> </a:t>
            </a:r>
            <a:r>
              <a:rPr lang="es-VE" sz="4000" i="1" dirty="0" err="1"/>
              <a:t>Topics</a:t>
            </a:r>
            <a:endParaRPr lang="es-VE" sz="4000" i="1" dirty="0"/>
          </a:p>
        </p:txBody>
      </p:sp>
    </p:spTree>
    <p:extLst>
      <p:ext uri="{BB962C8B-B14F-4D97-AF65-F5344CB8AC3E}">
        <p14:creationId xmlns:p14="http://schemas.microsoft.com/office/powerpoint/2010/main" val="128986623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54907"/>
          </a:xfrm>
        </p:spPr>
        <p:txBody>
          <a:bodyPr>
            <a:noAutofit/>
          </a:bodyPr>
          <a:lstStyle/>
          <a:p>
            <a:pPr marL="0" indent="0">
              <a:buNone/>
            </a:pPr>
            <a:r>
              <a:rPr lang="en-US" b="1" dirty="0"/>
              <a:t>In this chapter, we will cover the following tasks:</a:t>
            </a:r>
          </a:p>
          <a:p>
            <a:r>
              <a:rPr lang="en-US" dirty="0">
                <a:hlinkClick r:id="rId2" action="ppaction://hlinksldjump"/>
              </a:rPr>
              <a:t>Exporting data using Oracle Data Pump in the Oracle Database Vault environment</a:t>
            </a:r>
            <a:endParaRPr lang="en-US" dirty="0"/>
          </a:p>
          <a:p>
            <a:r>
              <a:rPr lang="en-US" dirty="0">
                <a:hlinkClick r:id="rId3" action="ppaction://hlinksldjump"/>
              </a:rPr>
              <a:t>Creating factors in Oracle Database Vault</a:t>
            </a:r>
            <a:endParaRPr lang="en-US" dirty="0"/>
          </a:p>
          <a:p>
            <a:r>
              <a:rPr lang="en-US" dirty="0">
                <a:hlinkClick r:id="rId4" action="ppaction://hlinksldjump"/>
              </a:rPr>
              <a:t>Using TDE in a multitenant environment</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418</a:t>
            </a:fld>
            <a:endParaRPr lang="es-VE" dirty="0">
              <a:solidFill>
                <a:prstClr val="white"/>
              </a:solidFill>
            </a:endParaRPr>
          </a:p>
        </p:txBody>
      </p:sp>
    </p:spTree>
    <p:extLst>
      <p:ext uri="{BB962C8B-B14F-4D97-AF65-F5344CB8AC3E}">
        <p14:creationId xmlns:p14="http://schemas.microsoft.com/office/powerpoint/2010/main" val="220340987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An Oracle Database Vault component </a:t>
            </a:r>
            <a:r>
              <a:rPr lang="en-US" b="1" dirty="0"/>
              <a:t>factor</a:t>
            </a:r>
            <a:r>
              <a:rPr lang="en-US" dirty="0"/>
              <a:t> is a named variable, which can have one or more values, assigned in several ways. </a:t>
            </a:r>
          </a:p>
          <a:p>
            <a:endParaRPr lang="en-US" dirty="0"/>
          </a:p>
          <a:p>
            <a:r>
              <a:rPr lang="en-US" dirty="0"/>
              <a:t>The actual value of factor is named </a:t>
            </a:r>
            <a:r>
              <a:rPr lang="en-US" b="1" dirty="0"/>
              <a:t>identity</a:t>
            </a:r>
            <a:r>
              <a:rPr lang="en-US" dirty="0"/>
              <a:t>. </a:t>
            </a:r>
          </a:p>
          <a:p>
            <a:endParaRPr lang="en-US" dirty="0"/>
          </a:p>
          <a:p>
            <a:r>
              <a:rPr lang="en-US" dirty="0"/>
              <a:t>Each factor has a </a:t>
            </a:r>
            <a:r>
              <a:rPr lang="en-US" b="1" dirty="0"/>
              <a:t>factor type</a:t>
            </a:r>
            <a:r>
              <a:rPr lang="en-US" dirty="0"/>
              <a:t>. </a:t>
            </a:r>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419</a:t>
            </a:fld>
            <a:endParaRPr lang="es-VE" dirty="0">
              <a:solidFill>
                <a:prstClr val="white"/>
              </a:solidFill>
            </a:endParaRPr>
          </a:p>
        </p:txBody>
      </p:sp>
    </p:spTree>
    <p:extLst>
      <p:ext uri="{BB962C8B-B14F-4D97-AF65-F5344CB8AC3E}">
        <p14:creationId xmlns:p14="http://schemas.microsoft.com/office/powerpoint/2010/main" val="1709700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7929" y="1921566"/>
            <a:ext cx="11516139" cy="3692692"/>
          </a:xfrm>
          <a:solidFill>
            <a:srgbClr val="F7941D"/>
          </a:solidFill>
        </p:spPr>
        <p:txBody>
          <a:bodyPr/>
          <a:lstStyle/>
          <a:p>
            <a:pPr marL="0" indent="0">
              <a:buNone/>
            </a:pPr>
            <a:r>
              <a:rPr lang="en-US" dirty="0">
                <a:solidFill>
                  <a:schemeClr val="bg1"/>
                </a:solidFill>
              </a:rPr>
              <a:t>Note that you cannot grant a </a:t>
            </a:r>
            <a:r>
              <a:rPr lang="en-US" b="1" dirty="0" err="1">
                <a:solidFill>
                  <a:schemeClr val="bg1">
                    <a:lumMod val="85000"/>
                  </a:schemeClr>
                </a:solidFill>
              </a:rPr>
              <a:t>sysdba</a:t>
            </a:r>
            <a:r>
              <a:rPr lang="en-US" b="1" dirty="0">
                <a:solidFill>
                  <a:schemeClr val="bg1">
                    <a:lumMod val="85000"/>
                  </a:schemeClr>
                </a:solidFill>
              </a:rPr>
              <a:t>,  </a:t>
            </a:r>
            <a:r>
              <a:rPr lang="en-US" b="1" dirty="0" err="1">
                <a:solidFill>
                  <a:schemeClr val="bg1">
                    <a:lumMod val="85000"/>
                  </a:schemeClr>
                </a:solidFill>
              </a:rPr>
              <a:t>sysoper</a:t>
            </a:r>
            <a:r>
              <a:rPr lang="en-US" b="1" dirty="0">
                <a:solidFill>
                  <a:schemeClr val="bg1">
                    <a:lumMod val="85000"/>
                  </a:schemeClr>
                </a:solidFill>
              </a:rPr>
              <a:t>,  </a:t>
            </a:r>
            <a:r>
              <a:rPr lang="en-US" b="1" dirty="0" err="1">
                <a:solidFill>
                  <a:schemeClr val="bg1">
                    <a:lumMod val="85000"/>
                  </a:schemeClr>
                </a:solidFill>
              </a:rPr>
              <a:t>sysbackup</a:t>
            </a:r>
            <a:r>
              <a:rPr lang="en-US" b="1" dirty="0">
                <a:solidFill>
                  <a:schemeClr val="bg1">
                    <a:lumMod val="85000"/>
                  </a:schemeClr>
                </a:solidFill>
              </a:rPr>
              <a:t>,  </a:t>
            </a:r>
            <a:r>
              <a:rPr lang="en-US" b="1" dirty="0" err="1">
                <a:solidFill>
                  <a:schemeClr val="bg1">
                    <a:lumMod val="85000"/>
                  </a:schemeClr>
                </a:solidFill>
              </a:rPr>
              <a:t>sysdg</a:t>
            </a:r>
            <a:r>
              <a:rPr lang="en-US" dirty="0">
                <a:solidFill>
                  <a:schemeClr val="bg1">
                    <a:lumMod val="85000"/>
                  </a:schemeClr>
                </a:solidFill>
              </a:rPr>
              <a:t>,</a:t>
            </a:r>
            <a:r>
              <a:rPr lang="en-US" dirty="0">
                <a:solidFill>
                  <a:srgbClr val="818286"/>
                </a:solidFill>
              </a:rPr>
              <a:t> </a:t>
            </a:r>
            <a:r>
              <a:rPr lang="en-US" dirty="0">
                <a:solidFill>
                  <a:schemeClr val="bg1"/>
                </a:solidFill>
              </a:rPr>
              <a:t>or</a:t>
            </a:r>
            <a:r>
              <a:rPr lang="en-US" dirty="0">
                <a:solidFill>
                  <a:srgbClr val="818286"/>
                </a:solidFill>
              </a:rPr>
              <a:t>  </a:t>
            </a:r>
            <a:r>
              <a:rPr lang="en-US" b="1" dirty="0" err="1">
                <a:solidFill>
                  <a:schemeClr val="bg1">
                    <a:lumMod val="85000"/>
                  </a:schemeClr>
                </a:solidFill>
              </a:rPr>
              <a:t>syskm</a:t>
            </a:r>
            <a:r>
              <a:rPr lang="en-US" dirty="0">
                <a:solidFill>
                  <a:schemeClr val="bg1">
                    <a:lumMod val="85000"/>
                  </a:schemeClr>
                </a:solidFill>
              </a:rPr>
              <a:t> </a:t>
            </a:r>
            <a:r>
              <a:rPr lang="en-US" dirty="0">
                <a:solidFill>
                  <a:schemeClr val="bg1"/>
                </a:solidFill>
              </a:rPr>
              <a:t>privilege to users that are identified externally, using a  </a:t>
            </a:r>
            <a:r>
              <a:rPr lang="en-US" b="1" dirty="0">
                <a:solidFill>
                  <a:schemeClr val="bg1">
                    <a:lumMod val="85000"/>
                  </a:schemeClr>
                </a:solidFill>
              </a:rPr>
              <a:t>grant</a:t>
            </a:r>
            <a:r>
              <a:rPr lang="en-US" dirty="0">
                <a:solidFill>
                  <a:schemeClr val="bg1">
                    <a:lumMod val="85000"/>
                  </a:schemeClr>
                </a:solidFill>
              </a:rPr>
              <a:t> </a:t>
            </a:r>
            <a:r>
              <a:rPr lang="en-US" dirty="0">
                <a:solidFill>
                  <a:schemeClr val="bg1"/>
                </a:solidFill>
              </a:rPr>
              <a:t>statement:</a:t>
            </a:r>
            <a:endParaRPr lang="es-VE" dirty="0">
              <a:solidFill>
                <a:schemeClr val="bg1"/>
              </a:solidFill>
            </a:endParaRPr>
          </a:p>
        </p:txBody>
      </p:sp>
      <p:sp>
        <p:nvSpPr>
          <p:cNvPr id="3" name="Título 2"/>
          <p:cNvSpPr>
            <a:spLocks noGrp="1"/>
          </p:cNvSpPr>
          <p:nvPr>
            <p:ph type="title"/>
          </p:nvPr>
        </p:nvSpPr>
        <p:spPr/>
        <p:txBody>
          <a:bodyPr/>
          <a:lstStyle/>
          <a:p>
            <a:r>
              <a:rPr lang="en-US" dirty="0"/>
              <a:t>Creating and using OS-authenticated 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42</a:t>
            </a:fld>
            <a:endParaRPr lang="es-VE"/>
          </a:p>
        </p:txBody>
      </p:sp>
      <p:sp>
        <p:nvSpPr>
          <p:cNvPr id="6" name="Rectángulo 5"/>
          <p:cNvSpPr/>
          <p:nvPr/>
        </p:nvSpPr>
        <p:spPr>
          <a:xfrm>
            <a:off x="814135" y="3767912"/>
            <a:ext cx="10563725" cy="1505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F7941D"/>
                </a:solidFill>
              </a:rPr>
              <a:t>SQL&gt; grant </a:t>
            </a:r>
            <a:r>
              <a:rPr lang="en-US" sz="1600" b="1" dirty="0" err="1">
                <a:solidFill>
                  <a:srgbClr val="F7941D"/>
                </a:solidFill>
              </a:rPr>
              <a:t>sysdba</a:t>
            </a:r>
            <a:r>
              <a:rPr lang="en-US" sz="1600" b="1" dirty="0">
                <a:solidFill>
                  <a:srgbClr val="F7941D"/>
                </a:solidFill>
              </a:rPr>
              <a:t> to </a:t>
            </a:r>
            <a:r>
              <a:rPr lang="en-US" sz="1600" b="1" dirty="0" err="1">
                <a:solidFill>
                  <a:srgbClr val="F7941D"/>
                </a:solidFill>
              </a:rPr>
              <a:t>ops$ernesto</a:t>
            </a:r>
            <a:r>
              <a:rPr lang="en-US" sz="1600" b="1" dirty="0">
                <a:solidFill>
                  <a:srgbClr val="F7941D"/>
                </a:solidFill>
              </a:rPr>
              <a:t>;</a:t>
            </a:r>
          </a:p>
          <a:p>
            <a:r>
              <a:rPr lang="en-US" sz="1600" b="1" dirty="0">
                <a:solidFill>
                  <a:srgbClr val="F7941D"/>
                </a:solidFill>
              </a:rPr>
              <a:t>    grant </a:t>
            </a:r>
            <a:r>
              <a:rPr lang="en-US" sz="1600" b="1" dirty="0" err="1">
                <a:solidFill>
                  <a:srgbClr val="F7941D"/>
                </a:solidFill>
              </a:rPr>
              <a:t>sysdba</a:t>
            </a:r>
            <a:r>
              <a:rPr lang="en-US" sz="1600" b="1" dirty="0">
                <a:solidFill>
                  <a:srgbClr val="F7941D"/>
                </a:solidFill>
              </a:rPr>
              <a:t> to </a:t>
            </a:r>
            <a:r>
              <a:rPr lang="en-US" sz="1600" b="1" dirty="0" err="1">
                <a:solidFill>
                  <a:srgbClr val="F7941D"/>
                </a:solidFill>
              </a:rPr>
              <a:t>ops$ernesto</a:t>
            </a:r>
            <a:endParaRPr lang="en-US" sz="1600" b="1" dirty="0">
              <a:solidFill>
                <a:srgbClr val="F7941D"/>
              </a:solidFill>
            </a:endParaRPr>
          </a:p>
          <a:p>
            <a:endParaRPr lang="en-US" sz="1600" b="1" dirty="0">
              <a:solidFill>
                <a:srgbClr val="F7941D"/>
              </a:solidFill>
            </a:endParaRPr>
          </a:p>
          <a:p>
            <a:r>
              <a:rPr lang="en-US" sz="1600" b="1" dirty="0">
                <a:solidFill>
                  <a:srgbClr val="F7941D"/>
                </a:solidFill>
              </a:rPr>
              <a:t>ERROR at line 1: ORA-01997: GRANT failed: user</a:t>
            </a:r>
          </a:p>
          <a:p>
            <a:r>
              <a:rPr lang="en-US" sz="1600" b="1" dirty="0">
                <a:solidFill>
                  <a:srgbClr val="F7941D"/>
                </a:solidFill>
              </a:rPr>
              <a:t>      '</a:t>
            </a:r>
            <a:r>
              <a:rPr lang="en-US" sz="1600" b="1" dirty="0" err="1">
                <a:solidFill>
                  <a:srgbClr val="F7941D"/>
                </a:solidFill>
              </a:rPr>
              <a:t>OPS$ernesto</a:t>
            </a:r>
            <a:r>
              <a:rPr lang="en-US" sz="1600" b="1" dirty="0">
                <a:solidFill>
                  <a:srgbClr val="F7941D"/>
                </a:solidFill>
              </a:rPr>
              <a:t>' identified externally</a:t>
            </a:r>
          </a:p>
        </p:txBody>
      </p:sp>
    </p:spTree>
    <p:extLst>
      <p:ext uri="{BB962C8B-B14F-4D97-AF65-F5344CB8AC3E}">
        <p14:creationId xmlns:p14="http://schemas.microsoft.com/office/powerpoint/2010/main" val="421071417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A factor type is used only for classification purposes. </a:t>
            </a:r>
          </a:p>
          <a:p>
            <a:endParaRPr lang="en-US" dirty="0"/>
          </a:p>
          <a:p>
            <a:r>
              <a:rPr lang="en-US" dirty="0"/>
              <a:t>Factors are building blocks for configuring security policies.</a:t>
            </a:r>
          </a:p>
          <a:p>
            <a:endParaRPr lang="en-US" dirty="0"/>
          </a:p>
          <a:p>
            <a:r>
              <a:rPr lang="en-US" dirty="0"/>
              <a:t> They can be used in rules/rule sets. </a:t>
            </a:r>
          </a:p>
          <a:p>
            <a:endParaRPr lang="en-US" dirty="0"/>
          </a:p>
          <a:p>
            <a:r>
              <a:rPr lang="en-US" dirty="0"/>
              <a:t>You can configure factors by using Oracle Enterprise Manager or the Database Vault API.</a:t>
            </a:r>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420</a:t>
            </a:fld>
            <a:endParaRPr lang="es-VE" dirty="0">
              <a:solidFill>
                <a:prstClr val="white"/>
              </a:solidFill>
            </a:endParaRPr>
          </a:p>
        </p:txBody>
      </p:sp>
    </p:spTree>
    <p:extLst>
      <p:ext uri="{BB962C8B-B14F-4D97-AF65-F5344CB8AC3E}">
        <p14:creationId xmlns:p14="http://schemas.microsoft.com/office/powerpoint/2010/main" val="332608257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 Oracle Database 19c, it is possible to perform Oracle Data Pump regular and transportable export and import operations in the Oracle Database Vault environment.</a:t>
            </a:r>
          </a:p>
          <a:p>
            <a:endParaRPr lang="en-US" dirty="0"/>
          </a:p>
          <a:p>
            <a:r>
              <a:rPr lang="en-US" dirty="0"/>
              <a:t>You'll export data that resides in a schema that is protected by a realm.</a:t>
            </a:r>
          </a:p>
          <a:p>
            <a:endParaRPr lang="en-US" dirty="0"/>
          </a:p>
          <a:p>
            <a:endParaRPr lang="en-US" dirty="0"/>
          </a:p>
          <a:p>
            <a:endParaRPr lang="en-US" dirty="0"/>
          </a:p>
          <a:p>
            <a:endParaRPr lang="es-VE" dirty="0"/>
          </a:p>
        </p:txBody>
      </p:sp>
      <p:sp>
        <p:nvSpPr>
          <p:cNvPr id="3" name="Título 2"/>
          <p:cNvSpPr>
            <a:spLocks noGrp="1"/>
          </p:cNvSpPr>
          <p:nvPr>
            <p:ph type="title"/>
          </p:nvPr>
        </p:nvSpPr>
        <p:spPr>
          <a:xfrm>
            <a:off x="1449191" y="552656"/>
            <a:ext cx="10848977" cy="655430"/>
          </a:xfrm>
        </p:spPr>
        <p:txBody>
          <a:bodyPr/>
          <a:lstStyle/>
          <a:p>
            <a:pPr>
              <a:lnSpc>
                <a:spcPct val="60000"/>
              </a:lnSpc>
            </a:pPr>
            <a:r>
              <a:rPr lang="es-VE" sz="2800" dirty="0" err="1"/>
              <a:t>Exporting</a:t>
            </a:r>
            <a:r>
              <a:rPr lang="es-VE" sz="2800" dirty="0"/>
              <a:t> data </a:t>
            </a:r>
            <a:r>
              <a:rPr lang="es-VE" sz="2800" dirty="0" err="1"/>
              <a:t>using</a:t>
            </a:r>
            <a:r>
              <a:rPr lang="es-VE" sz="2800" dirty="0"/>
              <a:t> Oracle Data </a:t>
            </a:r>
            <a:r>
              <a:rPr lang="es-VE" sz="2800" dirty="0" err="1"/>
              <a:t>Pump</a:t>
            </a:r>
            <a:r>
              <a:rPr lang="es-VE" sz="2800" dirty="0"/>
              <a:t> in Oracle </a:t>
            </a:r>
            <a:r>
              <a:rPr lang="es-VE" sz="2800" dirty="0" err="1"/>
              <a:t>Database</a:t>
            </a:r>
            <a:r>
              <a:rPr lang="es-VE" sz="2800" dirty="0"/>
              <a:t> </a:t>
            </a:r>
            <a:r>
              <a:rPr lang="es-VE" sz="2800" dirty="0" err="1"/>
              <a:t>Vault</a:t>
            </a:r>
            <a:r>
              <a:rPr lang="es-VE" sz="2800" dirty="0"/>
              <a:t> </a:t>
            </a:r>
            <a:r>
              <a:rPr lang="es-VE" sz="2800" dirty="0" err="1"/>
              <a:t>environment</a:t>
            </a:r>
            <a:br>
              <a:rPr lang="es-VE" sz="2800" dirty="0"/>
            </a:b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421</a:t>
            </a:fld>
            <a:endParaRPr lang="es-VE" dirty="0">
              <a:solidFill>
                <a:prstClr val="white"/>
              </a:solidFill>
            </a:endParaRPr>
          </a:p>
        </p:txBody>
      </p:sp>
    </p:spTree>
    <p:extLst>
      <p:ext uri="{BB962C8B-B14F-4D97-AF65-F5344CB8AC3E}">
        <p14:creationId xmlns:p14="http://schemas.microsoft.com/office/powerpoint/2010/main" val="303687710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It</a:t>
            </a:r>
            <a:r>
              <a:rPr lang="es-VE" dirty="0"/>
              <a:t> </a:t>
            </a:r>
            <a:r>
              <a:rPr lang="es-VE" dirty="0" err="1"/>
              <a:t>is</a:t>
            </a:r>
            <a:r>
              <a:rPr lang="es-VE" dirty="0"/>
              <a:t> </a:t>
            </a:r>
            <a:r>
              <a:rPr lang="es-VE" dirty="0" err="1"/>
              <a:t>assumed</a:t>
            </a:r>
            <a:r>
              <a:rPr lang="es-VE" dirty="0"/>
              <a:t> </a:t>
            </a:r>
            <a:r>
              <a:rPr lang="es-VE" dirty="0" err="1"/>
              <a:t>that</a:t>
            </a:r>
            <a:r>
              <a:rPr lang="es-VE" dirty="0"/>
              <a:t>:</a:t>
            </a:r>
          </a:p>
          <a:p>
            <a:endParaRPr lang="es-VE"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422</a:t>
            </a:fld>
            <a:endParaRPr lang="es-VE" dirty="0">
              <a:solidFill>
                <a:prstClr val="white"/>
              </a:solidFill>
            </a:endParaRPr>
          </a:p>
        </p:txBody>
      </p:sp>
      <p:sp>
        <p:nvSpPr>
          <p:cNvPr id="5" name="Título 2"/>
          <p:cNvSpPr>
            <a:spLocks noGrp="1"/>
          </p:cNvSpPr>
          <p:nvPr>
            <p:ph type="title"/>
          </p:nvPr>
        </p:nvSpPr>
        <p:spPr>
          <a:xfrm>
            <a:off x="1449191" y="552656"/>
            <a:ext cx="10848977" cy="655430"/>
          </a:xfrm>
        </p:spPr>
        <p:txBody>
          <a:bodyPr/>
          <a:lstStyle/>
          <a:p>
            <a:pPr>
              <a:lnSpc>
                <a:spcPct val="60000"/>
              </a:lnSpc>
            </a:pPr>
            <a:r>
              <a:rPr lang="es-VE" sz="2800" dirty="0" err="1"/>
              <a:t>Exporting</a:t>
            </a:r>
            <a:r>
              <a:rPr lang="es-VE" sz="2800" dirty="0"/>
              <a:t> data </a:t>
            </a:r>
            <a:r>
              <a:rPr lang="es-VE" sz="2800" dirty="0" err="1"/>
              <a:t>using</a:t>
            </a:r>
            <a:r>
              <a:rPr lang="es-VE" sz="2800" dirty="0"/>
              <a:t> Oracle Data </a:t>
            </a:r>
            <a:r>
              <a:rPr lang="es-VE" sz="2800" dirty="0" err="1"/>
              <a:t>Pump</a:t>
            </a:r>
            <a:r>
              <a:rPr lang="es-VE" sz="2800" dirty="0"/>
              <a:t> in Oracle </a:t>
            </a:r>
            <a:r>
              <a:rPr lang="es-VE" sz="2800" dirty="0" err="1"/>
              <a:t>Database</a:t>
            </a:r>
            <a:r>
              <a:rPr lang="es-VE" sz="2800" dirty="0"/>
              <a:t> </a:t>
            </a:r>
            <a:r>
              <a:rPr lang="es-VE" sz="2800" dirty="0" err="1"/>
              <a:t>Vault</a:t>
            </a:r>
            <a:r>
              <a:rPr lang="es-VE" sz="2800" dirty="0"/>
              <a:t> </a:t>
            </a:r>
            <a:r>
              <a:rPr lang="es-VE" sz="2800" dirty="0" err="1"/>
              <a:t>environment</a:t>
            </a:r>
            <a:br>
              <a:rPr lang="es-VE" sz="2800" dirty="0"/>
            </a:br>
            <a:endParaRPr lang="es-VE" sz="2800" dirty="0"/>
          </a:p>
        </p:txBody>
      </p:sp>
      <p:sp>
        <p:nvSpPr>
          <p:cNvPr id="6" name="Rectángulo 5"/>
          <p:cNvSpPr/>
          <p:nvPr/>
        </p:nvSpPr>
        <p:spPr>
          <a:xfrm>
            <a:off x="1012547" y="2510187"/>
            <a:ext cx="10153650" cy="234086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b="1" dirty="0">
                <a:solidFill>
                  <a:prstClr val="white"/>
                </a:solidFill>
              </a:rPr>
              <a:t>You are using Oracle Database 12.1.0.2 (the traditional architecture) on Linux</a:t>
            </a:r>
          </a:p>
          <a:p>
            <a:pPr marL="285750" indent="-285750">
              <a:buFont typeface="Arial" panose="020B0604020202020204" pitchFamily="34" charset="0"/>
              <a:buChar char="•"/>
            </a:pPr>
            <a:endParaRPr lang="en-US" sz="2000" b="1" dirty="0">
              <a:solidFill>
                <a:prstClr val="white"/>
              </a:solidFill>
            </a:endParaRPr>
          </a:p>
          <a:p>
            <a:pPr marL="285750" indent="-285750">
              <a:buFont typeface="Arial" panose="020B0604020202020204" pitchFamily="34" charset="0"/>
              <a:buChar char="•"/>
            </a:pPr>
            <a:r>
              <a:rPr lang="en-US" sz="2000" b="1" dirty="0">
                <a:solidFill>
                  <a:prstClr val="white"/>
                </a:solidFill>
              </a:rPr>
              <a:t>Sample schemas are installed (you'll use HR schema in this recipe)</a:t>
            </a:r>
          </a:p>
          <a:p>
            <a:pPr marL="285750" indent="-285750">
              <a:buFont typeface="Arial" panose="020B0604020202020204" pitchFamily="34" charset="0"/>
              <a:buChar char="•"/>
            </a:pPr>
            <a:endParaRPr lang="en-US" sz="2000" b="1" dirty="0">
              <a:solidFill>
                <a:prstClr val="white"/>
              </a:solidFill>
            </a:endParaRPr>
          </a:p>
          <a:p>
            <a:pPr marL="285750" indent="-285750">
              <a:buFont typeface="Arial" panose="020B0604020202020204" pitchFamily="34" charset="0"/>
              <a:buChar char="•"/>
            </a:pPr>
            <a:r>
              <a:rPr lang="en-US" sz="2000" b="1" dirty="0">
                <a:solidFill>
                  <a:prstClr val="white"/>
                </a:solidFill>
              </a:rPr>
              <a:t>Database Vault is enabled and configured (a Database Vault owner is user </a:t>
            </a:r>
            <a:r>
              <a:rPr lang="en-US" sz="2000" b="1" dirty="0" err="1">
                <a:solidFill>
                  <a:prstClr val="white"/>
                </a:solidFill>
              </a:rPr>
              <a:t>dbv_owner</a:t>
            </a:r>
            <a:r>
              <a:rPr lang="en-US" sz="2000" b="1" dirty="0">
                <a:solidFill>
                  <a:prstClr val="white"/>
                </a:solidFill>
              </a:rPr>
              <a:t>, account manager is user </a:t>
            </a:r>
            <a:r>
              <a:rPr lang="en-US" sz="2000" b="1" dirty="0" err="1">
                <a:solidFill>
                  <a:prstClr val="white"/>
                </a:solidFill>
              </a:rPr>
              <a:t>dbv_acctmgr</a:t>
            </a:r>
            <a:r>
              <a:rPr lang="en-US" sz="2000" b="1" dirty="0">
                <a:solidFill>
                  <a:prstClr val="white"/>
                </a:solidFill>
              </a:rPr>
              <a:t>, and realm that protects HR schema is created).</a:t>
            </a:r>
          </a:p>
        </p:txBody>
      </p:sp>
    </p:spTree>
    <p:extLst>
      <p:ext uri="{BB962C8B-B14F-4D97-AF65-F5344CB8AC3E}">
        <p14:creationId xmlns:p14="http://schemas.microsoft.com/office/powerpoint/2010/main" val="170474858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This is one way how you can create </a:t>
            </a:r>
            <a:r>
              <a:rPr lang="en-US" dirty="0">
                <a:solidFill>
                  <a:srgbClr val="FC971D"/>
                </a:solidFill>
              </a:rPr>
              <a:t>HR</a:t>
            </a:r>
            <a:r>
              <a:rPr lang="en-US" dirty="0"/>
              <a:t> realm:</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423</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a:solidFill>
                  <a:prstClr val="white"/>
                </a:solidFill>
              </a:rPr>
              <a:t>Exporting</a:t>
            </a:r>
            <a:r>
              <a:rPr lang="es-VE" sz="2800" dirty="0">
                <a:solidFill>
                  <a:prstClr val="white"/>
                </a:solidFill>
              </a:rPr>
              <a:t> data </a:t>
            </a:r>
            <a:r>
              <a:rPr lang="es-VE" sz="2800" dirty="0" err="1">
                <a:solidFill>
                  <a:prstClr val="white"/>
                </a:solidFill>
              </a:rPr>
              <a:t>using</a:t>
            </a:r>
            <a:r>
              <a:rPr lang="es-VE" sz="2800" dirty="0">
                <a:solidFill>
                  <a:prstClr val="white"/>
                </a:solidFill>
              </a:rPr>
              <a:t> Oracle Data </a:t>
            </a:r>
            <a:r>
              <a:rPr lang="es-VE" sz="2800" dirty="0" err="1">
                <a:solidFill>
                  <a:prstClr val="white"/>
                </a:solidFill>
              </a:rPr>
              <a:t>Pump</a:t>
            </a:r>
            <a:r>
              <a:rPr lang="es-VE" sz="2800" dirty="0">
                <a:solidFill>
                  <a:prstClr val="white"/>
                </a:solidFill>
              </a:rPr>
              <a:t> in Oracle </a:t>
            </a:r>
            <a:r>
              <a:rPr lang="es-VE" sz="2800" dirty="0" err="1">
                <a:solidFill>
                  <a:prstClr val="white"/>
                </a:solidFill>
              </a:rPr>
              <a:t>Database</a:t>
            </a:r>
            <a:r>
              <a:rPr lang="es-VE" sz="2800" dirty="0">
                <a:solidFill>
                  <a:prstClr val="white"/>
                </a:solidFill>
              </a:rPr>
              <a:t> </a:t>
            </a:r>
            <a:r>
              <a:rPr lang="es-VE" sz="2800" dirty="0" err="1">
                <a:solidFill>
                  <a:prstClr val="white"/>
                </a:solidFill>
              </a:rPr>
              <a:t>Vault</a:t>
            </a:r>
            <a:r>
              <a:rPr lang="es-VE" sz="2800" dirty="0">
                <a:solidFill>
                  <a:prstClr val="white"/>
                </a:solidFill>
              </a:rPr>
              <a:t> </a:t>
            </a:r>
            <a:r>
              <a:rPr lang="es-VE" sz="2800" dirty="0" err="1">
                <a:solidFill>
                  <a:prstClr val="white"/>
                </a:solidFill>
              </a:rPr>
              <a:t>environment</a:t>
            </a:r>
            <a:br>
              <a:rPr lang="es-VE" sz="2800" dirty="0">
                <a:solidFill>
                  <a:prstClr val="white"/>
                </a:solidFill>
              </a:rPr>
            </a:br>
            <a:endParaRPr lang="es-VE" sz="2800" dirty="0">
              <a:solidFill>
                <a:prstClr val="white"/>
              </a:solidFill>
            </a:endParaRPr>
          </a:p>
        </p:txBody>
      </p:sp>
      <p:sp>
        <p:nvSpPr>
          <p:cNvPr id="6" name="Rectángulo 5"/>
          <p:cNvSpPr/>
          <p:nvPr/>
        </p:nvSpPr>
        <p:spPr>
          <a:xfrm>
            <a:off x="1019175" y="2335691"/>
            <a:ext cx="10153650" cy="381746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a:t>
            </a:r>
            <a:r>
              <a:rPr lang="en-US" b="1" dirty="0" err="1">
                <a:solidFill>
                  <a:prstClr val="white"/>
                </a:solidFill>
              </a:rPr>
              <a:t>dbv_owner</a:t>
            </a:r>
            <a:endParaRPr lang="en-US" b="1" dirty="0">
              <a:solidFill>
                <a:prstClr val="white"/>
              </a:solidFill>
            </a:endParaRPr>
          </a:p>
          <a:p>
            <a:r>
              <a:rPr lang="en-US" b="1" dirty="0">
                <a:solidFill>
                  <a:prstClr val="white"/>
                </a:solidFill>
              </a:rPr>
              <a:t>SQL&gt; BEGIN</a:t>
            </a:r>
          </a:p>
          <a:p>
            <a:r>
              <a:rPr lang="en-US" b="1" dirty="0">
                <a:solidFill>
                  <a:prstClr val="white"/>
                </a:solidFill>
              </a:rPr>
              <a:t> DBMS_MACADM.CREATE_REALM(</a:t>
            </a:r>
          </a:p>
          <a:p>
            <a:r>
              <a:rPr lang="en-US" b="1" dirty="0">
                <a:solidFill>
                  <a:prstClr val="white"/>
                </a:solidFill>
              </a:rPr>
              <a:t>  </a:t>
            </a:r>
            <a:r>
              <a:rPr lang="en-US" b="1" dirty="0" err="1">
                <a:solidFill>
                  <a:prstClr val="white"/>
                </a:solidFill>
              </a:rPr>
              <a:t>realm_name</a:t>
            </a:r>
            <a:r>
              <a:rPr lang="en-US" b="1" dirty="0">
                <a:solidFill>
                  <a:prstClr val="white"/>
                </a:solidFill>
              </a:rPr>
              <a:t>    =&gt; 'HR Realm', </a:t>
            </a:r>
          </a:p>
          <a:p>
            <a:r>
              <a:rPr lang="en-US" b="1" dirty="0">
                <a:solidFill>
                  <a:prstClr val="white"/>
                </a:solidFill>
              </a:rPr>
              <a:t>  description   =&gt; 'Protects HR schema', </a:t>
            </a:r>
          </a:p>
          <a:p>
            <a:r>
              <a:rPr lang="en-US" b="1" dirty="0">
                <a:solidFill>
                  <a:prstClr val="white"/>
                </a:solidFill>
              </a:rPr>
              <a:t>  enabled       =&gt; DBMS_MACUTL.G_YES, </a:t>
            </a:r>
          </a:p>
          <a:p>
            <a:r>
              <a:rPr lang="en-US" b="1" dirty="0">
                <a:solidFill>
                  <a:prstClr val="white"/>
                </a:solidFill>
              </a:rPr>
              <a:t>  </a:t>
            </a:r>
            <a:r>
              <a:rPr lang="en-US" b="1" dirty="0" err="1">
                <a:solidFill>
                  <a:prstClr val="white"/>
                </a:solidFill>
              </a:rPr>
              <a:t>audit_options</a:t>
            </a:r>
            <a:r>
              <a:rPr lang="en-US" b="1" dirty="0">
                <a:solidFill>
                  <a:prstClr val="white"/>
                </a:solidFill>
              </a:rPr>
              <a:t> =&gt; DBMS_MACUTL.G_REALM_AUDIT_OFF,</a:t>
            </a:r>
          </a:p>
          <a:p>
            <a:r>
              <a:rPr lang="en-US" b="1" dirty="0">
                <a:solidFill>
                  <a:prstClr val="white"/>
                </a:solidFill>
              </a:rPr>
              <a:t>  </a:t>
            </a:r>
            <a:r>
              <a:rPr lang="en-US" b="1" dirty="0" err="1">
                <a:solidFill>
                  <a:prstClr val="white"/>
                </a:solidFill>
              </a:rPr>
              <a:t>realm_type</a:t>
            </a:r>
            <a:r>
              <a:rPr lang="en-US" b="1" dirty="0">
                <a:solidFill>
                  <a:prstClr val="white"/>
                </a:solidFill>
              </a:rPr>
              <a:t>    =&gt; 0);</a:t>
            </a:r>
          </a:p>
          <a:p>
            <a:r>
              <a:rPr lang="en-US" b="1" dirty="0">
                <a:solidFill>
                  <a:prstClr val="white"/>
                </a:solidFill>
              </a:rPr>
              <a:t>END; </a:t>
            </a:r>
          </a:p>
          <a:p>
            <a:r>
              <a:rPr lang="en-US" b="1" dirty="0">
                <a:solidFill>
                  <a:prstClr val="white"/>
                </a:solidFill>
              </a:rPr>
              <a:t>/</a:t>
            </a:r>
          </a:p>
          <a:p>
            <a:endParaRPr lang="en-US" b="1" dirty="0">
              <a:solidFill>
                <a:prstClr val="white"/>
              </a:solidFill>
            </a:endParaRPr>
          </a:p>
          <a:p>
            <a:endParaRPr lang="en-US" b="1" dirty="0">
              <a:solidFill>
                <a:prstClr val="white"/>
              </a:solidFill>
            </a:endParaRPr>
          </a:p>
          <a:p>
            <a:r>
              <a:rPr lang="en-US" b="1" dirty="0">
                <a:solidFill>
                  <a:prstClr val="white"/>
                </a:solidFill>
              </a:rPr>
              <a:t>PL/SQL procedure successfully completed.</a:t>
            </a:r>
          </a:p>
        </p:txBody>
      </p:sp>
    </p:spTree>
    <p:extLst>
      <p:ext uri="{BB962C8B-B14F-4D97-AF65-F5344CB8AC3E}">
        <p14:creationId xmlns:p14="http://schemas.microsoft.com/office/powerpoint/2010/main" val="249886654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424</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a:solidFill>
                  <a:prstClr val="white"/>
                </a:solidFill>
              </a:rPr>
              <a:t>Exporting</a:t>
            </a:r>
            <a:r>
              <a:rPr lang="es-VE" sz="2800" dirty="0">
                <a:solidFill>
                  <a:prstClr val="white"/>
                </a:solidFill>
              </a:rPr>
              <a:t> data </a:t>
            </a:r>
            <a:r>
              <a:rPr lang="es-VE" sz="2800" dirty="0" err="1">
                <a:solidFill>
                  <a:prstClr val="white"/>
                </a:solidFill>
              </a:rPr>
              <a:t>using</a:t>
            </a:r>
            <a:r>
              <a:rPr lang="es-VE" sz="2800" dirty="0">
                <a:solidFill>
                  <a:prstClr val="white"/>
                </a:solidFill>
              </a:rPr>
              <a:t> Oracle Data </a:t>
            </a:r>
            <a:r>
              <a:rPr lang="es-VE" sz="2800" dirty="0" err="1">
                <a:solidFill>
                  <a:prstClr val="white"/>
                </a:solidFill>
              </a:rPr>
              <a:t>Pump</a:t>
            </a:r>
            <a:r>
              <a:rPr lang="es-VE" sz="2800" dirty="0">
                <a:solidFill>
                  <a:prstClr val="white"/>
                </a:solidFill>
              </a:rPr>
              <a:t> in Oracle </a:t>
            </a:r>
            <a:r>
              <a:rPr lang="es-VE" sz="2800" dirty="0" err="1">
                <a:solidFill>
                  <a:prstClr val="white"/>
                </a:solidFill>
              </a:rPr>
              <a:t>Database</a:t>
            </a:r>
            <a:r>
              <a:rPr lang="es-VE" sz="2800" dirty="0">
                <a:solidFill>
                  <a:prstClr val="white"/>
                </a:solidFill>
              </a:rPr>
              <a:t> </a:t>
            </a:r>
            <a:r>
              <a:rPr lang="es-VE" sz="2800" dirty="0" err="1">
                <a:solidFill>
                  <a:prstClr val="white"/>
                </a:solidFill>
              </a:rPr>
              <a:t>Vault</a:t>
            </a:r>
            <a:r>
              <a:rPr lang="es-VE" sz="2800" dirty="0">
                <a:solidFill>
                  <a:prstClr val="white"/>
                </a:solidFill>
              </a:rPr>
              <a:t> </a:t>
            </a:r>
            <a:r>
              <a:rPr lang="es-VE" sz="2800" dirty="0" err="1">
                <a:solidFill>
                  <a:prstClr val="white"/>
                </a:solidFill>
              </a:rPr>
              <a:t>environment</a:t>
            </a:r>
            <a:br>
              <a:rPr lang="es-VE" sz="2800" dirty="0">
                <a:solidFill>
                  <a:prstClr val="white"/>
                </a:solidFill>
              </a:rPr>
            </a:br>
            <a:endParaRPr lang="es-VE" sz="2800" dirty="0">
              <a:solidFill>
                <a:prstClr val="white"/>
              </a:solidFill>
            </a:endParaRPr>
          </a:p>
        </p:txBody>
      </p:sp>
      <p:sp>
        <p:nvSpPr>
          <p:cNvPr id="6" name="Rectángulo 5"/>
          <p:cNvSpPr/>
          <p:nvPr/>
        </p:nvSpPr>
        <p:spPr>
          <a:xfrm>
            <a:off x="1019175" y="2158523"/>
            <a:ext cx="10153650" cy="304419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BEGIN</a:t>
            </a:r>
          </a:p>
          <a:p>
            <a:r>
              <a:rPr lang="en-US" b="1" dirty="0">
                <a:solidFill>
                  <a:prstClr val="white"/>
                </a:solidFill>
              </a:rPr>
              <a:t> DBMS_MACADM.ADD_OBJECT_TO_REALM(</a:t>
            </a:r>
          </a:p>
          <a:p>
            <a:r>
              <a:rPr lang="en-US" b="1" dirty="0">
                <a:solidFill>
                  <a:prstClr val="white"/>
                </a:solidFill>
              </a:rPr>
              <a:t>  </a:t>
            </a:r>
            <a:r>
              <a:rPr lang="en-US" b="1" dirty="0" err="1">
                <a:solidFill>
                  <a:prstClr val="white"/>
                </a:solidFill>
              </a:rPr>
              <a:t>realm_name</a:t>
            </a:r>
            <a:r>
              <a:rPr lang="en-US" b="1" dirty="0">
                <a:solidFill>
                  <a:prstClr val="white"/>
                </a:solidFill>
              </a:rPr>
              <a:t>   =&gt; 'HR Realm', </a:t>
            </a:r>
          </a:p>
          <a:p>
            <a:r>
              <a:rPr lang="en-US" b="1" dirty="0">
                <a:solidFill>
                  <a:prstClr val="white"/>
                </a:solidFill>
              </a:rPr>
              <a:t>  </a:t>
            </a:r>
            <a:r>
              <a:rPr lang="en-US" b="1" dirty="0" err="1">
                <a:solidFill>
                  <a:prstClr val="white"/>
                </a:solidFill>
              </a:rPr>
              <a:t>object_owner</a:t>
            </a:r>
            <a:r>
              <a:rPr lang="en-US" b="1" dirty="0">
                <a:solidFill>
                  <a:prstClr val="white"/>
                </a:solidFill>
              </a:rPr>
              <a:t> =&gt; 'HR', </a:t>
            </a:r>
          </a:p>
          <a:p>
            <a:r>
              <a:rPr lang="en-US" b="1" dirty="0">
                <a:solidFill>
                  <a:prstClr val="white"/>
                </a:solidFill>
              </a:rPr>
              <a:t>  </a:t>
            </a:r>
            <a:r>
              <a:rPr lang="en-US" b="1" dirty="0" err="1">
                <a:solidFill>
                  <a:prstClr val="white"/>
                </a:solidFill>
              </a:rPr>
              <a:t>object_name</a:t>
            </a:r>
            <a:r>
              <a:rPr lang="en-US" b="1" dirty="0">
                <a:solidFill>
                  <a:prstClr val="white"/>
                </a:solidFill>
              </a:rPr>
              <a:t>  =&gt; '%', </a:t>
            </a:r>
          </a:p>
          <a:p>
            <a:r>
              <a:rPr lang="en-US" b="1" dirty="0">
                <a:solidFill>
                  <a:prstClr val="white"/>
                </a:solidFill>
              </a:rPr>
              <a:t>  </a:t>
            </a:r>
            <a:r>
              <a:rPr lang="en-US" b="1" dirty="0" err="1">
                <a:solidFill>
                  <a:prstClr val="white"/>
                </a:solidFill>
              </a:rPr>
              <a:t>object_type</a:t>
            </a:r>
            <a:r>
              <a:rPr lang="en-US" b="1" dirty="0">
                <a:solidFill>
                  <a:prstClr val="white"/>
                </a:solidFill>
              </a:rPr>
              <a:t>  =&gt; '%'); </a:t>
            </a:r>
          </a:p>
          <a:p>
            <a:r>
              <a:rPr lang="en-US" b="1" dirty="0">
                <a:solidFill>
                  <a:prstClr val="white"/>
                </a:solidFill>
              </a:rPr>
              <a:t>END;</a:t>
            </a:r>
          </a:p>
          <a:p>
            <a:r>
              <a:rPr lang="en-US" b="1" dirty="0">
                <a:solidFill>
                  <a:prstClr val="white"/>
                </a:solidFill>
              </a:rPr>
              <a:t>/</a:t>
            </a:r>
          </a:p>
          <a:p>
            <a:endParaRPr lang="en-US" b="1" dirty="0">
              <a:solidFill>
                <a:prstClr val="white"/>
              </a:solidFill>
            </a:endParaRPr>
          </a:p>
          <a:p>
            <a:endParaRPr lang="en-US" b="1" dirty="0">
              <a:solidFill>
                <a:prstClr val="white"/>
              </a:solidFill>
            </a:endParaRPr>
          </a:p>
          <a:p>
            <a:r>
              <a:rPr lang="en-US" b="1" dirty="0">
                <a:solidFill>
                  <a:prstClr val="white"/>
                </a:solidFill>
              </a:rPr>
              <a:t>PL/SQL procedure successfully completed.</a:t>
            </a:r>
          </a:p>
        </p:txBody>
      </p:sp>
    </p:spTree>
    <p:extLst>
      <p:ext uri="{BB962C8B-B14F-4D97-AF65-F5344CB8AC3E}">
        <p14:creationId xmlns:p14="http://schemas.microsoft.com/office/powerpoint/2010/main" val="414958746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 directory for export operations (for example, </a:t>
            </a:r>
            <a:r>
              <a:rPr lang="en-US" dirty="0" err="1">
                <a:solidFill>
                  <a:srgbClr val="FC971D"/>
                </a:solidFill>
              </a:rPr>
              <a:t>dp_dir</a:t>
            </a:r>
            <a:r>
              <a:rPr lang="en-US" dirty="0"/>
              <a:t>) is created and a user (for example, </a:t>
            </a:r>
            <a:r>
              <a:rPr lang="en-US" dirty="0" err="1">
                <a:solidFill>
                  <a:srgbClr val="FC971D"/>
                </a:solidFill>
              </a:rPr>
              <a:t>piter</a:t>
            </a:r>
            <a:r>
              <a:rPr lang="en-US" dirty="0"/>
              <a:t>) who is going to perform Data Pump export has read and write privileges on the directory. </a:t>
            </a:r>
          </a:p>
          <a:p>
            <a:endParaRPr lang="en-US" dirty="0"/>
          </a:p>
          <a:p>
            <a:r>
              <a:rPr lang="en-US" dirty="0"/>
              <a:t>Also, the </a:t>
            </a:r>
            <a:r>
              <a:rPr lang="en-US" dirty="0">
                <a:solidFill>
                  <a:srgbClr val="FC971D"/>
                </a:solidFill>
              </a:rPr>
              <a:t>DATAPUMP_EXP_FULL_DATABASE</a:t>
            </a:r>
            <a:r>
              <a:rPr lang="en-US" dirty="0"/>
              <a:t> role and the </a:t>
            </a:r>
            <a:r>
              <a:rPr lang="en-US" dirty="0">
                <a:solidFill>
                  <a:srgbClr val="FC971D"/>
                </a:solidFill>
              </a:rPr>
              <a:t>CREATE TABLE </a:t>
            </a:r>
            <a:r>
              <a:rPr lang="en-US" dirty="0"/>
              <a:t>and </a:t>
            </a:r>
            <a:r>
              <a:rPr lang="en-US" dirty="0">
                <a:solidFill>
                  <a:srgbClr val="FC971D"/>
                </a:solidFill>
              </a:rPr>
              <a:t>UNLIMITED TABLESPACE </a:t>
            </a:r>
            <a:r>
              <a:rPr lang="en-US" dirty="0"/>
              <a:t>privileges have been granted to the user:</a:t>
            </a:r>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425</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a:solidFill>
                  <a:prstClr val="white"/>
                </a:solidFill>
              </a:rPr>
              <a:t>Exporting</a:t>
            </a:r>
            <a:r>
              <a:rPr lang="es-VE" sz="2800" dirty="0">
                <a:solidFill>
                  <a:prstClr val="white"/>
                </a:solidFill>
              </a:rPr>
              <a:t> data </a:t>
            </a:r>
            <a:r>
              <a:rPr lang="es-VE" sz="2800" dirty="0" err="1">
                <a:solidFill>
                  <a:prstClr val="white"/>
                </a:solidFill>
              </a:rPr>
              <a:t>using</a:t>
            </a:r>
            <a:r>
              <a:rPr lang="es-VE" sz="2800" dirty="0">
                <a:solidFill>
                  <a:prstClr val="white"/>
                </a:solidFill>
              </a:rPr>
              <a:t> Oracle Data </a:t>
            </a:r>
            <a:r>
              <a:rPr lang="es-VE" sz="2800" dirty="0" err="1">
                <a:solidFill>
                  <a:prstClr val="white"/>
                </a:solidFill>
              </a:rPr>
              <a:t>Pump</a:t>
            </a:r>
            <a:r>
              <a:rPr lang="es-VE" sz="2800" dirty="0">
                <a:solidFill>
                  <a:prstClr val="white"/>
                </a:solidFill>
              </a:rPr>
              <a:t> in Oracle </a:t>
            </a:r>
            <a:r>
              <a:rPr lang="es-VE" sz="2800" dirty="0" err="1">
                <a:solidFill>
                  <a:prstClr val="white"/>
                </a:solidFill>
              </a:rPr>
              <a:t>Database</a:t>
            </a:r>
            <a:r>
              <a:rPr lang="es-VE" sz="2800" dirty="0">
                <a:solidFill>
                  <a:prstClr val="white"/>
                </a:solidFill>
              </a:rPr>
              <a:t> </a:t>
            </a:r>
            <a:r>
              <a:rPr lang="es-VE" sz="2800" dirty="0" err="1">
                <a:solidFill>
                  <a:prstClr val="white"/>
                </a:solidFill>
              </a:rPr>
              <a:t>Vault</a:t>
            </a:r>
            <a:r>
              <a:rPr lang="es-VE" sz="2800" dirty="0">
                <a:solidFill>
                  <a:prstClr val="white"/>
                </a:solidFill>
              </a:rPr>
              <a:t> </a:t>
            </a:r>
            <a:r>
              <a:rPr lang="es-VE" sz="2800" dirty="0" err="1">
                <a:solidFill>
                  <a:prstClr val="white"/>
                </a:solidFill>
              </a:rPr>
              <a:t>environment</a:t>
            </a:r>
            <a:br>
              <a:rPr lang="es-VE" sz="2800" dirty="0">
                <a:solidFill>
                  <a:prstClr val="white"/>
                </a:solidFill>
              </a:rPr>
            </a:br>
            <a:endParaRPr lang="es-VE" sz="2800" dirty="0">
              <a:solidFill>
                <a:prstClr val="white"/>
              </a:solidFill>
            </a:endParaRPr>
          </a:p>
        </p:txBody>
      </p:sp>
    </p:spTree>
    <p:extLst>
      <p:ext uri="{BB962C8B-B14F-4D97-AF65-F5344CB8AC3E}">
        <p14:creationId xmlns:p14="http://schemas.microsoft.com/office/powerpoint/2010/main" val="303046236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426</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a:solidFill>
                  <a:prstClr val="white"/>
                </a:solidFill>
              </a:rPr>
              <a:t>Exporting</a:t>
            </a:r>
            <a:r>
              <a:rPr lang="es-VE" sz="2800" dirty="0">
                <a:solidFill>
                  <a:prstClr val="white"/>
                </a:solidFill>
              </a:rPr>
              <a:t> data </a:t>
            </a:r>
            <a:r>
              <a:rPr lang="es-VE" sz="2800" dirty="0" err="1">
                <a:solidFill>
                  <a:prstClr val="white"/>
                </a:solidFill>
              </a:rPr>
              <a:t>using</a:t>
            </a:r>
            <a:r>
              <a:rPr lang="es-VE" sz="2800" dirty="0">
                <a:solidFill>
                  <a:prstClr val="white"/>
                </a:solidFill>
              </a:rPr>
              <a:t> Oracle Data </a:t>
            </a:r>
            <a:r>
              <a:rPr lang="es-VE" sz="2800" dirty="0" err="1">
                <a:solidFill>
                  <a:prstClr val="white"/>
                </a:solidFill>
              </a:rPr>
              <a:t>Pump</a:t>
            </a:r>
            <a:r>
              <a:rPr lang="es-VE" sz="2800" dirty="0">
                <a:solidFill>
                  <a:prstClr val="white"/>
                </a:solidFill>
              </a:rPr>
              <a:t> in Oracle </a:t>
            </a:r>
            <a:r>
              <a:rPr lang="es-VE" sz="2800" dirty="0" err="1">
                <a:solidFill>
                  <a:prstClr val="white"/>
                </a:solidFill>
              </a:rPr>
              <a:t>Database</a:t>
            </a:r>
            <a:r>
              <a:rPr lang="es-VE" sz="2800" dirty="0">
                <a:solidFill>
                  <a:prstClr val="white"/>
                </a:solidFill>
              </a:rPr>
              <a:t> </a:t>
            </a:r>
            <a:r>
              <a:rPr lang="es-VE" sz="2800" dirty="0" err="1">
                <a:solidFill>
                  <a:prstClr val="white"/>
                </a:solidFill>
              </a:rPr>
              <a:t>Vault</a:t>
            </a:r>
            <a:r>
              <a:rPr lang="es-VE" sz="2800" dirty="0">
                <a:solidFill>
                  <a:prstClr val="white"/>
                </a:solidFill>
              </a:rPr>
              <a:t> </a:t>
            </a:r>
            <a:r>
              <a:rPr lang="es-VE" sz="2800" dirty="0" err="1">
                <a:solidFill>
                  <a:prstClr val="white"/>
                </a:solidFill>
              </a:rPr>
              <a:t>environment</a:t>
            </a:r>
            <a:br>
              <a:rPr lang="es-VE" sz="2800" dirty="0">
                <a:solidFill>
                  <a:prstClr val="white"/>
                </a:solidFill>
              </a:rPr>
            </a:br>
            <a:endParaRPr lang="es-VE" sz="2800" dirty="0">
              <a:solidFill>
                <a:prstClr val="white"/>
              </a:solidFill>
            </a:endParaRPr>
          </a:p>
        </p:txBody>
      </p:sp>
      <p:sp>
        <p:nvSpPr>
          <p:cNvPr id="6" name="Rectángulo 5"/>
          <p:cNvSpPr/>
          <p:nvPr/>
        </p:nvSpPr>
        <p:spPr>
          <a:xfrm>
            <a:off x="1019175" y="2295413"/>
            <a:ext cx="10153650" cy="277041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connect system</a:t>
            </a:r>
          </a:p>
          <a:p>
            <a:r>
              <a:rPr lang="en-US" b="1" dirty="0">
                <a:solidFill>
                  <a:prstClr val="white"/>
                </a:solidFill>
              </a:rPr>
              <a:t>SQL&gt; CREATE DIRECTORY </a:t>
            </a:r>
            <a:r>
              <a:rPr lang="en-US" b="1" dirty="0" err="1">
                <a:solidFill>
                  <a:prstClr val="white"/>
                </a:solidFill>
              </a:rPr>
              <a:t>dp_dir</a:t>
            </a:r>
            <a:r>
              <a:rPr lang="en-US" b="1" dirty="0">
                <a:solidFill>
                  <a:prstClr val="white"/>
                </a:solidFill>
              </a:rPr>
              <a:t> AS '/u01/app/oracle/</a:t>
            </a:r>
            <a:r>
              <a:rPr lang="en-US" b="1" dirty="0" err="1">
                <a:solidFill>
                  <a:prstClr val="white"/>
                </a:solidFill>
              </a:rPr>
              <a:t>oradata</a:t>
            </a:r>
            <a:r>
              <a:rPr lang="en-US" b="1" dirty="0">
                <a:solidFill>
                  <a:prstClr val="white"/>
                </a:solidFill>
              </a:rPr>
              <a:t>/</a:t>
            </a:r>
            <a:r>
              <a:rPr lang="en-US" b="1" dirty="0" err="1">
                <a:solidFill>
                  <a:prstClr val="white"/>
                </a:solidFill>
              </a:rPr>
              <a:t>dp_exp</a:t>
            </a:r>
            <a:r>
              <a:rPr lang="en-US" b="1" dirty="0">
                <a:solidFill>
                  <a:prstClr val="white"/>
                </a:solidFill>
              </a:rPr>
              <a:t>';</a:t>
            </a:r>
          </a:p>
          <a:p>
            <a:r>
              <a:rPr lang="en-US" b="1" dirty="0">
                <a:solidFill>
                  <a:prstClr val="white"/>
                </a:solidFill>
              </a:rPr>
              <a:t>SQL&gt; connect </a:t>
            </a:r>
            <a:r>
              <a:rPr lang="en-US" b="1" dirty="0" err="1">
                <a:solidFill>
                  <a:prstClr val="white"/>
                </a:solidFill>
              </a:rPr>
              <a:t>dbv_acctmgr</a:t>
            </a:r>
            <a:endParaRPr lang="en-US" b="1" dirty="0">
              <a:solidFill>
                <a:prstClr val="white"/>
              </a:solidFill>
            </a:endParaRPr>
          </a:p>
          <a:p>
            <a:r>
              <a:rPr lang="en-US" b="1" dirty="0">
                <a:solidFill>
                  <a:prstClr val="white"/>
                </a:solidFill>
              </a:rPr>
              <a:t>SQL&gt; create user </a:t>
            </a:r>
            <a:r>
              <a:rPr lang="en-US" b="1" dirty="0" err="1">
                <a:solidFill>
                  <a:prstClr val="white"/>
                </a:solidFill>
              </a:rPr>
              <a:t>piter</a:t>
            </a:r>
            <a:r>
              <a:rPr lang="en-US" b="1" dirty="0">
                <a:solidFill>
                  <a:prstClr val="white"/>
                </a:solidFill>
              </a:rPr>
              <a:t> identified by T2abc_4z1;</a:t>
            </a:r>
          </a:p>
          <a:p>
            <a:r>
              <a:rPr lang="en-US" b="1" dirty="0">
                <a:solidFill>
                  <a:prstClr val="white"/>
                </a:solidFill>
              </a:rPr>
              <a:t>SQL&gt; grant create session to </a:t>
            </a:r>
            <a:r>
              <a:rPr lang="en-US" b="1" dirty="0" err="1">
                <a:solidFill>
                  <a:prstClr val="white"/>
                </a:solidFill>
              </a:rPr>
              <a:t>piter</a:t>
            </a:r>
            <a:r>
              <a:rPr lang="en-US" b="1" dirty="0">
                <a:solidFill>
                  <a:prstClr val="white"/>
                </a:solidFill>
              </a:rPr>
              <a:t>;</a:t>
            </a:r>
          </a:p>
          <a:p>
            <a:r>
              <a:rPr lang="en-US" b="1" dirty="0">
                <a:solidFill>
                  <a:prstClr val="white"/>
                </a:solidFill>
              </a:rPr>
              <a:t>SQL&gt; connect / as </a:t>
            </a:r>
            <a:r>
              <a:rPr lang="en-US" b="1" dirty="0" err="1">
                <a:solidFill>
                  <a:prstClr val="white"/>
                </a:solidFill>
              </a:rPr>
              <a:t>sysdba</a:t>
            </a:r>
            <a:endParaRPr lang="en-US" b="1" dirty="0">
              <a:solidFill>
                <a:prstClr val="white"/>
              </a:solidFill>
            </a:endParaRPr>
          </a:p>
          <a:p>
            <a:r>
              <a:rPr lang="en-US" b="1" dirty="0">
                <a:solidFill>
                  <a:prstClr val="white"/>
                </a:solidFill>
              </a:rPr>
              <a:t>SQL&gt; grant create table, unlimited </a:t>
            </a:r>
            <a:r>
              <a:rPr lang="en-US" b="1" dirty="0" err="1">
                <a:solidFill>
                  <a:prstClr val="white"/>
                </a:solidFill>
              </a:rPr>
              <a:t>tablespace</a:t>
            </a:r>
            <a:r>
              <a:rPr lang="en-US" b="1" dirty="0">
                <a:solidFill>
                  <a:prstClr val="white"/>
                </a:solidFill>
              </a:rPr>
              <a:t> to </a:t>
            </a:r>
            <a:r>
              <a:rPr lang="en-US" b="1" dirty="0" err="1">
                <a:solidFill>
                  <a:prstClr val="white"/>
                </a:solidFill>
              </a:rPr>
              <a:t>piter</a:t>
            </a:r>
            <a:r>
              <a:rPr lang="en-US" b="1" dirty="0">
                <a:solidFill>
                  <a:prstClr val="white"/>
                </a:solidFill>
              </a:rPr>
              <a:t>;</a:t>
            </a:r>
          </a:p>
          <a:p>
            <a:r>
              <a:rPr lang="en-US" b="1" dirty="0">
                <a:solidFill>
                  <a:prstClr val="white"/>
                </a:solidFill>
              </a:rPr>
              <a:t>SQL&gt; grant read, write ON DIRECTORY </a:t>
            </a:r>
            <a:r>
              <a:rPr lang="en-US" b="1" dirty="0" err="1">
                <a:solidFill>
                  <a:prstClr val="white"/>
                </a:solidFill>
              </a:rPr>
              <a:t>dp_dir</a:t>
            </a:r>
            <a:r>
              <a:rPr lang="en-US" b="1" dirty="0">
                <a:solidFill>
                  <a:prstClr val="white"/>
                </a:solidFill>
              </a:rPr>
              <a:t> to </a:t>
            </a:r>
            <a:r>
              <a:rPr lang="en-US" b="1" dirty="0" err="1">
                <a:solidFill>
                  <a:prstClr val="white"/>
                </a:solidFill>
              </a:rPr>
              <a:t>piter</a:t>
            </a:r>
            <a:r>
              <a:rPr lang="en-US" b="1" dirty="0">
                <a:solidFill>
                  <a:prstClr val="white"/>
                </a:solidFill>
              </a:rPr>
              <a:t>;</a:t>
            </a:r>
          </a:p>
          <a:p>
            <a:r>
              <a:rPr lang="en-US" b="1" dirty="0">
                <a:solidFill>
                  <a:prstClr val="white"/>
                </a:solidFill>
              </a:rPr>
              <a:t>SQL&gt; grant DATAPUMP_EXP_FULL_DATABASE to </a:t>
            </a:r>
            <a:r>
              <a:rPr lang="en-US" b="1" dirty="0" err="1">
                <a:solidFill>
                  <a:prstClr val="white"/>
                </a:solidFill>
              </a:rPr>
              <a:t>piter</a:t>
            </a:r>
            <a:r>
              <a:rPr lang="en-US" b="1" dirty="0">
                <a:solidFill>
                  <a:prstClr val="white"/>
                </a:solidFill>
              </a:rPr>
              <a:t>;</a:t>
            </a:r>
          </a:p>
        </p:txBody>
      </p:sp>
    </p:spTree>
    <p:extLst>
      <p:ext uri="{BB962C8B-B14F-4D97-AF65-F5344CB8AC3E}">
        <p14:creationId xmlns:p14="http://schemas.microsoft.com/office/powerpoint/2010/main" val="64031613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3721203"/>
          </a:xfrm>
        </p:spPr>
        <p:txBody>
          <a:bodyPr>
            <a:normAutofit/>
          </a:bodyPr>
          <a:lstStyle/>
          <a:p>
            <a:r>
              <a:rPr lang="en-US" dirty="0"/>
              <a:t>To be able to export data that is protected by Database Vault mechanisms, user has to be authorized. </a:t>
            </a:r>
          </a:p>
          <a:p>
            <a:endParaRPr lang="en-US" dirty="0"/>
          </a:p>
          <a:p>
            <a:r>
              <a:rPr lang="en-US" dirty="0"/>
              <a:t>You can authorize a user to perform export and import operations:</a:t>
            </a:r>
          </a:p>
          <a:p>
            <a:endParaRPr lang="en-US" dirty="0"/>
          </a:p>
          <a:p>
            <a:pPr marL="971550" lvl="1" indent="-514350">
              <a:buFont typeface="+mj-lt"/>
              <a:buAutoNum type="arabicPeriod"/>
            </a:pPr>
            <a:r>
              <a:rPr lang="en-US" dirty="0"/>
              <a:t>On specific database object in a schema, such as table. </a:t>
            </a:r>
          </a:p>
          <a:p>
            <a:endParaRPr lang="en-US" dirty="0"/>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427</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a:solidFill>
                  <a:prstClr val="white"/>
                </a:solidFill>
              </a:rPr>
              <a:t>Exporting</a:t>
            </a:r>
            <a:r>
              <a:rPr lang="es-VE" sz="2800" dirty="0">
                <a:solidFill>
                  <a:prstClr val="white"/>
                </a:solidFill>
              </a:rPr>
              <a:t> data </a:t>
            </a:r>
            <a:r>
              <a:rPr lang="es-VE" sz="2800" dirty="0" err="1">
                <a:solidFill>
                  <a:prstClr val="white"/>
                </a:solidFill>
              </a:rPr>
              <a:t>using</a:t>
            </a:r>
            <a:r>
              <a:rPr lang="es-VE" sz="2800" dirty="0">
                <a:solidFill>
                  <a:prstClr val="white"/>
                </a:solidFill>
              </a:rPr>
              <a:t> Oracle Data </a:t>
            </a:r>
            <a:r>
              <a:rPr lang="es-VE" sz="2800" dirty="0" err="1">
                <a:solidFill>
                  <a:prstClr val="white"/>
                </a:solidFill>
              </a:rPr>
              <a:t>Pump</a:t>
            </a:r>
            <a:r>
              <a:rPr lang="es-VE" sz="2800" dirty="0">
                <a:solidFill>
                  <a:prstClr val="white"/>
                </a:solidFill>
              </a:rPr>
              <a:t> in Oracle </a:t>
            </a:r>
            <a:r>
              <a:rPr lang="es-VE" sz="2800" dirty="0" err="1">
                <a:solidFill>
                  <a:prstClr val="white"/>
                </a:solidFill>
              </a:rPr>
              <a:t>Database</a:t>
            </a:r>
            <a:r>
              <a:rPr lang="es-VE" sz="2800" dirty="0">
                <a:solidFill>
                  <a:prstClr val="white"/>
                </a:solidFill>
              </a:rPr>
              <a:t> </a:t>
            </a:r>
            <a:r>
              <a:rPr lang="es-VE" sz="2800" dirty="0" err="1">
                <a:solidFill>
                  <a:prstClr val="white"/>
                </a:solidFill>
              </a:rPr>
              <a:t>Vault</a:t>
            </a:r>
            <a:r>
              <a:rPr lang="es-VE" sz="2800" dirty="0">
                <a:solidFill>
                  <a:prstClr val="white"/>
                </a:solidFill>
              </a:rPr>
              <a:t> </a:t>
            </a:r>
            <a:r>
              <a:rPr lang="es-VE" sz="2800" dirty="0" err="1">
                <a:solidFill>
                  <a:prstClr val="white"/>
                </a:solidFill>
              </a:rPr>
              <a:t>environment</a:t>
            </a:r>
            <a:br>
              <a:rPr lang="es-VE" sz="2800" dirty="0">
                <a:solidFill>
                  <a:prstClr val="white"/>
                </a:solidFill>
              </a:rPr>
            </a:br>
            <a:endParaRPr lang="es-VE" sz="2800" dirty="0">
              <a:solidFill>
                <a:prstClr val="white"/>
              </a:solidFill>
            </a:endParaRPr>
          </a:p>
        </p:txBody>
      </p:sp>
      <p:sp>
        <p:nvSpPr>
          <p:cNvPr id="6" name="Rectángulo 5"/>
          <p:cNvSpPr/>
          <p:nvPr/>
        </p:nvSpPr>
        <p:spPr>
          <a:xfrm>
            <a:off x="1019175" y="5385008"/>
            <a:ext cx="10153650" cy="76814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EXEC DBMS_MACADM.AUTHORIZE_DATAPUMP_USER ('AMY', 'HR',</a:t>
            </a:r>
          </a:p>
          <a:p>
            <a:r>
              <a:rPr lang="en-US" b="1" dirty="0">
                <a:solidFill>
                  <a:prstClr val="white"/>
                </a:solidFill>
              </a:rPr>
              <a:t>'EMPLOYEES');</a:t>
            </a:r>
          </a:p>
        </p:txBody>
      </p:sp>
    </p:spTree>
    <p:extLst>
      <p:ext uri="{BB962C8B-B14F-4D97-AF65-F5344CB8AC3E}">
        <p14:creationId xmlns:p14="http://schemas.microsoft.com/office/powerpoint/2010/main" val="88772041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startAt="2"/>
            </a:pPr>
            <a:r>
              <a:rPr lang="en-US" dirty="0"/>
              <a:t>On specific schema.</a:t>
            </a:r>
          </a:p>
          <a:p>
            <a:pPr marL="514350" indent="-514350">
              <a:buFont typeface="+mj-lt"/>
              <a:buAutoNum type="arabicPeriod" startAt="2"/>
            </a:pPr>
            <a:endParaRPr lang="en-US" dirty="0"/>
          </a:p>
          <a:p>
            <a:pPr marL="514350" indent="-514350">
              <a:buFont typeface="+mj-lt"/>
              <a:buAutoNum type="arabicPeriod" startAt="2"/>
            </a:pPr>
            <a:r>
              <a:rPr lang="en-US" dirty="0"/>
              <a:t>For entire database. </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428</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a:solidFill>
                  <a:prstClr val="white"/>
                </a:solidFill>
              </a:rPr>
              <a:t>Exporting</a:t>
            </a:r>
            <a:r>
              <a:rPr lang="es-VE" sz="2800" dirty="0">
                <a:solidFill>
                  <a:prstClr val="white"/>
                </a:solidFill>
              </a:rPr>
              <a:t> data </a:t>
            </a:r>
            <a:r>
              <a:rPr lang="es-VE" sz="2800" dirty="0" err="1">
                <a:solidFill>
                  <a:prstClr val="white"/>
                </a:solidFill>
              </a:rPr>
              <a:t>using</a:t>
            </a:r>
            <a:r>
              <a:rPr lang="es-VE" sz="2800" dirty="0">
                <a:solidFill>
                  <a:prstClr val="white"/>
                </a:solidFill>
              </a:rPr>
              <a:t> Oracle Data </a:t>
            </a:r>
            <a:r>
              <a:rPr lang="es-VE" sz="2800" dirty="0" err="1">
                <a:solidFill>
                  <a:prstClr val="white"/>
                </a:solidFill>
              </a:rPr>
              <a:t>Pump</a:t>
            </a:r>
            <a:r>
              <a:rPr lang="es-VE" sz="2800" dirty="0">
                <a:solidFill>
                  <a:prstClr val="white"/>
                </a:solidFill>
              </a:rPr>
              <a:t> in Oracle </a:t>
            </a:r>
            <a:r>
              <a:rPr lang="es-VE" sz="2800" dirty="0" err="1">
                <a:solidFill>
                  <a:prstClr val="white"/>
                </a:solidFill>
              </a:rPr>
              <a:t>Database</a:t>
            </a:r>
            <a:r>
              <a:rPr lang="es-VE" sz="2800" dirty="0">
                <a:solidFill>
                  <a:prstClr val="white"/>
                </a:solidFill>
              </a:rPr>
              <a:t> </a:t>
            </a:r>
            <a:r>
              <a:rPr lang="es-VE" sz="2800" dirty="0" err="1">
                <a:solidFill>
                  <a:prstClr val="white"/>
                </a:solidFill>
              </a:rPr>
              <a:t>Vault</a:t>
            </a:r>
            <a:r>
              <a:rPr lang="es-VE" sz="2800" dirty="0">
                <a:solidFill>
                  <a:prstClr val="white"/>
                </a:solidFill>
              </a:rPr>
              <a:t> </a:t>
            </a:r>
            <a:r>
              <a:rPr lang="es-VE" sz="2800" dirty="0" err="1">
                <a:solidFill>
                  <a:prstClr val="white"/>
                </a:solidFill>
              </a:rPr>
              <a:t>environment</a:t>
            </a:r>
            <a:br>
              <a:rPr lang="es-VE" sz="2800" dirty="0">
                <a:solidFill>
                  <a:prstClr val="white"/>
                </a:solidFill>
              </a:rPr>
            </a:br>
            <a:endParaRPr lang="es-VE" sz="2800" dirty="0">
              <a:solidFill>
                <a:prstClr val="white"/>
              </a:solidFill>
            </a:endParaRPr>
          </a:p>
        </p:txBody>
      </p:sp>
      <p:sp>
        <p:nvSpPr>
          <p:cNvPr id="6" name="Rectángulo 5"/>
          <p:cNvSpPr/>
          <p:nvPr/>
        </p:nvSpPr>
        <p:spPr>
          <a:xfrm>
            <a:off x="1019175" y="3680619"/>
            <a:ext cx="10153650" cy="139827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rPr>
              <a:t>SQL&gt; EXEC DBMS_MACADM.AUTHORIZE_DATAPUMP_USER ('KIM');</a:t>
            </a:r>
          </a:p>
          <a:p>
            <a:endParaRPr lang="en-US" b="1" dirty="0">
              <a:solidFill>
                <a:prstClr val="white"/>
              </a:solidFill>
            </a:endParaRPr>
          </a:p>
          <a:p>
            <a:endParaRPr lang="en-US" b="1" dirty="0">
              <a:solidFill>
                <a:prstClr val="white"/>
              </a:solidFill>
            </a:endParaRPr>
          </a:p>
          <a:p>
            <a:r>
              <a:rPr lang="en-US" b="1" dirty="0">
                <a:solidFill>
                  <a:prstClr val="white"/>
                </a:solidFill>
              </a:rPr>
              <a:t>SQL&gt; grant DV_OWNER to </a:t>
            </a:r>
            <a:r>
              <a:rPr lang="en-US" b="1" dirty="0" err="1">
                <a:solidFill>
                  <a:prstClr val="white"/>
                </a:solidFill>
              </a:rPr>
              <a:t>kim</a:t>
            </a:r>
            <a:r>
              <a:rPr lang="en-US" b="1" dirty="0">
                <a:solidFill>
                  <a:prstClr val="white"/>
                </a:solidFill>
              </a:rPr>
              <a:t>;</a:t>
            </a:r>
          </a:p>
        </p:txBody>
      </p:sp>
    </p:spTree>
    <p:extLst>
      <p:ext uri="{BB962C8B-B14F-4D97-AF65-F5344CB8AC3E}">
        <p14:creationId xmlns:p14="http://schemas.microsoft.com/office/powerpoint/2010/main" val="24031066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804410"/>
          </a:xfrm>
        </p:spPr>
        <p:txBody>
          <a:bodyPr>
            <a:normAutofit lnSpcReduction="10000"/>
          </a:bodyPr>
          <a:lstStyle/>
          <a:p>
            <a:r>
              <a:rPr lang="en-US" dirty="0"/>
              <a:t>If you want to encrypt Oracle Data Pump export, using its encryption features, Oracle Advanced Security option has to be enabled.</a:t>
            </a:r>
          </a:p>
          <a:p>
            <a:endParaRPr lang="en-US" dirty="0"/>
          </a:p>
          <a:p>
            <a:r>
              <a:rPr lang="en-US" dirty="0"/>
              <a:t>To encrypt export, specify appropriate value for </a:t>
            </a:r>
            <a:r>
              <a:rPr lang="en-US" dirty="0">
                <a:solidFill>
                  <a:srgbClr val="FC971D"/>
                </a:solidFill>
              </a:rPr>
              <a:t>ENCRYPTION</a:t>
            </a:r>
            <a:r>
              <a:rPr lang="en-US" dirty="0"/>
              <a:t> parameter. </a:t>
            </a:r>
          </a:p>
          <a:p>
            <a:endParaRPr lang="en-US" dirty="0"/>
          </a:p>
          <a:p>
            <a:r>
              <a:rPr lang="en-US" dirty="0"/>
              <a:t>These are allowed values for the parameter:</a:t>
            </a:r>
          </a:p>
          <a:p>
            <a:pPr marL="0" indent="0">
              <a:buNone/>
            </a:pPr>
            <a:r>
              <a:rPr lang="en-US" dirty="0">
                <a:solidFill>
                  <a:srgbClr val="FC971D"/>
                </a:solidFill>
              </a:rPr>
              <a:t>ENCRYPTION=[ALL|DATA_ONLY|ENCRYPTED_COLUMNS_ONLY|METADATA_ONLY|NONE]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429</a:t>
            </a:fld>
            <a:endParaRPr lang="es-VE" dirty="0">
              <a:solidFill>
                <a:prstClr val="white"/>
              </a:solidFill>
            </a:endParaRPr>
          </a:p>
        </p:txBody>
      </p:sp>
      <p:sp>
        <p:nvSpPr>
          <p:cNvPr id="5" name="Título 2"/>
          <p:cNvSpPr txBox="1">
            <a:spLocks/>
          </p:cNvSpPr>
          <p:nvPr/>
        </p:nvSpPr>
        <p:spPr>
          <a:xfrm>
            <a:off x="1449191" y="552656"/>
            <a:ext cx="10848977" cy="65543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i="1" kern="1200">
                <a:solidFill>
                  <a:schemeClr val="bg1"/>
                </a:solidFill>
                <a:latin typeface="+mj-lt"/>
                <a:ea typeface="+mj-ea"/>
                <a:cs typeface="+mj-cs"/>
              </a:defRPr>
            </a:lvl1pPr>
          </a:lstStyle>
          <a:p>
            <a:pPr>
              <a:lnSpc>
                <a:spcPct val="60000"/>
              </a:lnSpc>
            </a:pPr>
            <a:r>
              <a:rPr lang="es-VE" sz="2800" dirty="0" err="1">
                <a:solidFill>
                  <a:prstClr val="white"/>
                </a:solidFill>
              </a:rPr>
              <a:t>Exporting</a:t>
            </a:r>
            <a:r>
              <a:rPr lang="es-VE" sz="2800" dirty="0">
                <a:solidFill>
                  <a:prstClr val="white"/>
                </a:solidFill>
              </a:rPr>
              <a:t> data </a:t>
            </a:r>
            <a:r>
              <a:rPr lang="es-VE" sz="2800" dirty="0" err="1">
                <a:solidFill>
                  <a:prstClr val="white"/>
                </a:solidFill>
              </a:rPr>
              <a:t>using</a:t>
            </a:r>
            <a:r>
              <a:rPr lang="es-VE" sz="2800" dirty="0">
                <a:solidFill>
                  <a:prstClr val="white"/>
                </a:solidFill>
              </a:rPr>
              <a:t> Oracle Data </a:t>
            </a:r>
            <a:r>
              <a:rPr lang="es-VE" sz="2800" dirty="0" err="1">
                <a:solidFill>
                  <a:prstClr val="white"/>
                </a:solidFill>
              </a:rPr>
              <a:t>Pump</a:t>
            </a:r>
            <a:r>
              <a:rPr lang="es-VE" sz="2800" dirty="0">
                <a:solidFill>
                  <a:prstClr val="white"/>
                </a:solidFill>
              </a:rPr>
              <a:t> in Oracle </a:t>
            </a:r>
            <a:r>
              <a:rPr lang="es-VE" sz="2800" dirty="0" err="1">
                <a:solidFill>
                  <a:prstClr val="white"/>
                </a:solidFill>
              </a:rPr>
              <a:t>Database</a:t>
            </a:r>
            <a:r>
              <a:rPr lang="es-VE" sz="2800" dirty="0">
                <a:solidFill>
                  <a:prstClr val="white"/>
                </a:solidFill>
              </a:rPr>
              <a:t> </a:t>
            </a:r>
            <a:r>
              <a:rPr lang="es-VE" sz="2800" dirty="0" err="1">
                <a:solidFill>
                  <a:prstClr val="white"/>
                </a:solidFill>
              </a:rPr>
              <a:t>Vault</a:t>
            </a:r>
            <a:r>
              <a:rPr lang="es-VE" sz="2800" dirty="0">
                <a:solidFill>
                  <a:prstClr val="white"/>
                </a:solidFill>
              </a:rPr>
              <a:t> </a:t>
            </a:r>
            <a:r>
              <a:rPr lang="es-VE" sz="2800" dirty="0" err="1">
                <a:solidFill>
                  <a:prstClr val="white"/>
                </a:solidFill>
              </a:rPr>
              <a:t>environment</a:t>
            </a:r>
            <a:br>
              <a:rPr lang="es-VE" sz="2800" dirty="0">
                <a:solidFill>
                  <a:prstClr val="white"/>
                </a:solidFill>
              </a:rPr>
            </a:br>
            <a:endParaRPr lang="es-VE" sz="2800" dirty="0">
              <a:solidFill>
                <a:prstClr val="white"/>
              </a:solidFill>
            </a:endParaRPr>
          </a:p>
        </p:txBody>
      </p:sp>
    </p:spTree>
    <p:extLst>
      <p:ext uri="{BB962C8B-B14F-4D97-AF65-F5344CB8AC3E}">
        <p14:creationId xmlns:p14="http://schemas.microsoft.com/office/powerpoint/2010/main" val="4169704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If you want to connect as </a:t>
            </a:r>
            <a:r>
              <a:rPr lang="en-US" dirty="0" err="1">
                <a:solidFill>
                  <a:srgbClr val="F7941D"/>
                </a:solidFill>
              </a:rPr>
              <a:t>sysdba</a:t>
            </a:r>
            <a:r>
              <a:rPr lang="en-US" dirty="0">
                <a:solidFill>
                  <a:srgbClr val="F7941D"/>
                </a:solidFill>
              </a:rPr>
              <a:t> </a:t>
            </a:r>
            <a:r>
              <a:rPr lang="en-US" dirty="0"/>
              <a:t>using OS authentication, you have to add OS user </a:t>
            </a:r>
            <a:r>
              <a:rPr lang="en-US" dirty="0" err="1">
                <a:solidFill>
                  <a:srgbClr val="F7941D"/>
                </a:solidFill>
              </a:rPr>
              <a:t>ernesto</a:t>
            </a:r>
            <a:r>
              <a:rPr lang="en-US" dirty="0">
                <a:solidFill>
                  <a:srgbClr val="F7941D"/>
                </a:solidFill>
              </a:rPr>
              <a:t> </a:t>
            </a:r>
            <a:r>
              <a:rPr lang="en-US" dirty="0"/>
              <a:t>to OS group DBA:</a:t>
            </a:r>
          </a:p>
          <a:p>
            <a:endParaRPr lang="en-US" dirty="0"/>
          </a:p>
          <a:p>
            <a:endParaRPr lang="en-US" dirty="0"/>
          </a:p>
          <a:p>
            <a:endParaRPr lang="en-US" dirty="0"/>
          </a:p>
          <a:p>
            <a:endParaRPr lang="en-US" dirty="0"/>
          </a:p>
          <a:p>
            <a:endParaRPr lang="en-US" dirty="0"/>
          </a:p>
          <a:p>
            <a:r>
              <a:rPr lang="en-US" dirty="0"/>
              <a:t>You can change the </a:t>
            </a:r>
            <a:r>
              <a:rPr lang="en-US" dirty="0" err="1"/>
              <a:t>os_authent_prefix</a:t>
            </a:r>
            <a:r>
              <a:rPr lang="en-US" dirty="0"/>
              <a:t> parameter with custom value.</a:t>
            </a:r>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Creating and using OS-authenticated 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43</a:t>
            </a:fld>
            <a:endParaRPr lang="es-VE"/>
          </a:p>
        </p:txBody>
      </p:sp>
      <p:sp>
        <p:nvSpPr>
          <p:cNvPr id="5" name="Rectángulo 4"/>
          <p:cNvSpPr/>
          <p:nvPr/>
        </p:nvSpPr>
        <p:spPr>
          <a:xfrm>
            <a:off x="814137" y="2564954"/>
            <a:ext cx="10563725" cy="254080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 [root@db121 ~]# </a:t>
            </a:r>
            <a:r>
              <a:rPr lang="en-US" b="1" dirty="0" err="1"/>
              <a:t>usermod</a:t>
            </a:r>
            <a:r>
              <a:rPr lang="en-US" b="1" dirty="0"/>
              <a:t> -a -G </a:t>
            </a:r>
            <a:r>
              <a:rPr lang="en-US" b="1" dirty="0" err="1"/>
              <a:t>dba</a:t>
            </a:r>
            <a:r>
              <a:rPr lang="en-US" b="1" dirty="0"/>
              <a:t> </a:t>
            </a:r>
            <a:r>
              <a:rPr lang="en-US" b="1" dirty="0" err="1"/>
              <a:t>ernesto</a:t>
            </a:r>
            <a:endParaRPr lang="en-US" b="1" dirty="0"/>
          </a:p>
          <a:p>
            <a:r>
              <a:rPr lang="en-US" b="1" dirty="0"/>
              <a:t>[root@db121 ~]# </a:t>
            </a:r>
            <a:r>
              <a:rPr lang="en-US" b="1" dirty="0" err="1"/>
              <a:t>su</a:t>
            </a:r>
            <a:r>
              <a:rPr lang="en-US" b="1" dirty="0"/>
              <a:t> - </a:t>
            </a:r>
            <a:r>
              <a:rPr lang="en-US" b="1" dirty="0" err="1"/>
              <a:t>ernesto</a:t>
            </a:r>
            <a:endParaRPr lang="en-US" b="1" dirty="0"/>
          </a:p>
          <a:p>
            <a:r>
              <a:rPr lang="en-US" b="1" dirty="0"/>
              <a:t>[ernesto@db121 ~]$ </a:t>
            </a:r>
            <a:r>
              <a:rPr lang="en-US" b="1" dirty="0" err="1"/>
              <a:t>sqlplus</a:t>
            </a:r>
            <a:r>
              <a:rPr lang="en-US" b="1" dirty="0"/>
              <a:t> / as </a:t>
            </a:r>
            <a:r>
              <a:rPr lang="en-US" b="1" dirty="0" err="1"/>
              <a:t>sysdba</a:t>
            </a:r>
            <a:endParaRPr lang="en-US" b="1" dirty="0"/>
          </a:p>
          <a:p>
            <a:r>
              <a:rPr lang="en-US" b="1" dirty="0"/>
              <a:t>SQL*Plus: Release 12.1.0.1.0 Production on Fri Sep 03 20:14:03 2013</a:t>
            </a:r>
          </a:p>
          <a:p>
            <a:r>
              <a:rPr lang="en-US" b="1" dirty="0"/>
              <a:t>Copyright (c) 1982, 2013, Oracle. All rights reserved.</a:t>
            </a:r>
          </a:p>
          <a:p>
            <a:r>
              <a:rPr lang="en-US" b="1" dirty="0"/>
              <a:t>Connected to:</a:t>
            </a:r>
          </a:p>
          <a:p>
            <a:r>
              <a:rPr lang="en-US" b="1" dirty="0"/>
              <a:t>Oracle Database 19c Enterprise Edition Release 12.1.0.1.0 - 64 bit</a:t>
            </a:r>
          </a:p>
          <a:p>
            <a:r>
              <a:rPr lang="en-US" b="1" dirty="0"/>
              <a:t>Production With the Partitioning, OLAP, Advanced Analytics and Real Application Testing options</a:t>
            </a:r>
          </a:p>
        </p:txBody>
      </p:sp>
    </p:spTree>
    <p:extLst>
      <p:ext uri="{BB962C8B-B14F-4D97-AF65-F5344CB8AC3E}">
        <p14:creationId xmlns:p14="http://schemas.microsoft.com/office/powerpoint/2010/main" val="106199086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You'll create three factors (</a:t>
            </a:r>
            <a:r>
              <a:rPr lang="en-US" dirty="0">
                <a:solidFill>
                  <a:srgbClr val="FC971D"/>
                </a:solidFill>
              </a:rPr>
              <a:t>Day, Holiday</a:t>
            </a:r>
            <a:r>
              <a:rPr lang="en-US" dirty="0"/>
              <a:t>, and </a:t>
            </a:r>
            <a:r>
              <a:rPr lang="en-US" dirty="0" err="1">
                <a:solidFill>
                  <a:srgbClr val="FC971D"/>
                </a:solidFill>
              </a:rPr>
              <a:t>NonWorkingDay</a:t>
            </a:r>
            <a:r>
              <a:rPr lang="en-US" dirty="0"/>
              <a:t>). </a:t>
            </a:r>
          </a:p>
          <a:p>
            <a:endParaRPr lang="en-US" dirty="0"/>
          </a:p>
          <a:p>
            <a:r>
              <a:rPr lang="en-US" dirty="0"/>
              <a:t>The factor </a:t>
            </a:r>
            <a:r>
              <a:rPr lang="en-US" dirty="0">
                <a:solidFill>
                  <a:srgbClr val="FC971D"/>
                </a:solidFill>
              </a:rPr>
              <a:t>Day</a:t>
            </a:r>
            <a:r>
              <a:rPr lang="en-US" dirty="0"/>
              <a:t> will return name of the day based on </a:t>
            </a:r>
            <a:r>
              <a:rPr lang="en-US" dirty="0" err="1">
                <a:solidFill>
                  <a:srgbClr val="FC971D"/>
                </a:solidFill>
              </a:rPr>
              <a:t>sysdate</a:t>
            </a:r>
            <a:r>
              <a:rPr lang="en-US" dirty="0"/>
              <a:t>. </a:t>
            </a:r>
          </a:p>
          <a:p>
            <a:endParaRPr lang="es-VE"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430</a:t>
            </a:fld>
            <a:endParaRPr lang="es-VE" dirty="0">
              <a:solidFill>
                <a:prstClr val="white"/>
              </a:solidFill>
            </a:endParaRPr>
          </a:p>
        </p:txBody>
      </p:sp>
    </p:spTree>
    <p:extLst>
      <p:ext uri="{BB962C8B-B14F-4D97-AF65-F5344CB8AC3E}">
        <p14:creationId xmlns:p14="http://schemas.microsoft.com/office/powerpoint/2010/main" val="108812903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67834"/>
          </a:xfrm>
        </p:spPr>
        <p:txBody>
          <a:bodyPr>
            <a:normAutofit lnSpcReduction="10000"/>
          </a:bodyPr>
          <a:lstStyle/>
          <a:p>
            <a:r>
              <a:rPr lang="es-VE" dirty="0" err="1"/>
              <a:t>It</a:t>
            </a:r>
            <a:r>
              <a:rPr lang="es-VE" dirty="0"/>
              <a:t> </a:t>
            </a:r>
            <a:r>
              <a:rPr lang="es-VE" dirty="0" err="1"/>
              <a:t>is</a:t>
            </a:r>
            <a:r>
              <a:rPr lang="es-VE" dirty="0"/>
              <a:t> </a:t>
            </a:r>
            <a:r>
              <a:rPr lang="es-VE" dirty="0" err="1"/>
              <a:t>assumed</a:t>
            </a:r>
            <a:r>
              <a:rPr lang="es-VE" dirty="0"/>
              <a:t> </a:t>
            </a:r>
            <a:r>
              <a:rPr lang="es-VE" dirty="0" err="1"/>
              <a:t>that</a:t>
            </a:r>
            <a:r>
              <a:rPr lang="es-VE" dirty="0"/>
              <a:t>:</a:t>
            </a:r>
          </a:p>
          <a:p>
            <a:endParaRPr lang="es-VE" dirty="0"/>
          </a:p>
          <a:p>
            <a:endParaRPr lang="es-VE" dirty="0"/>
          </a:p>
          <a:p>
            <a:endParaRPr lang="es-VE" dirty="0"/>
          </a:p>
          <a:p>
            <a:endParaRPr lang="es-VE" dirty="0"/>
          </a:p>
          <a:p>
            <a:endParaRPr lang="es-VE" dirty="0"/>
          </a:p>
          <a:p>
            <a:endParaRPr lang="es-VE" dirty="0"/>
          </a:p>
          <a:p>
            <a:pPr lvl="0"/>
            <a:r>
              <a:rPr lang="en-US" dirty="0">
                <a:solidFill>
                  <a:prstClr val="black"/>
                </a:solidFill>
              </a:rPr>
              <a:t>The user </a:t>
            </a:r>
            <a:r>
              <a:rPr lang="en-US" dirty="0" err="1">
                <a:solidFill>
                  <a:srgbClr val="FC971D"/>
                </a:solidFill>
              </a:rPr>
              <a:t>dbv_owner</a:t>
            </a:r>
            <a:r>
              <a:rPr lang="en-US" dirty="0">
                <a:solidFill>
                  <a:srgbClr val="FC971D"/>
                </a:solidFill>
              </a:rPr>
              <a:t> </a:t>
            </a:r>
            <a:r>
              <a:rPr lang="en-US" dirty="0">
                <a:solidFill>
                  <a:prstClr val="black"/>
                </a:solidFill>
              </a:rPr>
              <a:t>has been granted the </a:t>
            </a:r>
            <a:r>
              <a:rPr lang="en-US" dirty="0">
                <a:solidFill>
                  <a:srgbClr val="FC971D"/>
                </a:solidFill>
              </a:rPr>
              <a:t>SELECT ANY DICTIONARY </a:t>
            </a:r>
            <a:r>
              <a:rPr lang="en-US" dirty="0">
                <a:solidFill>
                  <a:prstClr val="black"/>
                </a:solidFill>
              </a:rPr>
              <a:t>privilege</a:t>
            </a:r>
          </a:p>
          <a:p>
            <a:endParaRPr lang="es-VE" dirty="0"/>
          </a:p>
          <a:p>
            <a:endParaRPr lang="es-VE" dirty="0"/>
          </a:p>
          <a:p>
            <a:endParaRPr lang="es-VE"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431</a:t>
            </a:fld>
            <a:endParaRPr lang="es-VE" dirty="0">
              <a:solidFill>
                <a:prstClr val="white"/>
              </a:solidFill>
            </a:endParaRPr>
          </a:p>
        </p:txBody>
      </p:sp>
      <p:sp>
        <p:nvSpPr>
          <p:cNvPr id="5" name="Rectángulo 4"/>
          <p:cNvSpPr/>
          <p:nvPr/>
        </p:nvSpPr>
        <p:spPr>
          <a:xfrm>
            <a:off x="1019175" y="2242803"/>
            <a:ext cx="10153650" cy="2445419"/>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solidFill>
                  <a:prstClr val="white"/>
                </a:solidFill>
              </a:rPr>
              <a:t>You are using Oracle Database 12.1.0.2 (the traditional architecture) on Linux and Oracle Enterprise Manager Cloud Control 19c</a:t>
            </a:r>
          </a:p>
          <a:p>
            <a:pPr marL="285750" indent="-285750">
              <a:buFont typeface="Arial" panose="020B0604020202020204" pitchFamily="34" charset="0"/>
              <a:buChar char="•"/>
            </a:pPr>
            <a:endParaRPr lang="en-US" sz="2400" b="1" dirty="0">
              <a:solidFill>
                <a:prstClr val="white"/>
              </a:solidFill>
            </a:endParaRPr>
          </a:p>
          <a:p>
            <a:pPr marL="285750" indent="-285750">
              <a:buFont typeface="Arial" panose="020B0604020202020204" pitchFamily="34" charset="0"/>
              <a:buChar char="•"/>
            </a:pPr>
            <a:r>
              <a:rPr lang="en-US" sz="2400" b="1" dirty="0">
                <a:solidFill>
                  <a:prstClr val="white"/>
                </a:solidFill>
              </a:rPr>
              <a:t>Database Vault is enabled and configured (the Database Vault owner is the user </a:t>
            </a:r>
            <a:r>
              <a:rPr lang="en-US" sz="2400" b="1" dirty="0" err="1">
                <a:solidFill>
                  <a:prstClr val="white"/>
                </a:solidFill>
              </a:rPr>
              <a:t>dbv_owner</a:t>
            </a:r>
            <a:r>
              <a:rPr lang="en-US" sz="2400" b="1" dirty="0">
                <a:solidFill>
                  <a:prstClr val="white"/>
                </a:solidFill>
              </a:rPr>
              <a:t> and account manager is the user </a:t>
            </a:r>
            <a:r>
              <a:rPr lang="en-US" sz="2400" b="1" dirty="0" err="1">
                <a:solidFill>
                  <a:prstClr val="white"/>
                </a:solidFill>
              </a:rPr>
              <a:t>dbv_acctmgr</a:t>
            </a:r>
            <a:r>
              <a:rPr lang="en-US" sz="2400" b="1" dirty="0">
                <a:solidFill>
                  <a:prstClr val="white"/>
                </a:solidFill>
              </a:rPr>
              <a:t>).</a:t>
            </a:r>
          </a:p>
        </p:txBody>
      </p:sp>
    </p:spTree>
    <p:extLst>
      <p:ext uri="{BB962C8B-B14F-4D97-AF65-F5344CB8AC3E}">
        <p14:creationId xmlns:p14="http://schemas.microsoft.com/office/powerpoint/2010/main" val="418920082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The user </a:t>
            </a:r>
            <a:r>
              <a:rPr lang="en-US" dirty="0" err="1">
                <a:solidFill>
                  <a:srgbClr val="FC971D"/>
                </a:solidFill>
              </a:rPr>
              <a:t>piter</a:t>
            </a:r>
            <a:r>
              <a:rPr lang="en-US" dirty="0">
                <a:solidFill>
                  <a:srgbClr val="FC971D"/>
                </a:solidFill>
              </a:rPr>
              <a:t> </a:t>
            </a:r>
            <a:r>
              <a:rPr lang="en-US" dirty="0"/>
              <a:t>exists, the function </a:t>
            </a:r>
            <a:r>
              <a:rPr lang="en-US" dirty="0" err="1">
                <a:solidFill>
                  <a:srgbClr val="FC971D"/>
                </a:solidFill>
              </a:rPr>
              <a:t>piter.get_function</a:t>
            </a:r>
            <a:r>
              <a:rPr lang="en-US" dirty="0">
                <a:solidFill>
                  <a:srgbClr val="FC971D"/>
                </a:solidFill>
              </a:rPr>
              <a:t> </a:t>
            </a:r>
            <a:r>
              <a:rPr lang="en-US" dirty="0"/>
              <a:t>has been created, and </a:t>
            </a:r>
            <a:r>
              <a:rPr lang="en-US" dirty="0">
                <a:solidFill>
                  <a:srgbClr val="FC971D"/>
                </a:solidFill>
              </a:rPr>
              <a:t>DVSYS</a:t>
            </a:r>
            <a:r>
              <a:rPr lang="en-US" dirty="0"/>
              <a:t> has been granted the </a:t>
            </a:r>
            <a:r>
              <a:rPr lang="en-US" dirty="0">
                <a:solidFill>
                  <a:srgbClr val="FC971D"/>
                </a:solidFill>
              </a:rPr>
              <a:t>EXECUTE</a:t>
            </a:r>
            <a:r>
              <a:rPr lang="en-US" dirty="0"/>
              <a:t> privilege on the function:</a:t>
            </a:r>
            <a:endParaRPr lang="es-VE"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432</a:t>
            </a:fld>
            <a:endParaRPr lang="es-VE" dirty="0">
              <a:solidFill>
                <a:prstClr val="white"/>
              </a:solidFill>
            </a:endParaRPr>
          </a:p>
        </p:txBody>
      </p:sp>
      <p:sp>
        <p:nvSpPr>
          <p:cNvPr id="5" name="Rectángulo 4"/>
          <p:cNvSpPr/>
          <p:nvPr/>
        </p:nvSpPr>
        <p:spPr>
          <a:xfrm>
            <a:off x="1019175" y="2934374"/>
            <a:ext cx="10153650" cy="345078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prstClr val="white"/>
                </a:solidFill>
              </a:rPr>
              <a:t>SQL&gt; connect system</a:t>
            </a:r>
          </a:p>
          <a:p>
            <a:r>
              <a:rPr lang="en-US" sz="1200" b="1" dirty="0">
                <a:solidFill>
                  <a:prstClr val="white"/>
                </a:solidFill>
              </a:rPr>
              <a:t>SQL&gt; create or replace function </a:t>
            </a:r>
            <a:r>
              <a:rPr lang="en-US" sz="1200" b="1" dirty="0" err="1">
                <a:solidFill>
                  <a:prstClr val="white"/>
                </a:solidFill>
              </a:rPr>
              <a:t>piter.get_holiday</a:t>
            </a:r>
            <a:endParaRPr lang="en-US" sz="1200" b="1" dirty="0">
              <a:solidFill>
                <a:prstClr val="white"/>
              </a:solidFill>
            </a:endParaRPr>
          </a:p>
          <a:p>
            <a:r>
              <a:rPr lang="en-US" sz="1200" b="1" dirty="0">
                <a:solidFill>
                  <a:prstClr val="white"/>
                </a:solidFill>
              </a:rPr>
              <a:t>  2  return varchar2</a:t>
            </a:r>
          </a:p>
          <a:p>
            <a:r>
              <a:rPr lang="en-US" sz="1200" b="1" dirty="0">
                <a:solidFill>
                  <a:prstClr val="white"/>
                </a:solidFill>
              </a:rPr>
              <a:t>  3  IS</a:t>
            </a:r>
          </a:p>
          <a:p>
            <a:r>
              <a:rPr lang="en-US" sz="1200" b="1" dirty="0">
                <a:solidFill>
                  <a:prstClr val="white"/>
                </a:solidFill>
              </a:rPr>
              <a:t>  4  holiday varchar2(10);</a:t>
            </a:r>
          </a:p>
          <a:p>
            <a:r>
              <a:rPr lang="en-US" sz="1200" b="1" dirty="0">
                <a:solidFill>
                  <a:prstClr val="white"/>
                </a:solidFill>
              </a:rPr>
              <a:t>  5  begin</a:t>
            </a:r>
          </a:p>
          <a:p>
            <a:r>
              <a:rPr lang="en-US" sz="1200" b="1" dirty="0">
                <a:solidFill>
                  <a:prstClr val="white"/>
                </a:solidFill>
              </a:rPr>
              <a:t>  6  IF (RTRIM(TO_CHAR(SYSDATE,'DD-MON')) IN ('1-JAN', '4-JUL',</a:t>
            </a:r>
          </a:p>
          <a:p>
            <a:r>
              <a:rPr lang="en-US" sz="1200" b="1" dirty="0">
                <a:solidFill>
                  <a:prstClr val="white"/>
                </a:solidFill>
              </a:rPr>
              <a:t>         '15-NOV')) THEN</a:t>
            </a:r>
          </a:p>
          <a:p>
            <a:r>
              <a:rPr lang="en-US" sz="1200" b="1" dirty="0">
                <a:solidFill>
                  <a:prstClr val="white"/>
                </a:solidFill>
              </a:rPr>
              <a:t>  7  holiday := 'TRUE';</a:t>
            </a:r>
          </a:p>
          <a:p>
            <a:r>
              <a:rPr lang="en-US" sz="1200" b="1" dirty="0">
                <a:solidFill>
                  <a:prstClr val="white"/>
                </a:solidFill>
              </a:rPr>
              <a:t>  8  ELSE</a:t>
            </a:r>
          </a:p>
          <a:p>
            <a:r>
              <a:rPr lang="en-US" sz="1200" b="1" dirty="0">
                <a:solidFill>
                  <a:prstClr val="white"/>
                </a:solidFill>
              </a:rPr>
              <a:t>  9  holiday := 'FALSE';</a:t>
            </a:r>
          </a:p>
          <a:p>
            <a:r>
              <a:rPr lang="en-US" sz="1200" b="1" dirty="0">
                <a:solidFill>
                  <a:prstClr val="white"/>
                </a:solidFill>
              </a:rPr>
              <a:t>  10  END IF;</a:t>
            </a:r>
          </a:p>
          <a:p>
            <a:r>
              <a:rPr lang="en-US" sz="1200" b="1" dirty="0">
                <a:solidFill>
                  <a:prstClr val="white"/>
                </a:solidFill>
              </a:rPr>
              <a:t>  11  RETURN holiday;</a:t>
            </a:r>
          </a:p>
          <a:p>
            <a:r>
              <a:rPr lang="en-US" sz="1200" b="1" dirty="0">
                <a:solidFill>
                  <a:prstClr val="white"/>
                </a:solidFill>
              </a:rPr>
              <a:t>  12  end;</a:t>
            </a:r>
          </a:p>
          <a:p>
            <a:r>
              <a:rPr lang="en-US" sz="1200" b="1" dirty="0">
                <a:solidFill>
                  <a:prstClr val="white"/>
                </a:solidFill>
              </a:rPr>
              <a:t>  13  /</a:t>
            </a:r>
          </a:p>
          <a:p>
            <a:r>
              <a:rPr lang="en-US" sz="1200" b="1" dirty="0">
                <a:solidFill>
                  <a:prstClr val="white"/>
                </a:solidFill>
              </a:rPr>
              <a:t>Function created.</a:t>
            </a:r>
          </a:p>
          <a:p>
            <a:r>
              <a:rPr lang="en-US" sz="1200" b="1" dirty="0">
                <a:solidFill>
                  <a:prstClr val="white"/>
                </a:solidFill>
              </a:rPr>
              <a:t>SQL&gt; grant execute on </a:t>
            </a:r>
            <a:r>
              <a:rPr lang="en-US" sz="1200" b="1" dirty="0" err="1">
                <a:solidFill>
                  <a:prstClr val="white"/>
                </a:solidFill>
              </a:rPr>
              <a:t>piter.get_holiday</a:t>
            </a:r>
            <a:r>
              <a:rPr lang="en-US" sz="1200" b="1" dirty="0">
                <a:solidFill>
                  <a:prstClr val="white"/>
                </a:solidFill>
              </a:rPr>
              <a:t> to </a:t>
            </a:r>
            <a:r>
              <a:rPr lang="en-US" sz="1200" b="1" dirty="0" err="1">
                <a:solidFill>
                  <a:prstClr val="white"/>
                </a:solidFill>
              </a:rPr>
              <a:t>dvsys</a:t>
            </a:r>
            <a:r>
              <a:rPr lang="en-US" sz="1200" b="1" dirty="0">
                <a:solidFill>
                  <a:prstClr val="white"/>
                </a:solidFill>
              </a:rPr>
              <a:t>;</a:t>
            </a:r>
          </a:p>
          <a:p>
            <a:r>
              <a:rPr lang="en-US" sz="1200" b="1" dirty="0">
                <a:solidFill>
                  <a:prstClr val="white"/>
                </a:solidFill>
              </a:rPr>
              <a:t>Grant succeeded.</a:t>
            </a:r>
          </a:p>
        </p:txBody>
      </p:sp>
    </p:spTree>
    <p:extLst>
      <p:ext uri="{BB962C8B-B14F-4D97-AF65-F5344CB8AC3E}">
        <p14:creationId xmlns:p14="http://schemas.microsoft.com/office/powerpoint/2010/main" val="1956473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584954"/>
          </a:xfrm>
        </p:spPr>
        <p:txBody>
          <a:bodyPr>
            <a:normAutofit/>
          </a:bodyPr>
          <a:lstStyle/>
          <a:p>
            <a:r>
              <a:rPr lang="en-US" dirty="0"/>
              <a:t>The identity of a factor can be assigned by:</a:t>
            </a:r>
          </a:p>
          <a:p>
            <a:endParaRPr lang="en-US" dirty="0"/>
          </a:p>
          <a:p>
            <a:endParaRPr lang="en-US" dirty="0"/>
          </a:p>
          <a:p>
            <a:endParaRPr lang="en-US" dirty="0"/>
          </a:p>
          <a:p>
            <a:endParaRPr lang="en-US" dirty="0"/>
          </a:p>
          <a:p>
            <a:endParaRPr lang="en-US" dirty="0"/>
          </a:p>
          <a:p>
            <a:r>
              <a:rPr lang="en-US" dirty="0"/>
              <a:t>The process of assigning identity to a factor is named factor identification.</a:t>
            </a:r>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433</a:t>
            </a:fld>
            <a:endParaRPr lang="es-VE" dirty="0">
              <a:solidFill>
                <a:prstClr val="white"/>
              </a:solidFill>
            </a:endParaRPr>
          </a:p>
        </p:txBody>
      </p:sp>
      <p:sp>
        <p:nvSpPr>
          <p:cNvPr id="5" name="Rectángulo 4"/>
          <p:cNvSpPr/>
          <p:nvPr/>
        </p:nvSpPr>
        <p:spPr>
          <a:xfrm>
            <a:off x="1019175" y="2511290"/>
            <a:ext cx="10153650" cy="190844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solidFill>
                  <a:prstClr val="white"/>
                </a:solidFill>
              </a:rPr>
              <a:t>Method</a:t>
            </a:r>
          </a:p>
          <a:p>
            <a:pPr marL="285750" indent="-285750">
              <a:buFont typeface="Arial" panose="020B0604020202020204" pitchFamily="34" charset="0"/>
              <a:buChar char="•"/>
            </a:pPr>
            <a:endParaRPr lang="en-US" sz="2400" b="1" dirty="0">
              <a:solidFill>
                <a:prstClr val="white"/>
              </a:solidFill>
            </a:endParaRPr>
          </a:p>
          <a:p>
            <a:pPr marL="285750" indent="-285750">
              <a:buFont typeface="Arial" panose="020B0604020202020204" pitchFamily="34" charset="0"/>
              <a:buChar char="•"/>
            </a:pPr>
            <a:r>
              <a:rPr lang="en-US" sz="2400" b="1" dirty="0">
                <a:solidFill>
                  <a:prstClr val="white"/>
                </a:solidFill>
              </a:rPr>
              <a:t>Constant</a:t>
            </a:r>
          </a:p>
          <a:p>
            <a:pPr marL="285750" indent="-285750">
              <a:buFont typeface="Arial" panose="020B0604020202020204" pitchFamily="34" charset="0"/>
              <a:buChar char="•"/>
            </a:pPr>
            <a:endParaRPr lang="en-US" sz="2400" b="1" dirty="0">
              <a:solidFill>
                <a:prstClr val="white"/>
              </a:solidFill>
            </a:endParaRPr>
          </a:p>
          <a:p>
            <a:pPr marL="285750" indent="-285750">
              <a:buFont typeface="Arial" panose="020B0604020202020204" pitchFamily="34" charset="0"/>
              <a:buChar char="•"/>
            </a:pPr>
            <a:r>
              <a:rPr lang="en-US" sz="2400" b="1" dirty="0">
                <a:solidFill>
                  <a:prstClr val="white"/>
                </a:solidFill>
              </a:rPr>
              <a:t>Factors</a:t>
            </a:r>
          </a:p>
        </p:txBody>
      </p:sp>
    </p:spTree>
    <p:extLst>
      <p:ext uri="{BB962C8B-B14F-4D97-AF65-F5344CB8AC3E}">
        <p14:creationId xmlns:p14="http://schemas.microsoft.com/office/powerpoint/2010/main" val="216841958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86122"/>
          </a:xfrm>
        </p:spPr>
        <p:txBody>
          <a:bodyPr>
            <a:normAutofit/>
          </a:bodyPr>
          <a:lstStyle/>
          <a:p>
            <a:r>
              <a:rPr lang="en-US" dirty="0"/>
              <a:t>You created two factors (</a:t>
            </a:r>
            <a:r>
              <a:rPr lang="en-US" dirty="0">
                <a:solidFill>
                  <a:srgbClr val="FC971D"/>
                </a:solidFill>
              </a:rPr>
              <a:t>Day</a:t>
            </a:r>
            <a:r>
              <a:rPr lang="en-US" dirty="0"/>
              <a:t> and </a:t>
            </a:r>
            <a:r>
              <a:rPr lang="en-US" dirty="0">
                <a:solidFill>
                  <a:srgbClr val="FC971D"/>
                </a:solidFill>
              </a:rPr>
              <a:t>Holiday</a:t>
            </a:r>
            <a:r>
              <a:rPr lang="en-US" dirty="0"/>
              <a:t>) whose identities were assigned by methods and one factor (</a:t>
            </a:r>
            <a:r>
              <a:rPr lang="en-US" dirty="0" err="1">
                <a:solidFill>
                  <a:srgbClr val="FC971D"/>
                </a:solidFill>
              </a:rPr>
              <a:t>NonWorkingDay</a:t>
            </a:r>
            <a:r>
              <a:rPr lang="en-US" dirty="0"/>
              <a:t>) whose identity was assigned by factors.</a:t>
            </a:r>
          </a:p>
          <a:p>
            <a:endParaRPr lang="en-US" dirty="0"/>
          </a:p>
          <a:p>
            <a:r>
              <a:rPr lang="en-US" dirty="0"/>
              <a:t>Factors can be evaluated.</a:t>
            </a:r>
          </a:p>
          <a:p>
            <a:endParaRPr lang="en-US" dirty="0"/>
          </a:p>
          <a:p>
            <a:r>
              <a:rPr lang="en-US" dirty="0"/>
              <a:t>Because you created factors that can change during a session, you chose evaluation by access.</a:t>
            </a:r>
          </a:p>
          <a:p>
            <a:endParaRPr lang="en-US"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434</a:t>
            </a:fld>
            <a:endParaRPr lang="es-VE" dirty="0">
              <a:solidFill>
                <a:prstClr val="white"/>
              </a:solidFill>
            </a:endParaRPr>
          </a:p>
        </p:txBody>
      </p:sp>
    </p:spTree>
    <p:extLst>
      <p:ext uri="{BB962C8B-B14F-4D97-AF65-F5344CB8AC3E}">
        <p14:creationId xmlns:p14="http://schemas.microsoft.com/office/powerpoint/2010/main" val="34966120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49546"/>
          </a:xfrm>
        </p:spPr>
        <p:txBody>
          <a:bodyPr>
            <a:normAutofit/>
          </a:bodyPr>
          <a:lstStyle/>
          <a:p>
            <a:r>
              <a:rPr lang="en-US" dirty="0"/>
              <a:t>Verify that the factor </a:t>
            </a:r>
            <a:r>
              <a:rPr lang="en-US" dirty="0" err="1">
                <a:solidFill>
                  <a:srgbClr val="FC971D"/>
                </a:solidFill>
              </a:rPr>
              <a:t>NonWorkingDay</a:t>
            </a:r>
            <a:r>
              <a:rPr lang="en-US" dirty="0">
                <a:solidFill>
                  <a:srgbClr val="FC971D"/>
                </a:solidFill>
              </a:rPr>
              <a:t> </a:t>
            </a:r>
            <a:r>
              <a:rPr lang="en-US" dirty="0"/>
              <a:t>got the value </a:t>
            </a:r>
            <a:r>
              <a:rPr lang="en-US" dirty="0">
                <a:solidFill>
                  <a:srgbClr val="FC971D"/>
                </a:solidFill>
              </a:rPr>
              <a:t>COMPANY_HOLIDAY</a:t>
            </a:r>
            <a:r>
              <a:rPr lang="en-US" dirty="0"/>
              <a:t>. </a:t>
            </a:r>
          </a:p>
          <a:p>
            <a:endParaRPr lang="en-US" dirty="0"/>
          </a:p>
          <a:p>
            <a:r>
              <a:rPr lang="en-US" dirty="0"/>
              <a:t>In our case, </a:t>
            </a:r>
            <a:r>
              <a:rPr lang="en-US" dirty="0">
                <a:solidFill>
                  <a:srgbClr val="FC971D"/>
                </a:solidFill>
              </a:rPr>
              <a:t>COMPANY_HOLIDAY</a:t>
            </a:r>
            <a:r>
              <a:rPr lang="en-US" dirty="0"/>
              <a:t> was matched, so </a:t>
            </a:r>
            <a:r>
              <a:rPr lang="en-US" dirty="0">
                <a:solidFill>
                  <a:srgbClr val="FC971D"/>
                </a:solidFill>
              </a:rPr>
              <a:t>WEEKEND</a:t>
            </a:r>
            <a:r>
              <a:rPr lang="en-US" dirty="0"/>
              <a:t> wasn't evaluated. </a:t>
            </a:r>
          </a:p>
          <a:p>
            <a:endParaRPr lang="en-US" dirty="0"/>
          </a:p>
          <a:p>
            <a:r>
              <a:rPr lang="en-US" dirty="0"/>
              <a:t>In general, it is better to try to avoid overlapping conditions (if possible) because maintenance is easier and the risk of making a mistake is smaller.</a:t>
            </a:r>
          </a:p>
          <a:p>
            <a:endParaRPr lang="en-US" dirty="0"/>
          </a:p>
          <a:p>
            <a:endParaRPr lang="es-VE"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435</a:t>
            </a:fld>
            <a:endParaRPr lang="es-VE" dirty="0">
              <a:solidFill>
                <a:prstClr val="white"/>
              </a:solidFill>
            </a:endParaRPr>
          </a:p>
        </p:txBody>
      </p:sp>
    </p:spTree>
    <p:extLst>
      <p:ext uri="{BB962C8B-B14F-4D97-AF65-F5344CB8AC3E}">
        <p14:creationId xmlns:p14="http://schemas.microsoft.com/office/powerpoint/2010/main" val="30541072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From </a:t>
            </a:r>
            <a:r>
              <a:rPr lang="en-US" b="1" dirty="0"/>
              <a:t>Factors</a:t>
            </a:r>
            <a:r>
              <a:rPr lang="en-US" dirty="0"/>
              <a:t> page in EM19c verify that you can't delete the factor </a:t>
            </a:r>
            <a:r>
              <a:rPr lang="en-US" dirty="0">
                <a:solidFill>
                  <a:srgbClr val="FC971D"/>
                </a:solidFill>
              </a:rPr>
              <a:t>Holiday</a:t>
            </a:r>
            <a:r>
              <a:rPr lang="en-US" dirty="0"/>
              <a:t> because you use it to resolve identities for the factor </a:t>
            </a:r>
            <a:r>
              <a:rPr lang="en-US" dirty="0" err="1">
                <a:solidFill>
                  <a:srgbClr val="FC971D"/>
                </a:solidFill>
              </a:rPr>
              <a:t>NonWorkingDay</a:t>
            </a:r>
            <a:endParaRPr lang="en-US" dirty="0"/>
          </a:p>
          <a:p>
            <a:endParaRPr lang="es-VE" dirty="0"/>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436</a:t>
            </a:fld>
            <a:endParaRPr lang="es-VE" dirty="0">
              <a:solidFill>
                <a:prstClr val="white"/>
              </a:solidFill>
            </a:endParaRPr>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941" y="3617689"/>
            <a:ext cx="4911358" cy="2136027"/>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27937" y="4346948"/>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prstClr val="black"/>
                </a:solidFill>
              </a:rPr>
              <a:t>Select the factor </a:t>
            </a:r>
            <a:r>
              <a:rPr lang="en-US" b="1" dirty="0">
                <a:solidFill>
                  <a:srgbClr val="FC971D"/>
                </a:solidFill>
              </a:rPr>
              <a:t>Holiday</a:t>
            </a:r>
            <a:r>
              <a:rPr lang="en-US" b="1" dirty="0">
                <a:solidFill>
                  <a:prstClr val="black"/>
                </a:solidFill>
              </a:rPr>
              <a:t> and click on the </a:t>
            </a:r>
            <a:r>
              <a:rPr lang="en-US" b="1" dirty="0">
                <a:solidFill>
                  <a:srgbClr val="FC971D"/>
                </a:solidFill>
              </a:rPr>
              <a:t>Delete</a:t>
            </a:r>
            <a:r>
              <a:rPr lang="en-US" b="1" dirty="0">
                <a:solidFill>
                  <a:prstClr val="black"/>
                </a:solidFill>
              </a:rPr>
              <a:t> button.</a:t>
            </a:r>
          </a:p>
        </p:txBody>
      </p:sp>
      <p:sp>
        <p:nvSpPr>
          <p:cNvPr id="7" name="Elipse 6"/>
          <p:cNvSpPr/>
          <p:nvPr/>
        </p:nvSpPr>
        <p:spPr>
          <a:xfrm>
            <a:off x="5809620" y="434694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1</a:t>
            </a:r>
          </a:p>
        </p:txBody>
      </p:sp>
    </p:spTree>
    <p:extLst>
      <p:ext uri="{BB962C8B-B14F-4D97-AF65-F5344CB8AC3E}">
        <p14:creationId xmlns:p14="http://schemas.microsoft.com/office/powerpoint/2010/main" val="360115412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n-US" dirty="0"/>
              <a:t>Creating factors in Oracle Database Vault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437</a:t>
            </a:fld>
            <a:endParaRPr lang="es-VE" dirty="0">
              <a:solidFill>
                <a:prstClr val="white"/>
              </a:solidFill>
            </a:endParaRPr>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27" y="1433645"/>
            <a:ext cx="4837334" cy="2440379"/>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378028" y="2450592"/>
            <a:ext cx="2729396" cy="36933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prstClr val="black"/>
                </a:solidFill>
              </a:rPr>
              <a:t>Click on the button </a:t>
            </a:r>
            <a:r>
              <a:rPr lang="en-US" b="1" dirty="0">
                <a:solidFill>
                  <a:srgbClr val="FC971D"/>
                </a:solidFill>
              </a:rPr>
              <a:t>Yes</a:t>
            </a:r>
            <a:endParaRPr lang="es-VE" b="1" dirty="0">
              <a:solidFill>
                <a:srgbClr val="FC971D"/>
              </a:solidFill>
            </a:endParaRPr>
          </a:p>
        </p:txBody>
      </p:sp>
      <p:sp>
        <p:nvSpPr>
          <p:cNvPr id="7" name="Elipse 6"/>
          <p:cNvSpPr/>
          <p:nvPr/>
        </p:nvSpPr>
        <p:spPr>
          <a:xfrm>
            <a:off x="5754756" y="231508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2</a:t>
            </a:r>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072" y="3874181"/>
            <a:ext cx="4355432" cy="2253636"/>
          </a:xfrm>
          <a:prstGeom prst="rect">
            <a:avLst/>
          </a:prstGeom>
          <a:ln w="19050">
            <a:solidFill>
              <a:srgbClr val="F7941D"/>
            </a:solidFill>
          </a:ln>
          <a:effectLst>
            <a:outerShdw blurRad="50800" dist="38100" dir="2700000" algn="tl" rotWithShape="0">
              <a:prstClr val="black">
                <a:alpha val="40000"/>
              </a:prstClr>
            </a:outerShdw>
          </a:effectLst>
        </p:spPr>
      </p:pic>
      <p:sp>
        <p:nvSpPr>
          <p:cNvPr id="9" name="CuadroTexto 8"/>
          <p:cNvSpPr txBox="1"/>
          <p:nvPr/>
        </p:nvSpPr>
        <p:spPr>
          <a:xfrm>
            <a:off x="1637776" y="4816333"/>
            <a:ext cx="4214062" cy="36933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solidFill>
                  <a:prstClr val="black"/>
                </a:solidFill>
              </a:rPr>
              <a:t>You will receive an error message </a:t>
            </a:r>
          </a:p>
        </p:txBody>
      </p:sp>
      <p:sp>
        <p:nvSpPr>
          <p:cNvPr id="10" name="Elipse 9"/>
          <p:cNvSpPr/>
          <p:nvPr/>
        </p:nvSpPr>
        <p:spPr>
          <a:xfrm>
            <a:off x="5815262" y="466224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3</a:t>
            </a:r>
          </a:p>
        </p:txBody>
      </p:sp>
    </p:spTree>
    <p:extLst>
      <p:ext uri="{BB962C8B-B14F-4D97-AF65-F5344CB8AC3E}">
        <p14:creationId xmlns:p14="http://schemas.microsoft.com/office/powerpoint/2010/main" val="273018933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will perform different operations using Transparent Data Encryption in a multitenant environment.</a:t>
            </a:r>
          </a:p>
          <a:p>
            <a:endParaRPr lang="en-US" dirty="0"/>
          </a:p>
          <a:p>
            <a:r>
              <a:rPr lang="es-VE" dirty="0" err="1"/>
              <a:t>It</a:t>
            </a:r>
            <a:r>
              <a:rPr lang="es-VE" dirty="0"/>
              <a:t> </a:t>
            </a:r>
            <a:r>
              <a:rPr lang="es-VE" dirty="0" err="1"/>
              <a:t>is</a:t>
            </a:r>
            <a:r>
              <a:rPr lang="es-VE" dirty="0"/>
              <a:t> </a:t>
            </a:r>
            <a:r>
              <a:rPr lang="es-VE" dirty="0" err="1"/>
              <a:t>assumed</a:t>
            </a:r>
            <a:r>
              <a:rPr lang="es-VE" dirty="0"/>
              <a:t> </a:t>
            </a:r>
            <a:r>
              <a:rPr lang="es-VE" dirty="0" err="1"/>
              <a:t>that</a:t>
            </a:r>
            <a:r>
              <a:rPr lang="es-VE" dirty="0"/>
              <a:t>:</a:t>
            </a:r>
          </a:p>
          <a:p>
            <a:endParaRPr lang="es-VE" dirty="0"/>
          </a:p>
          <a:p>
            <a:endParaRPr lang="es-VE" dirty="0"/>
          </a:p>
        </p:txBody>
      </p:sp>
      <p:sp>
        <p:nvSpPr>
          <p:cNvPr id="3" name="Título 2"/>
          <p:cNvSpPr>
            <a:spLocks noGrp="1"/>
          </p:cNvSpPr>
          <p:nvPr>
            <p:ph type="title"/>
          </p:nvPr>
        </p:nvSpPr>
        <p:spPr/>
        <p:txBody>
          <a:bodyPr/>
          <a:lstStyle/>
          <a:p>
            <a:r>
              <a:rPr lang="es-VE" dirty="0" err="1"/>
              <a:t>Using</a:t>
            </a:r>
            <a:r>
              <a:rPr lang="es-VE" dirty="0"/>
              <a:t> TDE in a </a:t>
            </a:r>
            <a:r>
              <a:rPr lang="es-VE" dirty="0" err="1"/>
              <a:t>multitenant</a:t>
            </a:r>
            <a:r>
              <a:rPr lang="es-VE" dirty="0"/>
              <a:t> </a:t>
            </a:r>
            <a:r>
              <a:rPr lang="es-VE" dirty="0" err="1"/>
              <a:t>environment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438</a:t>
            </a:fld>
            <a:endParaRPr lang="es-VE" dirty="0">
              <a:solidFill>
                <a:prstClr val="white"/>
              </a:solidFill>
            </a:endParaRPr>
          </a:p>
        </p:txBody>
      </p:sp>
      <p:sp>
        <p:nvSpPr>
          <p:cNvPr id="5" name="Rectángulo 4"/>
          <p:cNvSpPr/>
          <p:nvPr/>
        </p:nvSpPr>
        <p:spPr>
          <a:xfrm>
            <a:off x="1012547" y="3680619"/>
            <a:ext cx="10153650" cy="255448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dirty="0">
                <a:solidFill>
                  <a:prstClr val="white"/>
                </a:solidFill>
              </a:rPr>
              <a:t>You have two container databases (the multitenant architecture), version 12.1.0.2 in the same host.</a:t>
            </a:r>
          </a:p>
          <a:p>
            <a:pPr marL="285750" indent="-285750">
              <a:buFont typeface="Arial" panose="020B0604020202020204" pitchFamily="34" charset="0"/>
              <a:buChar char="•"/>
            </a:pPr>
            <a:endParaRPr lang="en-US" sz="2400" b="1" dirty="0">
              <a:solidFill>
                <a:prstClr val="white"/>
              </a:solidFill>
            </a:endParaRPr>
          </a:p>
          <a:p>
            <a:pPr marL="285750" indent="-285750">
              <a:buFont typeface="Arial" panose="020B0604020202020204" pitchFamily="34" charset="0"/>
              <a:buChar char="•"/>
            </a:pPr>
            <a:r>
              <a:rPr lang="en-US" sz="2400" b="1" dirty="0">
                <a:solidFill>
                  <a:prstClr val="white"/>
                </a:solidFill>
              </a:rPr>
              <a:t>You have at least one pluggable database in each container database</a:t>
            </a:r>
          </a:p>
          <a:p>
            <a:pPr marL="285750" indent="-285750">
              <a:buFont typeface="Arial" panose="020B0604020202020204" pitchFamily="34" charset="0"/>
              <a:buChar char="•"/>
            </a:pPr>
            <a:endParaRPr lang="en-US" sz="2400" b="1" dirty="0">
              <a:solidFill>
                <a:prstClr val="white"/>
              </a:solidFill>
            </a:endParaRPr>
          </a:p>
          <a:p>
            <a:pPr marL="285750" indent="-285750">
              <a:buFont typeface="Arial" panose="020B0604020202020204" pitchFamily="34" charset="0"/>
              <a:buChar char="•"/>
            </a:pPr>
            <a:r>
              <a:rPr lang="en-US" sz="2400" b="1" dirty="0">
                <a:solidFill>
                  <a:prstClr val="white"/>
                </a:solidFill>
              </a:rPr>
              <a:t>You have sample schemes installed.</a:t>
            </a:r>
          </a:p>
        </p:txBody>
      </p:sp>
    </p:spTree>
    <p:extLst>
      <p:ext uri="{BB962C8B-B14F-4D97-AF65-F5344CB8AC3E}">
        <p14:creationId xmlns:p14="http://schemas.microsoft.com/office/powerpoint/2010/main" val="141144258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840986"/>
          </a:xfrm>
        </p:spPr>
        <p:txBody>
          <a:bodyPr>
            <a:normAutofit/>
          </a:bodyPr>
          <a:lstStyle/>
          <a:p>
            <a:r>
              <a:rPr lang="en-US" dirty="0"/>
              <a:t>Creation of </a:t>
            </a:r>
            <a:r>
              <a:rPr lang="en-US" dirty="0" err="1"/>
              <a:t>keystore</a:t>
            </a:r>
            <a:r>
              <a:rPr lang="en-US" dirty="0"/>
              <a:t> and master key in root container. </a:t>
            </a:r>
          </a:p>
          <a:p>
            <a:endParaRPr lang="en-US" dirty="0"/>
          </a:p>
          <a:p>
            <a:r>
              <a:rPr lang="en-US" dirty="0"/>
              <a:t>Opening and creation of master key in the pluggable database. </a:t>
            </a:r>
          </a:p>
          <a:p>
            <a:endParaRPr lang="en-US" dirty="0"/>
          </a:p>
          <a:p>
            <a:r>
              <a:rPr lang="en-US" dirty="0"/>
              <a:t>Another way of creation of the </a:t>
            </a:r>
            <a:r>
              <a:rPr lang="en-US" dirty="0" err="1"/>
              <a:t>keystore</a:t>
            </a:r>
            <a:r>
              <a:rPr lang="en-US" dirty="0"/>
              <a:t> and master key (in the second container database). </a:t>
            </a:r>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Using</a:t>
            </a:r>
            <a:r>
              <a:rPr lang="es-VE" dirty="0"/>
              <a:t> TDE in a </a:t>
            </a:r>
            <a:r>
              <a:rPr lang="es-VE" dirty="0" err="1"/>
              <a:t>multitenant</a:t>
            </a:r>
            <a:r>
              <a:rPr lang="es-VE" dirty="0"/>
              <a:t> </a:t>
            </a:r>
            <a:r>
              <a:rPr lang="es-VE" dirty="0" err="1"/>
              <a:t>environment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439</a:t>
            </a:fld>
            <a:endParaRPr lang="es-VE" dirty="0">
              <a:solidFill>
                <a:prstClr val="white"/>
              </a:solidFill>
            </a:endParaRPr>
          </a:p>
        </p:txBody>
      </p:sp>
    </p:spTree>
    <p:extLst>
      <p:ext uri="{BB962C8B-B14F-4D97-AF65-F5344CB8AC3E}">
        <p14:creationId xmlns:p14="http://schemas.microsoft.com/office/powerpoint/2010/main" val="292446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 You'll need an existing (for example, OS-authenticated) user who has a DBA role and another existing user (for example, </a:t>
            </a:r>
            <a:r>
              <a:rPr lang="en-US" dirty="0" err="1">
                <a:solidFill>
                  <a:srgbClr val="F7941D"/>
                </a:solidFill>
              </a:rPr>
              <a:t>steve</a:t>
            </a:r>
            <a:r>
              <a:rPr lang="en-US" dirty="0"/>
              <a:t>)</a:t>
            </a:r>
            <a:endParaRPr lang="es-VE" dirty="0"/>
          </a:p>
        </p:txBody>
      </p:sp>
      <p:sp>
        <p:nvSpPr>
          <p:cNvPr id="3" name="Título 2"/>
          <p:cNvSpPr>
            <a:spLocks noGrp="1"/>
          </p:cNvSpPr>
          <p:nvPr>
            <p:ph type="title"/>
          </p:nvPr>
        </p:nvSpPr>
        <p:spPr/>
        <p:txBody>
          <a:bodyPr/>
          <a:lstStyle/>
          <a:p>
            <a:r>
              <a:rPr lang="en-US" dirty="0"/>
              <a:t>Creating and using proxy 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44</a:t>
            </a:fld>
            <a:endParaRPr lang="es-VE"/>
          </a:p>
        </p:txBody>
      </p:sp>
    </p:spTree>
    <p:extLst>
      <p:ext uri="{BB962C8B-B14F-4D97-AF65-F5344CB8AC3E}">
        <p14:creationId xmlns:p14="http://schemas.microsoft.com/office/powerpoint/2010/main" val="30669234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User with the </a:t>
            </a:r>
            <a:r>
              <a:rPr lang="en-US" dirty="0">
                <a:solidFill>
                  <a:srgbClr val="FC971D"/>
                </a:solidFill>
              </a:rPr>
              <a:t>SYSKM</a:t>
            </a:r>
            <a:r>
              <a:rPr lang="en-US" dirty="0"/>
              <a:t> system privilege is used, and opening of </a:t>
            </a:r>
            <a:r>
              <a:rPr lang="en-US" dirty="0" err="1"/>
              <a:t>keystore</a:t>
            </a:r>
            <a:r>
              <a:rPr lang="en-US" dirty="0"/>
              <a:t> as well as the creation of master keys are done by using </a:t>
            </a:r>
            <a:r>
              <a:rPr lang="en-US" dirty="0">
                <a:solidFill>
                  <a:srgbClr val="FC971D"/>
                </a:solidFill>
              </a:rPr>
              <a:t>container=all</a:t>
            </a:r>
            <a:r>
              <a:rPr lang="en-US" dirty="0"/>
              <a:t> clause. </a:t>
            </a:r>
          </a:p>
          <a:p>
            <a:endParaRPr lang="en-US" dirty="0"/>
          </a:p>
          <a:p>
            <a:r>
              <a:rPr lang="en-US" dirty="0"/>
              <a:t>Because there is only one </a:t>
            </a:r>
            <a:r>
              <a:rPr lang="en-US" dirty="0" err="1"/>
              <a:t>keystore</a:t>
            </a:r>
            <a:r>
              <a:rPr lang="en-US" dirty="0"/>
              <a:t> per container database but multiple master keys, if database needs to be unplugged and plugged into another container database, a master key needs to be exported and imported into the target database also. </a:t>
            </a:r>
          </a:p>
          <a:p>
            <a:endParaRPr lang="en-US" dirty="0"/>
          </a:p>
          <a:p>
            <a:endParaRPr lang="en-US" dirty="0"/>
          </a:p>
        </p:txBody>
      </p:sp>
      <p:sp>
        <p:nvSpPr>
          <p:cNvPr id="3" name="Título 2"/>
          <p:cNvSpPr>
            <a:spLocks noGrp="1"/>
          </p:cNvSpPr>
          <p:nvPr>
            <p:ph type="title"/>
          </p:nvPr>
        </p:nvSpPr>
        <p:spPr/>
        <p:txBody>
          <a:bodyPr/>
          <a:lstStyle/>
          <a:p>
            <a:r>
              <a:rPr lang="es-VE" dirty="0" err="1"/>
              <a:t>Using</a:t>
            </a:r>
            <a:r>
              <a:rPr lang="es-VE" dirty="0"/>
              <a:t> TDE in a </a:t>
            </a:r>
            <a:r>
              <a:rPr lang="es-VE" dirty="0" err="1"/>
              <a:t>multitenant</a:t>
            </a:r>
            <a:r>
              <a:rPr lang="es-VE" dirty="0"/>
              <a:t> </a:t>
            </a:r>
            <a:r>
              <a:rPr lang="es-VE" dirty="0" err="1"/>
              <a:t>environment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440</a:t>
            </a:fld>
            <a:endParaRPr lang="es-VE" dirty="0">
              <a:solidFill>
                <a:prstClr val="white"/>
              </a:solidFill>
            </a:endParaRPr>
          </a:p>
        </p:txBody>
      </p:sp>
    </p:spTree>
    <p:extLst>
      <p:ext uri="{BB962C8B-B14F-4D97-AF65-F5344CB8AC3E}">
        <p14:creationId xmlns:p14="http://schemas.microsoft.com/office/powerpoint/2010/main" val="361807760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694682"/>
          </a:xfrm>
        </p:spPr>
        <p:txBody>
          <a:bodyPr>
            <a:normAutofit/>
          </a:bodyPr>
          <a:lstStyle/>
          <a:p>
            <a:r>
              <a:rPr lang="en-US" dirty="0"/>
              <a:t>Export a master key and unplug the database. </a:t>
            </a:r>
          </a:p>
          <a:p>
            <a:endParaRPr lang="en-US" dirty="0"/>
          </a:p>
          <a:p>
            <a:r>
              <a:rPr lang="en-US" dirty="0"/>
              <a:t>Plugging this database into another container database (cdb2). </a:t>
            </a:r>
          </a:p>
          <a:p>
            <a:endParaRPr lang="en-US" dirty="0"/>
          </a:p>
          <a:p>
            <a:r>
              <a:rPr lang="en-US" dirty="0"/>
              <a:t>We are importing a master key.</a:t>
            </a:r>
          </a:p>
          <a:p>
            <a:endParaRPr lang="en-US" dirty="0"/>
          </a:p>
          <a:p>
            <a:r>
              <a:rPr lang="en-US" dirty="0"/>
              <a:t>After importing a master key, restart that pluggable database.</a:t>
            </a:r>
          </a:p>
          <a:p>
            <a:pPr marL="0" indent="0">
              <a:buNone/>
            </a:pPr>
            <a:endParaRPr lang="en-US" dirty="0"/>
          </a:p>
        </p:txBody>
      </p:sp>
      <p:sp>
        <p:nvSpPr>
          <p:cNvPr id="3" name="Título 2"/>
          <p:cNvSpPr>
            <a:spLocks noGrp="1"/>
          </p:cNvSpPr>
          <p:nvPr>
            <p:ph type="title"/>
          </p:nvPr>
        </p:nvSpPr>
        <p:spPr/>
        <p:txBody>
          <a:bodyPr/>
          <a:lstStyle/>
          <a:p>
            <a:r>
              <a:rPr lang="es-VE" dirty="0" err="1"/>
              <a:t>Using</a:t>
            </a:r>
            <a:r>
              <a:rPr lang="es-VE" dirty="0"/>
              <a:t> TDE in a </a:t>
            </a:r>
            <a:r>
              <a:rPr lang="es-VE" dirty="0" err="1"/>
              <a:t>multitenant</a:t>
            </a:r>
            <a:r>
              <a:rPr lang="es-VE" dirty="0"/>
              <a:t> </a:t>
            </a:r>
            <a:r>
              <a:rPr lang="es-VE" dirty="0" err="1"/>
              <a:t>environment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441</a:t>
            </a:fld>
            <a:endParaRPr lang="es-VE" dirty="0">
              <a:solidFill>
                <a:prstClr val="white"/>
              </a:solidFill>
            </a:endParaRPr>
          </a:p>
        </p:txBody>
      </p:sp>
    </p:spTree>
    <p:extLst>
      <p:ext uri="{BB962C8B-B14F-4D97-AF65-F5344CB8AC3E}">
        <p14:creationId xmlns:p14="http://schemas.microsoft.com/office/powerpoint/2010/main" val="166433300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sz="3600" i="1" dirty="0" err="1"/>
              <a:t>Appendix</a:t>
            </a:r>
            <a:r>
              <a:rPr lang="es-VE" sz="3600" i="1" dirty="0"/>
              <a:t> – </a:t>
            </a:r>
            <a:r>
              <a:rPr lang="es-VE" sz="3600" i="1" dirty="0" err="1"/>
              <a:t>Application</a:t>
            </a:r>
            <a:r>
              <a:rPr lang="es-VE" sz="3600" i="1" dirty="0"/>
              <a:t> </a:t>
            </a:r>
            <a:r>
              <a:rPr lang="es-VE" sz="3600" i="1" dirty="0" err="1"/>
              <a:t>Contexts</a:t>
            </a:r>
            <a:endParaRPr lang="es-VE" sz="3600" i="1" dirty="0"/>
          </a:p>
        </p:txBody>
      </p:sp>
    </p:spTree>
    <p:extLst>
      <p:ext uri="{BB962C8B-B14F-4D97-AF65-F5344CB8AC3E}">
        <p14:creationId xmlns:p14="http://schemas.microsoft.com/office/powerpoint/2010/main" val="41567002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854907"/>
          </a:xfrm>
        </p:spPr>
        <p:txBody>
          <a:bodyPr>
            <a:noAutofit/>
          </a:bodyPr>
          <a:lstStyle/>
          <a:p>
            <a:pPr marL="0" indent="0">
              <a:buNone/>
            </a:pPr>
            <a:r>
              <a:rPr lang="en-US" b="1" dirty="0"/>
              <a:t>In this chapter, we will cover the following tasks:</a:t>
            </a:r>
          </a:p>
          <a:p>
            <a:r>
              <a:rPr lang="en-US" dirty="0">
                <a:hlinkClick r:id="rId2" action="ppaction://hlinksldjump"/>
              </a:rPr>
              <a:t>Exploring and using built-in contexts</a:t>
            </a:r>
            <a:endParaRPr lang="en-US" dirty="0"/>
          </a:p>
          <a:p>
            <a:r>
              <a:rPr lang="en-US" dirty="0">
                <a:hlinkClick r:id="rId3" action="ppaction://hlinksldjump"/>
              </a:rPr>
              <a:t>Creating an application context</a:t>
            </a:r>
            <a:endParaRPr lang="en-US" dirty="0"/>
          </a:p>
          <a:p>
            <a:r>
              <a:rPr lang="en-US" dirty="0">
                <a:hlinkClick r:id="rId4" action="ppaction://hlinksldjump"/>
              </a:rPr>
              <a:t>Setting application context attributes</a:t>
            </a:r>
            <a:endParaRPr lang="en-US" dirty="0"/>
          </a:p>
          <a:p>
            <a:r>
              <a:rPr lang="en-US" dirty="0">
                <a:hlinkClick r:id="rId5" action="ppaction://hlinksldjump"/>
              </a:rPr>
              <a:t>Using an application context</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443</a:t>
            </a:fld>
            <a:endParaRPr lang="es-VE" dirty="0">
              <a:solidFill>
                <a:prstClr val="white"/>
              </a:solidFill>
            </a:endParaRPr>
          </a:p>
        </p:txBody>
      </p:sp>
    </p:spTree>
    <p:extLst>
      <p:ext uri="{BB962C8B-B14F-4D97-AF65-F5344CB8AC3E}">
        <p14:creationId xmlns:p14="http://schemas.microsoft.com/office/powerpoint/2010/main" val="213997558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712970"/>
          </a:xfrm>
        </p:spPr>
        <p:txBody>
          <a:bodyPr>
            <a:normAutofit/>
          </a:bodyPr>
          <a:lstStyle/>
          <a:p>
            <a:r>
              <a:rPr lang="en-US" dirty="0"/>
              <a:t>An </a:t>
            </a:r>
            <a:r>
              <a:rPr lang="en-US" b="1" dirty="0"/>
              <a:t>application context </a:t>
            </a:r>
            <a:r>
              <a:rPr lang="en-US" dirty="0"/>
              <a:t>is a memory container that holds a set of key-value pairs. </a:t>
            </a:r>
          </a:p>
          <a:p>
            <a:pPr marL="0" indent="0">
              <a:buNone/>
            </a:pPr>
            <a:endParaRPr lang="en-US" dirty="0"/>
          </a:p>
          <a:p>
            <a:r>
              <a:rPr lang="en-US" dirty="0"/>
              <a:t>Also, an application context is a namespace because in different application contexts, attributes that have the same name can exist.</a:t>
            </a:r>
          </a:p>
          <a:p>
            <a:endParaRPr lang="en-US" dirty="0"/>
          </a:p>
          <a:p>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444</a:t>
            </a:fld>
            <a:endParaRPr lang="es-VE" dirty="0">
              <a:solidFill>
                <a:prstClr val="white"/>
              </a:solidFill>
            </a:endParaRPr>
          </a:p>
        </p:txBody>
      </p:sp>
    </p:spTree>
    <p:extLst>
      <p:ext uri="{BB962C8B-B14F-4D97-AF65-F5344CB8AC3E}">
        <p14:creationId xmlns:p14="http://schemas.microsoft.com/office/powerpoint/2010/main" val="363794389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dirty="0"/>
          </a:p>
        </p:txBody>
      </p:sp>
      <p:sp>
        <p:nvSpPr>
          <p:cNvPr id="3" name="Título 2"/>
          <p:cNvSpPr>
            <a:spLocks noGrp="1"/>
          </p:cNvSpPr>
          <p:nvPr>
            <p:ph type="title"/>
          </p:nvPr>
        </p:nvSpPr>
        <p:spPr/>
        <p:txBody>
          <a:bodyPr/>
          <a:lstStyle/>
          <a:p>
            <a:r>
              <a:rPr lang="en-US" dirty="0"/>
              <a:t>The steps to implement a local application 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445</a:t>
            </a:fld>
            <a:endParaRPr lang="es-VE" dirty="0">
              <a:solidFill>
                <a:prstClr val="white"/>
              </a:solidFill>
            </a:endParaRPr>
          </a:p>
        </p:txBody>
      </p:sp>
      <p:sp>
        <p:nvSpPr>
          <p:cNvPr id="5" name="Llamada de flecha hacia abajo 4"/>
          <p:cNvSpPr/>
          <p:nvPr/>
        </p:nvSpPr>
        <p:spPr>
          <a:xfrm>
            <a:off x="1926609" y="193074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solidFill>
                  <a:prstClr val="white"/>
                </a:solidFill>
              </a:rPr>
              <a:t>Create</a:t>
            </a:r>
            <a:r>
              <a:rPr lang="es-VE" b="1" dirty="0">
                <a:solidFill>
                  <a:prstClr val="white"/>
                </a:solidFill>
              </a:rPr>
              <a:t> </a:t>
            </a:r>
            <a:r>
              <a:rPr lang="es-VE" b="1" dirty="0" err="1">
                <a:solidFill>
                  <a:prstClr val="white"/>
                </a:solidFill>
              </a:rPr>
              <a:t>an</a:t>
            </a:r>
            <a:r>
              <a:rPr lang="es-VE" b="1" dirty="0">
                <a:solidFill>
                  <a:prstClr val="white"/>
                </a:solidFill>
              </a:rPr>
              <a:t> </a:t>
            </a:r>
            <a:r>
              <a:rPr lang="es-VE" b="1" dirty="0" err="1">
                <a:solidFill>
                  <a:prstClr val="white"/>
                </a:solidFill>
              </a:rPr>
              <a:t>application</a:t>
            </a:r>
            <a:r>
              <a:rPr lang="es-VE" b="1" dirty="0">
                <a:solidFill>
                  <a:prstClr val="white"/>
                </a:solidFill>
              </a:rPr>
              <a:t> </a:t>
            </a:r>
            <a:r>
              <a:rPr lang="es-VE" b="1" dirty="0" err="1">
                <a:solidFill>
                  <a:prstClr val="white"/>
                </a:solidFill>
              </a:rPr>
              <a:t>context</a:t>
            </a:r>
            <a:endParaRPr lang="es-VE" b="1" dirty="0">
              <a:solidFill>
                <a:prstClr val="white"/>
              </a:solidFill>
            </a:endParaRPr>
          </a:p>
        </p:txBody>
      </p:sp>
      <p:sp>
        <p:nvSpPr>
          <p:cNvPr id="6" name="Llamada de flecha hacia abajo 5"/>
          <p:cNvSpPr/>
          <p:nvPr/>
        </p:nvSpPr>
        <p:spPr>
          <a:xfrm>
            <a:off x="1919981" y="3052742"/>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err="1">
                <a:solidFill>
                  <a:prstClr val="white"/>
                </a:solidFill>
              </a:rPr>
              <a:t>Create</a:t>
            </a:r>
            <a:r>
              <a:rPr lang="es-VE" b="1" dirty="0">
                <a:solidFill>
                  <a:prstClr val="white"/>
                </a:solidFill>
              </a:rPr>
              <a:t> a PL/SQL </a:t>
            </a:r>
            <a:r>
              <a:rPr lang="es-VE" b="1" dirty="0" err="1">
                <a:solidFill>
                  <a:prstClr val="white"/>
                </a:solidFill>
              </a:rPr>
              <a:t>package</a:t>
            </a:r>
            <a:r>
              <a:rPr lang="es-VE" b="1" dirty="0">
                <a:solidFill>
                  <a:prstClr val="white"/>
                </a:solidFill>
              </a:rPr>
              <a:t> </a:t>
            </a:r>
            <a:r>
              <a:rPr lang="es-VE" b="1" dirty="0" err="1">
                <a:solidFill>
                  <a:prstClr val="white"/>
                </a:solidFill>
              </a:rPr>
              <a:t>that</a:t>
            </a:r>
            <a:r>
              <a:rPr lang="es-VE" b="1" dirty="0">
                <a:solidFill>
                  <a:prstClr val="white"/>
                </a:solidFill>
              </a:rPr>
              <a:t> sets </a:t>
            </a:r>
            <a:r>
              <a:rPr lang="es-VE" b="1" dirty="0" err="1">
                <a:solidFill>
                  <a:prstClr val="white"/>
                </a:solidFill>
              </a:rPr>
              <a:t>the</a:t>
            </a:r>
            <a:r>
              <a:rPr lang="es-VE" b="1" dirty="0">
                <a:solidFill>
                  <a:prstClr val="white"/>
                </a:solidFill>
              </a:rPr>
              <a:t> </a:t>
            </a:r>
            <a:r>
              <a:rPr lang="es-VE" b="1" dirty="0" err="1">
                <a:solidFill>
                  <a:prstClr val="white"/>
                </a:solidFill>
              </a:rPr>
              <a:t>context</a:t>
            </a:r>
            <a:endParaRPr lang="es-VE" b="1" dirty="0">
              <a:solidFill>
                <a:prstClr val="white"/>
              </a:solidFill>
            </a:endParaRPr>
          </a:p>
        </p:txBody>
      </p:sp>
      <p:sp>
        <p:nvSpPr>
          <p:cNvPr id="7" name="Llamada de flecha hacia abajo 6"/>
          <p:cNvSpPr/>
          <p:nvPr/>
        </p:nvSpPr>
        <p:spPr>
          <a:xfrm>
            <a:off x="1919981" y="4174737"/>
            <a:ext cx="8338782" cy="863221"/>
          </a:xfrm>
          <a:prstGeom prst="downArrowCallou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dirty="0">
                <a:solidFill>
                  <a:prstClr val="white"/>
                </a:solidFill>
              </a:rPr>
              <a:t>Set </a:t>
            </a:r>
            <a:r>
              <a:rPr lang="es-VE" b="1" dirty="0" err="1">
                <a:solidFill>
                  <a:prstClr val="white"/>
                </a:solidFill>
              </a:rPr>
              <a:t>application</a:t>
            </a:r>
            <a:r>
              <a:rPr lang="es-VE" b="1" dirty="0">
                <a:solidFill>
                  <a:prstClr val="white"/>
                </a:solidFill>
              </a:rPr>
              <a:t> </a:t>
            </a:r>
            <a:r>
              <a:rPr lang="es-VE" b="1" dirty="0" err="1">
                <a:solidFill>
                  <a:prstClr val="white"/>
                </a:solidFill>
              </a:rPr>
              <a:t>context</a:t>
            </a:r>
            <a:r>
              <a:rPr lang="es-VE" b="1" dirty="0">
                <a:solidFill>
                  <a:prstClr val="white"/>
                </a:solidFill>
              </a:rPr>
              <a:t> </a:t>
            </a:r>
            <a:r>
              <a:rPr lang="es-VE" b="1" dirty="0" err="1">
                <a:solidFill>
                  <a:prstClr val="white"/>
                </a:solidFill>
              </a:rPr>
              <a:t>attributes</a:t>
            </a:r>
            <a:r>
              <a:rPr lang="es-VE" b="1" dirty="0">
                <a:solidFill>
                  <a:prstClr val="white"/>
                </a:solidFill>
              </a:rPr>
              <a:t> </a:t>
            </a:r>
            <a:r>
              <a:rPr lang="es-VE" b="1" dirty="0" err="1">
                <a:solidFill>
                  <a:prstClr val="white"/>
                </a:solidFill>
              </a:rPr>
              <a:t>by</a:t>
            </a:r>
            <a:r>
              <a:rPr lang="es-VE" b="1" dirty="0">
                <a:solidFill>
                  <a:prstClr val="white"/>
                </a:solidFill>
              </a:rPr>
              <a:t> </a:t>
            </a:r>
            <a:r>
              <a:rPr lang="es-VE" b="1" dirty="0" err="1">
                <a:solidFill>
                  <a:prstClr val="white"/>
                </a:solidFill>
              </a:rPr>
              <a:t>calling</a:t>
            </a:r>
            <a:r>
              <a:rPr lang="es-VE" b="1" dirty="0">
                <a:solidFill>
                  <a:prstClr val="white"/>
                </a:solidFill>
              </a:rPr>
              <a:t> </a:t>
            </a:r>
            <a:r>
              <a:rPr lang="es-VE" b="1" dirty="0" err="1">
                <a:solidFill>
                  <a:prstClr val="white"/>
                </a:solidFill>
              </a:rPr>
              <a:t>the</a:t>
            </a:r>
            <a:r>
              <a:rPr lang="es-VE" b="1" dirty="0">
                <a:solidFill>
                  <a:prstClr val="white"/>
                </a:solidFill>
              </a:rPr>
              <a:t> </a:t>
            </a:r>
            <a:r>
              <a:rPr lang="es-VE" b="1" dirty="0" err="1">
                <a:solidFill>
                  <a:prstClr val="white"/>
                </a:solidFill>
              </a:rPr>
              <a:t>package</a:t>
            </a:r>
            <a:endParaRPr lang="es-VE" b="1" dirty="0">
              <a:solidFill>
                <a:prstClr val="white"/>
              </a:solidFill>
            </a:endParaRPr>
          </a:p>
        </p:txBody>
      </p:sp>
      <p:sp>
        <p:nvSpPr>
          <p:cNvPr id="8" name="Rectángulo 7"/>
          <p:cNvSpPr/>
          <p:nvPr/>
        </p:nvSpPr>
        <p:spPr>
          <a:xfrm>
            <a:off x="1926609" y="5296731"/>
            <a:ext cx="8338782" cy="5595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b="1" i="1" dirty="0">
                <a:solidFill>
                  <a:prstClr val="white"/>
                </a:solidFill>
              </a:rPr>
              <a:t>Use </a:t>
            </a:r>
            <a:r>
              <a:rPr lang="es-VE" b="1" i="1" dirty="0" err="1">
                <a:solidFill>
                  <a:prstClr val="white"/>
                </a:solidFill>
              </a:rPr>
              <a:t>application</a:t>
            </a:r>
            <a:r>
              <a:rPr lang="es-VE" b="1" i="1" dirty="0">
                <a:solidFill>
                  <a:prstClr val="white"/>
                </a:solidFill>
              </a:rPr>
              <a:t> </a:t>
            </a:r>
            <a:r>
              <a:rPr lang="es-VE" b="1" i="1" dirty="0" err="1">
                <a:solidFill>
                  <a:prstClr val="white"/>
                </a:solidFill>
              </a:rPr>
              <a:t>context</a:t>
            </a:r>
            <a:r>
              <a:rPr lang="es-VE" b="1" i="1" dirty="0">
                <a:solidFill>
                  <a:prstClr val="white"/>
                </a:solidFill>
              </a:rPr>
              <a:t> atributes in </a:t>
            </a:r>
            <a:r>
              <a:rPr lang="es-VE" b="1" i="1" dirty="0" err="1">
                <a:solidFill>
                  <a:prstClr val="white"/>
                </a:solidFill>
              </a:rPr>
              <a:t>your</a:t>
            </a:r>
            <a:r>
              <a:rPr lang="es-VE" b="1" i="1" dirty="0">
                <a:solidFill>
                  <a:prstClr val="white"/>
                </a:solidFill>
              </a:rPr>
              <a:t> </a:t>
            </a:r>
            <a:r>
              <a:rPr lang="es-VE" b="1" i="1" dirty="0" err="1">
                <a:solidFill>
                  <a:prstClr val="white"/>
                </a:solidFill>
              </a:rPr>
              <a:t>aaplication</a:t>
            </a:r>
            <a:endParaRPr lang="es-VE" b="1" i="1" dirty="0">
              <a:solidFill>
                <a:prstClr val="white"/>
              </a:solidFill>
            </a:endParaRPr>
          </a:p>
        </p:txBody>
      </p:sp>
    </p:spTree>
    <p:extLst>
      <p:ext uri="{BB962C8B-B14F-4D97-AF65-F5344CB8AC3E}">
        <p14:creationId xmlns:p14="http://schemas.microsoft.com/office/powerpoint/2010/main" val="92330994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a:t>
            </a:r>
            <a:r>
              <a:rPr lang="en-US" dirty="0">
                <a:solidFill>
                  <a:srgbClr val="FC971D"/>
                </a:solidFill>
              </a:rPr>
              <a:t>USERENV</a:t>
            </a:r>
            <a:r>
              <a:rPr lang="en-US" dirty="0"/>
              <a:t> application context is a built-in context that contains information about the current session. </a:t>
            </a:r>
          </a:p>
          <a:p>
            <a:endParaRPr lang="en-US" dirty="0"/>
          </a:p>
          <a:p>
            <a:r>
              <a:rPr lang="en-US" dirty="0"/>
              <a:t>You'll learn to retrieve values from built-in contexts.</a:t>
            </a:r>
          </a:p>
          <a:p>
            <a:endParaRPr lang="en-US" dirty="0"/>
          </a:p>
          <a:p>
            <a:r>
              <a:rPr lang="en-US" dirty="0"/>
              <a:t>You'll need an existing user who can get values from built-in namespaces by using the </a:t>
            </a:r>
            <a:r>
              <a:rPr lang="en-US" dirty="0">
                <a:solidFill>
                  <a:srgbClr val="FC971D"/>
                </a:solidFill>
              </a:rPr>
              <a:t>SYS_CONTEXT</a:t>
            </a:r>
            <a:r>
              <a:rPr lang="en-US" dirty="0"/>
              <a:t> function (for example, user </a:t>
            </a:r>
            <a:r>
              <a:rPr lang="en-US" dirty="0" err="1">
                <a:solidFill>
                  <a:srgbClr val="FC971D"/>
                </a:solidFill>
              </a:rPr>
              <a:t>maja</a:t>
            </a:r>
            <a:r>
              <a:rPr lang="en-US" dirty="0"/>
              <a:t>).</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Exploring and using built-in 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446</a:t>
            </a:fld>
            <a:endParaRPr lang="es-VE" dirty="0">
              <a:solidFill>
                <a:prstClr val="white"/>
              </a:solidFill>
            </a:endParaRPr>
          </a:p>
        </p:txBody>
      </p:sp>
    </p:spTree>
    <p:extLst>
      <p:ext uri="{BB962C8B-B14F-4D97-AF65-F5344CB8AC3E}">
        <p14:creationId xmlns:p14="http://schemas.microsoft.com/office/powerpoint/2010/main" val="325293226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use the </a:t>
            </a:r>
            <a:r>
              <a:rPr lang="en-US" dirty="0">
                <a:solidFill>
                  <a:srgbClr val="FC971D"/>
                </a:solidFill>
              </a:rPr>
              <a:t>SYS_CONTEXT</a:t>
            </a:r>
            <a:r>
              <a:rPr lang="en-US" dirty="0"/>
              <a:t> function to get values of several parameters from the </a:t>
            </a:r>
            <a:r>
              <a:rPr lang="en-US" dirty="0">
                <a:solidFill>
                  <a:srgbClr val="FC971D"/>
                </a:solidFill>
              </a:rPr>
              <a:t>USERENV</a:t>
            </a:r>
            <a:r>
              <a:rPr lang="en-US" dirty="0"/>
              <a:t> context. </a:t>
            </a:r>
          </a:p>
          <a:p>
            <a:endParaRPr lang="en-US" dirty="0"/>
          </a:p>
          <a:p>
            <a:r>
              <a:rPr lang="en-US" dirty="0"/>
              <a:t>You can use that function in both SQL and PL/SQL statements. </a:t>
            </a:r>
          </a:p>
          <a:p>
            <a:endParaRPr lang="en-US" dirty="0"/>
          </a:p>
          <a:p>
            <a:endParaRPr lang="en-US" dirty="0"/>
          </a:p>
          <a:p>
            <a:endParaRPr lang="es-VE" dirty="0"/>
          </a:p>
        </p:txBody>
      </p:sp>
      <p:sp>
        <p:nvSpPr>
          <p:cNvPr id="3" name="Título 2"/>
          <p:cNvSpPr>
            <a:spLocks noGrp="1"/>
          </p:cNvSpPr>
          <p:nvPr>
            <p:ph type="title"/>
          </p:nvPr>
        </p:nvSpPr>
        <p:spPr/>
        <p:txBody>
          <a:bodyPr/>
          <a:lstStyle/>
          <a:p>
            <a:r>
              <a:rPr lang="en-US" dirty="0"/>
              <a:t>Exploring and using built-in 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447</a:t>
            </a:fld>
            <a:endParaRPr lang="es-VE" dirty="0">
              <a:solidFill>
                <a:prstClr val="white"/>
              </a:solidFill>
            </a:endParaRPr>
          </a:p>
        </p:txBody>
      </p:sp>
    </p:spTree>
    <p:extLst>
      <p:ext uri="{BB962C8B-B14F-4D97-AF65-F5344CB8AC3E}">
        <p14:creationId xmlns:p14="http://schemas.microsoft.com/office/powerpoint/2010/main" val="21840230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a:t>
            </a:r>
            <a:r>
              <a:rPr lang="en-US" dirty="0">
                <a:solidFill>
                  <a:srgbClr val="FC971D"/>
                </a:solidFill>
              </a:rPr>
              <a:t>UNIFIED_AUDIT_SESSIONID</a:t>
            </a:r>
            <a:r>
              <a:rPr lang="en-US" dirty="0"/>
              <a:t> attribute (parameter) is introduced in Oracle Database 12.1.0.2. </a:t>
            </a:r>
          </a:p>
          <a:p>
            <a:endParaRPr lang="en-US" dirty="0"/>
          </a:p>
          <a:p>
            <a:r>
              <a:rPr lang="en-US" dirty="0"/>
              <a:t>The value of that parameter is </a:t>
            </a:r>
            <a:r>
              <a:rPr lang="en-US" dirty="0">
                <a:solidFill>
                  <a:srgbClr val="FC971D"/>
                </a:solidFill>
              </a:rPr>
              <a:t>unified audit session ID </a:t>
            </a:r>
            <a:r>
              <a:rPr lang="en-US" dirty="0"/>
              <a:t>if the database uses unified auditing mode or mixed auditing mode, and </a:t>
            </a:r>
            <a:r>
              <a:rPr lang="en-US" dirty="0">
                <a:solidFill>
                  <a:srgbClr val="FC971D"/>
                </a:solidFill>
              </a:rPr>
              <a:t>NULL</a:t>
            </a:r>
            <a:r>
              <a:rPr lang="en-US" dirty="0"/>
              <a:t> if the database uses traditional auditing.</a:t>
            </a:r>
          </a:p>
          <a:p>
            <a:endParaRPr lang="en-US" dirty="0"/>
          </a:p>
          <a:p>
            <a:endParaRPr lang="es-VE" dirty="0"/>
          </a:p>
        </p:txBody>
      </p:sp>
      <p:sp>
        <p:nvSpPr>
          <p:cNvPr id="3" name="Título 2"/>
          <p:cNvSpPr>
            <a:spLocks noGrp="1"/>
          </p:cNvSpPr>
          <p:nvPr>
            <p:ph type="title"/>
          </p:nvPr>
        </p:nvSpPr>
        <p:spPr/>
        <p:txBody>
          <a:bodyPr/>
          <a:lstStyle/>
          <a:p>
            <a:r>
              <a:rPr lang="en-US" dirty="0"/>
              <a:t>Exploring and using built-in 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448</a:t>
            </a:fld>
            <a:endParaRPr lang="es-VE" dirty="0">
              <a:solidFill>
                <a:prstClr val="white"/>
              </a:solidFill>
            </a:endParaRPr>
          </a:p>
        </p:txBody>
      </p:sp>
    </p:spTree>
    <p:extLst>
      <p:ext uri="{BB962C8B-B14F-4D97-AF65-F5344CB8AC3E}">
        <p14:creationId xmlns:p14="http://schemas.microsoft.com/office/powerpoint/2010/main" val="25402535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The value of the UNIFIED_AUDIT_SESSIONID</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449</a:t>
            </a:fld>
            <a:endParaRPr lang="es-VE" dirty="0">
              <a:solidFill>
                <a:prstClr val="white"/>
              </a:solidFill>
            </a:endParaRPr>
          </a:p>
        </p:txBody>
      </p:sp>
      <p:sp>
        <p:nvSpPr>
          <p:cNvPr id="5" name="Rectángulo 4"/>
          <p:cNvSpPr/>
          <p:nvPr/>
        </p:nvSpPr>
        <p:spPr>
          <a:xfrm>
            <a:off x="322624" y="2302134"/>
            <a:ext cx="5142157" cy="2253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200" b="1" dirty="0">
                <a:solidFill>
                  <a:prstClr val="black"/>
                </a:solidFill>
              </a:rPr>
              <a:t>ATTRIBUTE</a:t>
            </a:r>
          </a:p>
          <a:p>
            <a:endParaRPr lang="es-VE" sz="3200" b="1" dirty="0">
              <a:solidFill>
                <a:prstClr val="black"/>
              </a:solidFill>
            </a:endParaRPr>
          </a:p>
          <a:p>
            <a:r>
              <a:rPr lang="es-VE" sz="2400" b="1" dirty="0">
                <a:solidFill>
                  <a:srgbClr val="FC971D"/>
                </a:solidFill>
              </a:rPr>
              <a:t>UNIFIED_AUDIT_SESSIONID</a:t>
            </a:r>
          </a:p>
        </p:txBody>
      </p:sp>
      <p:sp>
        <p:nvSpPr>
          <p:cNvPr id="6" name="Rectángulo 5"/>
          <p:cNvSpPr/>
          <p:nvPr/>
        </p:nvSpPr>
        <p:spPr>
          <a:xfrm>
            <a:off x="7191129" y="2302135"/>
            <a:ext cx="4147431" cy="2253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3200" b="1" dirty="0">
                <a:solidFill>
                  <a:prstClr val="black"/>
                </a:solidFill>
              </a:rPr>
              <a:t>VALUE</a:t>
            </a:r>
          </a:p>
          <a:p>
            <a:endParaRPr lang="es-VE" sz="3200" dirty="0">
              <a:solidFill>
                <a:prstClr val="black"/>
              </a:solidFill>
            </a:endParaRPr>
          </a:p>
          <a:p>
            <a:r>
              <a:rPr lang="es-VE" sz="2400" b="1" dirty="0" err="1">
                <a:solidFill>
                  <a:srgbClr val="818286"/>
                </a:solidFill>
              </a:rPr>
              <a:t>unified</a:t>
            </a:r>
            <a:r>
              <a:rPr lang="es-VE" sz="2400" b="1" dirty="0">
                <a:solidFill>
                  <a:srgbClr val="818286"/>
                </a:solidFill>
              </a:rPr>
              <a:t> </a:t>
            </a:r>
            <a:r>
              <a:rPr lang="es-VE" sz="2400" b="1" dirty="0" err="1">
                <a:solidFill>
                  <a:srgbClr val="818286"/>
                </a:solidFill>
              </a:rPr>
              <a:t>audit</a:t>
            </a:r>
            <a:r>
              <a:rPr lang="es-VE" sz="2400" b="1" dirty="0">
                <a:solidFill>
                  <a:srgbClr val="818286"/>
                </a:solidFill>
              </a:rPr>
              <a:t> sesión ID,</a:t>
            </a:r>
          </a:p>
          <a:p>
            <a:r>
              <a:rPr lang="es-VE" sz="2400" b="1" dirty="0" err="1">
                <a:solidFill>
                  <a:prstClr val="black"/>
                </a:solidFill>
              </a:rPr>
              <a:t>unified</a:t>
            </a:r>
            <a:r>
              <a:rPr lang="es-VE" sz="2400" b="1" dirty="0">
                <a:solidFill>
                  <a:prstClr val="black"/>
                </a:solidFill>
              </a:rPr>
              <a:t> </a:t>
            </a:r>
            <a:r>
              <a:rPr lang="es-VE" sz="2400" b="1" dirty="0" err="1">
                <a:solidFill>
                  <a:prstClr val="black"/>
                </a:solidFill>
              </a:rPr>
              <a:t>or</a:t>
            </a:r>
            <a:r>
              <a:rPr lang="es-VE" sz="2400" b="1" dirty="0">
                <a:solidFill>
                  <a:prstClr val="black"/>
                </a:solidFill>
              </a:rPr>
              <a:t> </a:t>
            </a:r>
            <a:r>
              <a:rPr lang="es-VE" sz="2400" b="1" dirty="0" err="1">
                <a:solidFill>
                  <a:prstClr val="black"/>
                </a:solidFill>
              </a:rPr>
              <a:t>mixed</a:t>
            </a:r>
            <a:r>
              <a:rPr lang="es-VE" sz="2400" b="1" dirty="0">
                <a:solidFill>
                  <a:prstClr val="black"/>
                </a:solidFill>
              </a:rPr>
              <a:t> </a:t>
            </a:r>
            <a:r>
              <a:rPr lang="es-VE" sz="2400" b="1" dirty="0" err="1">
                <a:solidFill>
                  <a:prstClr val="black"/>
                </a:solidFill>
              </a:rPr>
              <a:t>auditing</a:t>
            </a:r>
            <a:r>
              <a:rPr lang="es-VE" sz="2400" b="1" dirty="0">
                <a:solidFill>
                  <a:prstClr val="black"/>
                </a:solidFill>
              </a:rPr>
              <a:t> </a:t>
            </a:r>
            <a:r>
              <a:rPr lang="es-VE" sz="2400" b="1" dirty="0" err="1">
                <a:solidFill>
                  <a:prstClr val="black"/>
                </a:solidFill>
              </a:rPr>
              <a:t>mode</a:t>
            </a:r>
            <a:endParaRPr lang="es-VE" sz="2400" b="1" dirty="0">
              <a:solidFill>
                <a:prstClr val="black"/>
              </a:solidFill>
            </a:endParaRPr>
          </a:p>
          <a:p>
            <a:endParaRPr lang="es-VE" sz="2400" b="1" dirty="0">
              <a:solidFill>
                <a:srgbClr val="818286"/>
              </a:solidFill>
            </a:endParaRPr>
          </a:p>
          <a:p>
            <a:endParaRPr lang="es-VE" sz="2400" b="1" dirty="0">
              <a:solidFill>
                <a:srgbClr val="818286"/>
              </a:solidFill>
            </a:endParaRPr>
          </a:p>
          <a:p>
            <a:endParaRPr lang="es-VE" sz="2400" b="1" dirty="0">
              <a:solidFill>
                <a:srgbClr val="818286"/>
              </a:solidFill>
            </a:endParaRPr>
          </a:p>
          <a:p>
            <a:r>
              <a:rPr lang="es-VE" sz="2400" b="1" dirty="0">
                <a:solidFill>
                  <a:srgbClr val="818286"/>
                </a:solidFill>
              </a:rPr>
              <a:t>NULL,</a:t>
            </a:r>
          </a:p>
          <a:p>
            <a:r>
              <a:rPr lang="es-VE" sz="2400" b="1" dirty="0" err="1">
                <a:solidFill>
                  <a:prstClr val="black"/>
                </a:solidFill>
              </a:rPr>
              <a:t>traditional</a:t>
            </a:r>
            <a:r>
              <a:rPr lang="es-VE" sz="2400" b="1" dirty="0">
                <a:solidFill>
                  <a:prstClr val="black"/>
                </a:solidFill>
              </a:rPr>
              <a:t> </a:t>
            </a:r>
            <a:r>
              <a:rPr lang="es-VE" sz="2400" b="1" dirty="0" err="1">
                <a:solidFill>
                  <a:prstClr val="black"/>
                </a:solidFill>
              </a:rPr>
              <a:t>auditing</a:t>
            </a:r>
            <a:r>
              <a:rPr lang="es-VE" sz="2400" b="1" dirty="0">
                <a:solidFill>
                  <a:prstClr val="black"/>
                </a:solidFill>
              </a:rPr>
              <a:t> </a:t>
            </a:r>
            <a:r>
              <a:rPr lang="es-VE" sz="2400" b="1" dirty="0" err="1">
                <a:solidFill>
                  <a:prstClr val="black"/>
                </a:solidFill>
              </a:rPr>
              <a:t>mode</a:t>
            </a:r>
            <a:endParaRPr lang="es-VE" sz="2400" b="1" dirty="0">
              <a:solidFill>
                <a:prstClr val="black"/>
              </a:solidFill>
            </a:endParaRPr>
          </a:p>
        </p:txBody>
      </p:sp>
      <p:sp>
        <p:nvSpPr>
          <p:cNvPr id="7" name="Cerrar llave 6"/>
          <p:cNvSpPr/>
          <p:nvPr/>
        </p:nvSpPr>
        <p:spPr>
          <a:xfrm>
            <a:off x="5928692" y="2041380"/>
            <a:ext cx="334616" cy="2775239"/>
          </a:xfrm>
          <a:prstGeom prst="rightBrace">
            <a:avLst/>
          </a:prstGeom>
          <a:ln w="57150">
            <a:solidFill>
              <a:srgbClr val="81828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VE">
              <a:solidFill>
                <a:prstClr val="black"/>
              </a:solidFill>
            </a:endParaRPr>
          </a:p>
        </p:txBody>
      </p:sp>
    </p:spTree>
    <p:extLst>
      <p:ext uri="{BB962C8B-B14F-4D97-AF65-F5344CB8AC3E}">
        <p14:creationId xmlns:p14="http://schemas.microsoft.com/office/powerpoint/2010/main" val="4008224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4558966"/>
          </a:xfrm>
        </p:spPr>
        <p:txBody>
          <a:bodyPr>
            <a:normAutofit/>
          </a:bodyPr>
          <a:lstStyle/>
          <a:p>
            <a:pPr marL="514350" indent="-514350">
              <a:buFont typeface="+mj-lt"/>
              <a:buAutoNum type="arabicPeriod"/>
            </a:pPr>
            <a:r>
              <a:rPr lang="en-US" dirty="0"/>
              <a:t>Proxy authentication is best-suited type of authentication for three-tiered environments. </a:t>
            </a:r>
          </a:p>
          <a:p>
            <a:pPr marL="514350" indent="-514350">
              <a:buFont typeface="+mj-lt"/>
              <a:buAutoNum type="arabicPeriod"/>
            </a:pPr>
            <a:endParaRPr lang="en-US" dirty="0"/>
          </a:p>
          <a:p>
            <a:pPr marL="514350" indent="-514350">
              <a:buFont typeface="+mj-lt"/>
              <a:buAutoNum type="arabicPeriod"/>
            </a:pPr>
            <a:r>
              <a:rPr lang="en-US" dirty="0"/>
              <a:t>The middle tier is represented as a proxy user in the database and this user can authenticate end-users in such a way that these end users can be audited by the database. </a:t>
            </a:r>
          </a:p>
          <a:p>
            <a:pPr marL="514350" indent="-514350">
              <a:buFont typeface="+mj-lt"/>
              <a:buAutoNum type="arabicPeriod"/>
            </a:pPr>
            <a:endParaRPr lang="en-US" dirty="0"/>
          </a:p>
          <a:p>
            <a:pPr marL="514350" indent="-514350">
              <a:buFont typeface="+mj-lt"/>
              <a:buAutoNum type="arabicPeriod"/>
            </a:pPr>
            <a:r>
              <a:rPr lang="en-US" dirty="0"/>
              <a:t>Create a user </a:t>
            </a:r>
            <a:r>
              <a:rPr lang="en-US" dirty="0" err="1">
                <a:solidFill>
                  <a:srgbClr val="F7941D"/>
                </a:solidFill>
              </a:rPr>
              <a:t>appserver</a:t>
            </a:r>
            <a:r>
              <a:rPr lang="en-US" dirty="0">
                <a:solidFill>
                  <a:srgbClr val="F7941D"/>
                </a:solidFill>
              </a:rPr>
              <a:t> </a:t>
            </a:r>
            <a:r>
              <a:rPr lang="en-US" dirty="0"/>
              <a:t>(to be the proxy user). Grant this user only the </a:t>
            </a:r>
            <a:r>
              <a:rPr lang="en-US" dirty="0">
                <a:solidFill>
                  <a:srgbClr val="F7941D"/>
                </a:solidFill>
              </a:rPr>
              <a:t>create session </a:t>
            </a:r>
            <a:r>
              <a:rPr lang="en-US" dirty="0"/>
              <a:t>privilege.</a:t>
            </a:r>
          </a:p>
          <a:p>
            <a:endParaRPr lang="en-US" dirty="0"/>
          </a:p>
        </p:txBody>
      </p:sp>
      <p:sp>
        <p:nvSpPr>
          <p:cNvPr id="3" name="Título 2"/>
          <p:cNvSpPr>
            <a:spLocks noGrp="1"/>
          </p:cNvSpPr>
          <p:nvPr>
            <p:ph type="title"/>
          </p:nvPr>
        </p:nvSpPr>
        <p:spPr/>
        <p:txBody>
          <a:bodyPr/>
          <a:lstStyle/>
          <a:p>
            <a:r>
              <a:rPr lang="en-US" dirty="0"/>
              <a:t>Creating and using proxy 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45</a:t>
            </a:fld>
            <a:endParaRPr lang="es-VE"/>
          </a:p>
        </p:txBody>
      </p:sp>
    </p:spTree>
    <p:extLst>
      <p:ext uri="{BB962C8B-B14F-4D97-AF65-F5344CB8AC3E}">
        <p14:creationId xmlns:p14="http://schemas.microsoft.com/office/powerpoint/2010/main" val="358887982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lnSpcReduction="10000"/>
          </a:bodyPr>
          <a:lstStyle/>
          <a:p>
            <a:r>
              <a:rPr lang="en-US" dirty="0"/>
              <a:t>Another built-in context is </a:t>
            </a:r>
            <a:r>
              <a:rPr lang="en-US" dirty="0">
                <a:solidFill>
                  <a:srgbClr val="FC971D"/>
                </a:solidFill>
              </a:rPr>
              <a:t>SYS_SESSION_ROLES</a:t>
            </a:r>
            <a:r>
              <a:rPr lang="en-US" dirty="0"/>
              <a:t>. </a:t>
            </a:r>
          </a:p>
          <a:p>
            <a:endParaRPr lang="en-US" dirty="0"/>
          </a:p>
          <a:p>
            <a:r>
              <a:rPr lang="en-US" dirty="0"/>
              <a:t>You can use it to check whether a specified role is currently enabled for the session. </a:t>
            </a:r>
          </a:p>
          <a:p>
            <a:endParaRPr lang="en-US" dirty="0"/>
          </a:p>
          <a:p>
            <a:r>
              <a:rPr lang="en-US" dirty="0"/>
              <a:t>Afterwards, you'll verify that </a:t>
            </a:r>
            <a:r>
              <a:rPr lang="en-US" dirty="0" err="1">
                <a:solidFill>
                  <a:srgbClr val="FC971D"/>
                </a:solidFill>
              </a:rPr>
              <a:t>zoran</a:t>
            </a:r>
            <a:r>
              <a:rPr lang="en-US" dirty="0">
                <a:solidFill>
                  <a:srgbClr val="FC971D"/>
                </a:solidFill>
              </a:rPr>
              <a:t> </a:t>
            </a:r>
            <a:r>
              <a:rPr lang="en-US" dirty="0"/>
              <a:t>has the </a:t>
            </a:r>
            <a:r>
              <a:rPr lang="en-US" dirty="0" err="1">
                <a:solidFill>
                  <a:srgbClr val="FC971D"/>
                </a:solidFill>
              </a:rPr>
              <a:t>test_role</a:t>
            </a:r>
            <a:r>
              <a:rPr lang="en-US" dirty="0">
                <a:solidFill>
                  <a:srgbClr val="FC971D"/>
                </a:solidFill>
              </a:rPr>
              <a:t> </a:t>
            </a:r>
            <a:r>
              <a:rPr lang="en-US" dirty="0"/>
              <a:t>role by using the </a:t>
            </a:r>
            <a:r>
              <a:rPr lang="en-US" dirty="0">
                <a:solidFill>
                  <a:srgbClr val="FC971D"/>
                </a:solidFill>
              </a:rPr>
              <a:t>SYS_CONTEXT</a:t>
            </a:r>
            <a:r>
              <a:rPr lang="en-US" dirty="0"/>
              <a:t> function. </a:t>
            </a:r>
          </a:p>
          <a:p>
            <a:endParaRPr lang="en-US" dirty="0"/>
          </a:p>
          <a:p>
            <a:r>
              <a:rPr lang="en-US" dirty="0"/>
              <a:t>When working in the multitenant environment, some useful attributes are </a:t>
            </a:r>
            <a:r>
              <a:rPr lang="en-US" dirty="0">
                <a:solidFill>
                  <a:srgbClr val="FC971D"/>
                </a:solidFill>
              </a:rPr>
              <a:t>CON_ID</a:t>
            </a:r>
            <a:r>
              <a:rPr lang="en-US" dirty="0"/>
              <a:t>, </a:t>
            </a:r>
            <a:r>
              <a:rPr lang="en-US" dirty="0">
                <a:solidFill>
                  <a:srgbClr val="FC971D"/>
                </a:solidFill>
              </a:rPr>
              <a:t>CON_NAME</a:t>
            </a:r>
            <a:r>
              <a:rPr lang="en-US" dirty="0"/>
              <a:t>, and </a:t>
            </a:r>
            <a:r>
              <a:rPr lang="en-US" dirty="0">
                <a:solidFill>
                  <a:srgbClr val="FC971D"/>
                </a:solidFill>
              </a:rPr>
              <a:t>CDB_NAME</a:t>
            </a:r>
            <a:r>
              <a:rPr lang="en-US" dirty="0"/>
              <a:t>.</a:t>
            </a:r>
          </a:p>
          <a:p>
            <a:endParaRPr lang="en-US" dirty="0"/>
          </a:p>
          <a:p>
            <a:endParaRPr lang="es-VE" dirty="0"/>
          </a:p>
        </p:txBody>
      </p:sp>
      <p:sp>
        <p:nvSpPr>
          <p:cNvPr id="3" name="Título 2"/>
          <p:cNvSpPr>
            <a:spLocks noGrp="1"/>
          </p:cNvSpPr>
          <p:nvPr>
            <p:ph type="title"/>
          </p:nvPr>
        </p:nvSpPr>
        <p:spPr/>
        <p:txBody>
          <a:bodyPr/>
          <a:lstStyle/>
          <a:p>
            <a:r>
              <a:rPr lang="en-US" dirty="0"/>
              <a:t>Exploring and using built-in 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450</a:t>
            </a:fld>
            <a:endParaRPr lang="es-VE" dirty="0">
              <a:solidFill>
                <a:prstClr val="white"/>
              </a:solidFill>
            </a:endParaRPr>
          </a:p>
        </p:txBody>
      </p:sp>
    </p:spTree>
    <p:extLst>
      <p:ext uri="{BB962C8B-B14F-4D97-AF65-F5344CB8AC3E}">
        <p14:creationId xmlns:p14="http://schemas.microsoft.com/office/powerpoint/2010/main" val="244441100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Exploring and using built-in contexts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451</a:t>
            </a:fld>
            <a:endParaRPr lang="es-VE" dirty="0">
              <a:solidFill>
                <a:prstClr val="white"/>
              </a:solidFill>
            </a:endParaRPr>
          </a:p>
        </p:txBody>
      </p:sp>
      <p:pic>
        <p:nvPicPr>
          <p:cNvPr id="8" name="Marcador de contenido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90776" y="1218808"/>
            <a:ext cx="7410445" cy="5098205"/>
          </a:xfrm>
          <a:ln w="9525">
            <a:solidFill>
              <a:srgbClr val="FC971D"/>
            </a:solidFill>
          </a:ln>
          <a:effectLst>
            <a:outerShdw blurRad="50800" dist="38100" dir="2700000" algn="tl" rotWithShape="0">
              <a:prstClr val="black">
                <a:alpha val="40000"/>
              </a:prstClr>
            </a:outerShdw>
          </a:effectLst>
        </p:spPr>
      </p:pic>
      <p:sp>
        <p:nvSpPr>
          <p:cNvPr id="6" name="CuadroTexto 5"/>
          <p:cNvSpPr txBox="1"/>
          <p:nvPr/>
        </p:nvSpPr>
        <p:spPr>
          <a:xfrm>
            <a:off x="4531930" y="2741997"/>
            <a:ext cx="1048685" cy="338554"/>
          </a:xfrm>
          <a:prstGeom prst="rect">
            <a:avLst/>
          </a:prstGeom>
          <a:solidFill>
            <a:schemeClr val="bg1"/>
          </a:solidFill>
        </p:spPr>
        <p:txBody>
          <a:bodyPr wrap="none" rtlCol="0">
            <a:spAutoFit/>
          </a:bodyPr>
          <a:lstStyle/>
          <a:p>
            <a:r>
              <a:rPr lang="es-VE" sz="1600" dirty="0" err="1">
                <a:solidFill>
                  <a:prstClr val="black"/>
                </a:solidFill>
                <a:latin typeface="Courier New" panose="02070309020205020404" pitchFamily="49" charset="0"/>
                <a:cs typeface="Courier New" panose="02070309020205020404" pitchFamily="49" charset="0"/>
              </a:rPr>
              <a:t>ernesto</a:t>
            </a:r>
            <a:endParaRPr lang="es-VE" sz="1600" dirty="0">
              <a:solidFill>
                <a:prstClr val="black"/>
              </a:solidFill>
              <a:latin typeface="Courier New" panose="02070309020205020404" pitchFamily="49" charset="0"/>
              <a:cs typeface="Courier New" panose="02070309020205020404" pitchFamily="49" charset="0"/>
            </a:endParaRPr>
          </a:p>
        </p:txBody>
      </p:sp>
      <p:sp>
        <p:nvSpPr>
          <p:cNvPr id="9" name="CuadroTexto 8"/>
          <p:cNvSpPr txBox="1"/>
          <p:nvPr/>
        </p:nvSpPr>
        <p:spPr>
          <a:xfrm>
            <a:off x="6946831" y="4567164"/>
            <a:ext cx="184731" cy="338554"/>
          </a:xfrm>
          <a:prstGeom prst="rect">
            <a:avLst/>
          </a:prstGeom>
          <a:solidFill>
            <a:schemeClr val="bg1"/>
          </a:solidFill>
        </p:spPr>
        <p:txBody>
          <a:bodyPr wrap="none" rtlCol="0">
            <a:spAutoFit/>
          </a:bodyPr>
          <a:lstStyle/>
          <a:p>
            <a:endParaRPr lang="es-VE" sz="1600" dirty="0">
              <a:solidFill>
                <a:prstClr val="black"/>
              </a:solidFill>
              <a:latin typeface="Courier New" panose="02070309020205020404" pitchFamily="49" charset="0"/>
              <a:cs typeface="Courier New" panose="02070309020205020404" pitchFamily="49" charset="0"/>
            </a:endParaRPr>
          </a:p>
        </p:txBody>
      </p:sp>
      <p:sp>
        <p:nvSpPr>
          <p:cNvPr id="11" name="Rectángulo 10"/>
          <p:cNvSpPr/>
          <p:nvPr/>
        </p:nvSpPr>
        <p:spPr>
          <a:xfrm>
            <a:off x="3569647" y="4688178"/>
            <a:ext cx="914400" cy="206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solidFill>
                <a:prstClr val="white"/>
              </a:solidFill>
            </a:endParaRPr>
          </a:p>
        </p:txBody>
      </p:sp>
      <p:sp>
        <p:nvSpPr>
          <p:cNvPr id="10" name="CuadroTexto 9"/>
          <p:cNvSpPr txBox="1"/>
          <p:nvPr/>
        </p:nvSpPr>
        <p:spPr>
          <a:xfrm>
            <a:off x="3496495" y="4640316"/>
            <a:ext cx="1048685" cy="338554"/>
          </a:xfrm>
          <a:prstGeom prst="rect">
            <a:avLst/>
          </a:prstGeom>
          <a:noFill/>
        </p:spPr>
        <p:txBody>
          <a:bodyPr wrap="none" rtlCol="0">
            <a:spAutoFit/>
          </a:bodyPr>
          <a:lstStyle/>
          <a:p>
            <a:r>
              <a:rPr lang="es-VE" sz="1600" dirty="0" err="1">
                <a:solidFill>
                  <a:prstClr val="black"/>
                </a:solidFill>
                <a:latin typeface="Courier New" panose="02070309020205020404" pitchFamily="49" charset="0"/>
                <a:cs typeface="Courier New" panose="02070309020205020404" pitchFamily="49" charset="0"/>
              </a:rPr>
              <a:t>ernesto</a:t>
            </a:r>
            <a:endParaRPr lang="es-VE" sz="1600" dirty="0">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464832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n-US" dirty="0"/>
              <a:t>In this recipe, you'll create a local application context (for example, </a:t>
            </a:r>
            <a:r>
              <a:rPr lang="en-US" dirty="0" err="1">
                <a:solidFill>
                  <a:srgbClr val="FC971D"/>
                </a:solidFill>
              </a:rPr>
              <a:t>sh_client</a:t>
            </a:r>
            <a:r>
              <a:rPr lang="en-US" dirty="0"/>
              <a:t>).</a:t>
            </a:r>
          </a:p>
          <a:p>
            <a:endParaRPr lang="en-US" dirty="0"/>
          </a:p>
          <a:p>
            <a:r>
              <a:rPr lang="en-US" dirty="0"/>
              <a:t>In the next techniques, you will use it to store clients' identifiers.</a:t>
            </a:r>
          </a:p>
          <a:p>
            <a:endParaRPr lang="en-US" dirty="0"/>
          </a:p>
          <a:p>
            <a:r>
              <a:rPr lang="en-US" dirty="0"/>
              <a:t>You'll need an existing user who can create an application context (it needs the </a:t>
            </a:r>
            <a:r>
              <a:rPr lang="en-US" dirty="0">
                <a:solidFill>
                  <a:srgbClr val="FC971D"/>
                </a:solidFill>
              </a:rPr>
              <a:t>CREATE ANY CONTEXT </a:t>
            </a:r>
            <a:r>
              <a:rPr lang="en-US" dirty="0"/>
              <a:t>privilege or a DBA role), for example, the user </a:t>
            </a:r>
            <a:r>
              <a:rPr lang="en-US" dirty="0" err="1">
                <a:solidFill>
                  <a:srgbClr val="FC971D"/>
                </a:solidFill>
              </a:rPr>
              <a:t>maja</a:t>
            </a:r>
            <a:r>
              <a:rPr lang="en-US" dirty="0"/>
              <a:t>.</a:t>
            </a:r>
          </a:p>
          <a:p>
            <a:endParaRPr lang="en-US" dirty="0"/>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an</a:t>
            </a:r>
            <a:r>
              <a:rPr lang="es-VE" dirty="0"/>
              <a:t> </a:t>
            </a:r>
            <a:r>
              <a:rPr lang="es-VE" dirty="0" err="1"/>
              <a:t>application</a:t>
            </a:r>
            <a:r>
              <a:rPr lang="es-VE" dirty="0"/>
              <a:t> </a:t>
            </a:r>
            <a:r>
              <a:rPr lang="es-VE" dirty="0" err="1"/>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452</a:t>
            </a:fld>
            <a:endParaRPr lang="es-VE" dirty="0">
              <a:solidFill>
                <a:prstClr val="white"/>
              </a:solidFill>
            </a:endParaRPr>
          </a:p>
        </p:txBody>
      </p:sp>
    </p:spTree>
    <p:extLst>
      <p:ext uri="{BB962C8B-B14F-4D97-AF65-F5344CB8AC3E}">
        <p14:creationId xmlns:p14="http://schemas.microsoft.com/office/powerpoint/2010/main" val="354038984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Create application context </a:t>
            </a:r>
            <a:r>
              <a:rPr lang="en-US" dirty="0" err="1">
                <a:solidFill>
                  <a:srgbClr val="FC971D"/>
                </a:solidFill>
              </a:rPr>
              <a:t>sh_client</a:t>
            </a:r>
            <a:r>
              <a:rPr lang="en-US" dirty="0">
                <a:solidFill>
                  <a:srgbClr val="FC971D"/>
                </a:solidFill>
              </a:rPr>
              <a:t> </a:t>
            </a:r>
            <a:r>
              <a:rPr lang="en-US" dirty="0"/>
              <a:t>and defined that the PL/SQL package </a:t>
            </a:r>
            <a:r>
              <a:rPr lang="en-US" dirty="0" err="1">
                <a:solidFill>
                  <a:srgbClr val="FC971D"/>
                </a:solidFill>
              </a:rPr>
              <a:t>sh_ctx_pkg</a:t>
            </a:r>
            <a:r>
              <a:rPr lang="en-US" dirty="0">
                <a:solidFill>
                  <a:srgbClr val="FC971D"/>
                </a:solidFill>
              </a:rPr>
              <a:t> </a:t>
            </a:r>
            <a:r>
              <a:rPr lang="en-US" dirty="0"/>
              <a:t>will be used to create and set application context attributes. </a:t>
            </a:r>
          </a:p>
          <a:p>
            <a:endParaRPr lang="en-US" dirty="0"/>
          </a:p>
          <a:p>
            <a:r>
              <a:rPr lang="en-US" dirty="0"/>
              <a:t>At this moment, attributes aren't set in the application context.</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t>
            </a:r>
            <a:r>
              <a:rPr lang="es-VE" dirty="0" err="1"/>
              <a:t>an</a:t>
            </a:r>
            <a:r>
              <a:rPr lang="es-VE" dirty="0"/>
              <a:t> </a:t>
            </a:r>
            <a:r>
              <a:rPr lang="es-VE" dirty="0" err="1"/>
              <a:t>application</a:t>
            </a:r>
            <a:r>
              <a:rPr lang="es-VE" dirty="0"/>
              <a:t> </a:t>
            </a:r>
            <a:r>
              <a:rPr lang="es-VE" dirty="0" err="1"/>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453</a:t>
            </a:fld>
            <a:endParaRPr lang="es-VE" dirty="0">
              <a:solidFill>
                <a:prstClr val="white"/>
              </a:solidFill>
            </a:endParaRPr>
          </a:p>
        </p:txBody>
      </p:sp>
    </p:spTree>
    <p:extLst>
      <p:ext uri="{BB962C8B-B14F-4D97-AF65-F5344CB8AC3E}">
        <p14:creationId xmlns:p14="http://schemas.microsoft.com/office/powerpoint/2010/main" val="278294435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create the PL/SQL package (for example, </a:t>
            </a:r>
            <a:r>
              <a:rPr lang="en-US" dirty="0" err="1">
                <a:solidFill>
                  <a:srgbClr val="FC971D"/>
                </a:solidFill>
              </a:rPr>
              <a:t>sh_ctx_pkg</a:t>
            </a:r>
            <a:r>
              <a:rPr lang="en-US" dirty="0"/>
              <a:t>) that will set application context attributes for the application context you created in the previous technique (for example, </a:t>
            </a:r>
            <a:r>
              <a:rPr lang="en-US" dirty="0" err="1">
                <a:solidFill>
                  <a:srgbClr val="FC971D"/>
                </a:solidFill>
              </a:rPr>
              <a:t>sh_client</a:t>
            </a:r>
            <a:r>
              <a:rPr lang="en-US" dirty="0"/>
              <a:t>). </a:t>
            </a:r>
          </a:p>
          <a:p>
            <a:endParaRPr lang="en-US" dirty="0"/>
          </a:p>
          <a:p>
            <a:r>
              <a:rPr lang="en-US" dirty="0"/>
              <a:t>Also, you'll create a logon trigger.</a:t>
            </a:r>
          </a:p>
          <a:p>
            <a:endParaRPr lang="en-US" dirty="0"/>
          </a:p>
          <a:p>
            <a:endParaRPr lang="es-VE" dirty="0"/>
          </a:p>
        </p:txBody>
      </p:sp>
      <p:sp>
        <p:nvSpPr>
          <p:cNvPr id="3" name="Título 2"/>
          <p:cNvSpPr>
            <a:spLocks noGrp="1"/>
          </p:cNvSpPr>
          <p:nvPr>
            <p:ph type="title"/>
          </p:nvPr>
        </p:nvSpPr>
        <p:spPr/>
        <p:txBody>
          <a:bodyPr/>
          <a:lstStyle/>
          <a:p>
            <a:r>
              <a:rPr lang="es-VE" dirty="0" err="1"/>
              <a:t>Setting</a:t>
            </a:r>
            <a:r>
              <a:rPr lang="es-VE" dirty="0"/>
              <a:t> </a:t>
            </a:r>
            <a:r>
              <a:rPr lang="es-VE" dirty="0" err="1"/>
              <a:t>application</a:t>
            </a:r>
            <a:r>
              <a:rPr lang="es-VE" dirty="0"/>
              <a:t> </a:t>
            </a:r>
            <a:r>
              <a:rPr lang="es-VE" dirty="0" err="1"/>
              <a:t>context</a:t>
            </a:r>
            <a:r>
              <a:rPr lang="es-VE" dirty="0"/>
              <a:t> </a:t>
            </a:r>
            <a:r>
              <a:rPr lang="es-VE" dirty="0" err="1"/>
              <a:t>attributes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454</a:t>
            </a:fld>
            <a:endParaRPr lang="es-VE" dirty="0">
              <a:solidFill>
                <a:prstClr val="white"/>
              </a:solidFill>
            </a:endParaRPr>
          </a:p>
        </p:txBody>
      </p:sp>
    </p:spTree>
    <p:extLst>
      <p:ext uri="{BB962C8B-B14F-4D97-AF65-F5344CB8AC3E}">
        <p14:creationId xmlns:p14="http://schemas.microsoft.com/office/powerpoint/2010/main" val="94227596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You'll need an existing user who can create </a:t>
            </a:r>
            <a:r>
              <a:rPr lang="en-US" dirty="0" err="1">
                <a:solidFill>
                  <a:srgbClr val="FC971D"/>
                </a:solidFill>
              </a:rPr>
              <a:t>sh_ctx_pkg</a:t>
            </a:r>
            <a:r>
              <a:rPr lang="en-US" dirty="0"/>
              <a:t>. </a:t>
            </a:r>
          </a:p>
          <a:p>
            <a:endParaRPr lang="en-US" dirty="0"/>
          </a:p>
          <a:p>
            <a:r>
              <a:rPr lang="en-US" dirty="0"/>
              <a:t>Make sure that the user has direct privileges on the </a:t>
            </a:r>
            <a:r>
              <a:rPr lang="en-US" dirty="0" err="1">
                <a:solidFill>
                  <a:srgbClr val="FC971D"/>
                </a:solidFill>
              </a:rPr>
              <a:t>sh.customers</a:t>
            </a:r>
            <a:r>
              <a:rPr lang="en-US" dirty="0">
                <a:solidFill>
                  <a:srgbClr val="FC971D"/>
                </a:solidFill>
              </a:rPr>
              <a:t> </a:t>
            </a:r>
            <a:r>
              <a:rPr lang="en-US" dirty="0"/>
              <a:t>table (even if he/she has a DBA role).</a:t>
            </a:r>
          </a:p>
          <a:p>
            <a:endParaRPr lang="es-VE" dirty="0"/>
          </a:p>
        </p:txBody>
      </p:sp>
      <p:sp>
        <p:nvSpPr>
          <p:cNvPr id="3" name="Título 2"/>
          <p:cNvSpPr>
            <a:spLocks noGrp="1"/>
          </p:cNvSpPr>
          <p:nvPr>
            <p:ph type="title"/>
          </p:nvPr>
        </p:nvSpPr>
        <p:spPr/>
        <p:txBody>
          <a:bodyPr/>
          <a:lstStyle/>
          <a:p>
            <a:r>
              <a:rPr lang="es-VE" dirty="0" err="1"/>
              <a:t>Setting</a:t>
            </a:r>
            <a:r>
              <a:rPr lang="es-VE" dirty="0"/>
              <a:t> </a:t>
            </a:r>
            <a:r>
              <a:rPr lang="es-VE" dirty="0" err="1"/>
              <a:t>application</a:t>
            </a:r>
            <a:r>
              <a:rPr lang="es-VE" dirty="0"/>
              <a:t> </a:t>
            </a:r>
            <a:r>
              <a:rPr lang="es-VE" dirty="0" err="1"/>
              <a:t>context</a:t>
            </a:r>
            <a:r>
              <a:rPr lang="es-VE" dirty="0"/>
              <a:t> </a:t>
            </a:r>
            <a:r>
              <a:rPr lang="es-VE" dirty="0" err="1"/>
              <a:t>attributes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455</a:t>
            </a:fld>
            <a:endParaRPr lang="es-VE" dirty="0">
              <a:solidFill>
                <a:prstClr val="white"/>
              </a:solidFill>
            </a:endParaRPr>
          </a:p>
        </p:txBody>
      </p:sp>
    </p:spTree>
    <p:extLst>
      <p:ext uri="{BB962C8B-B14F-4D97-AF65-F5344CB8AC3E}">
        <p14:creationId xmlns:p14="http://schemas.microsoft.com/office/powerpoint/2010/main" val="297657579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sz="3000" dirty="0"/>
              <a:t>Create a logon trigger so that every user who connects to the database is going to have an application context set. </a:t>
            </a:r>
          </a:p>
          <a:p>
            <a:endParaRPr lang="en-US" sz="3000" dirty="0"/>
          </a:p>
          <a:p>
            <a:r>
              <a:rPr lang="en-US" sz="3000" dirty="0"/>
              <a:t>It is very important to note that if you try to set or change key-value pairs outside the package you specified when you created application context, you will receive the error </a:t>
            </a:r>
            <a:r>
              <a:rPr lang="en-US" sz="3000" dirty="0">
                <a:solidFill>
                  <a:srgbClr val="FC971D"/>
                </a:solidFill>
              </a:rPr>
              <a:t>insufficient privileges</a:t>
            </a:r>
            <a:r>
              <a:rPr lang="en-US" sz="3000" dirty="0"/>
              <a:t>.</a:t>
            </a:r>
          </a:p>
          <a:p>
            <a:endParaRPr lang="en-US" sz="3000" dirty="0"/>
          </a:p>
          <a:p>
            <a:endParaRPr lang="es-VE" sz="3000" dirty="0"/>
          </a:p>
        </p:txBody>
      </p:sp>
      <p:sp>
        <p:nvSpPr>
          <p:cNvPr id="3" name="Título 2"/>
          <p:cNvSpPr>
            <a:spLocks noGrp="1"/>
          </p:cNvSpPr>
          <p:nvPr>
            <p:ph type="title"/>
          </p:nvPr>
        </p:nvSpPr>
        <p:spPr/>
        <p:txBody>
          <a:bodyPr/>
          <a:lstStyle/>
          <a:p>
            <a:r>
              <a:rPr lang="es-VE" dirty="0" err="1"/>
              <a:t>Setting</a:t>
            </a:r>
            <a:r>
              <a:rPr lang="es-VE" dirty="0"/>
              <a:t> </a:t>
            </a:r>
            <a:r>
              <a:rPr lang="es-VE" dirty="0" err="1"/>
              <a:t>application</a:t>
            </a:r>
            <a:r>
              <a:rPr lang="es-VE" dirty="0"/>
              <a:t> </a:t>
            </a:r>
            <a:r>
              <a:rPr lang="es-VE" dirty="0" err="1"/>
              <a:t>context</a:t>
            </a:r>
            <a:r>
              <a:rPr lang="es-VE" dirty="0"/>
              <a:t> </a:t>
            </a:r>
            <a:r>
              <a:rPr lang="es-VE" dirty="0" err="1"/>
              <a:t>attributes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456</a:t>
            </a:fld>
            <a:endParaRPr lang="es-VE" dirty="0">
              <a:solidFill>
                <a:prstClr val="white"/>
              </a:solidFill>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99" y="4577337"/>
            <a:ext cx="5464001" cy="1594104"/>
          </a:xfrm>
          <a:prstGeom prst="rect">
            <a:avLst/>
          </a:prstGeom>
          <a:ln w="9525">
            <a:solidFill>
              <a:srgbClr val="FC97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0928244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lnSpcReduction="10000"/>
          </a:bodyPr>
          <a:lstStyle/>
          <a:p>
            <a:r>
              <a:rPr lang="en-US" dirty="0"/>
              <a:t>In this, you'll see one possible usage (in SQL) of the application contexts. </a:t>
            </a:r>
          </a:p>
          <a:p>
            <a:endParaRPr lang="en-US" dirty="0"/>
          </a:p>
          <a:p>
            <a:r>
              <a:rPr lang="en-US" dirty="0"/>
              <a:t>Create a new user (for example, </a:t>
            </a:r>
            <a:r>
              <a:rPr lang="en-US" dirty="0" err="1">
                <a:solidFill>
                  <a:srgbClr val="FC971D"/>
                </a:solidFill>
              </a:rPr>
              <a:t>sofia</a:t>
            </a:r>
            <a:r>
              <a:rPr lang="en-US" dirty="0"/>
              <a:t>). </a:t>
            </a:r>
          </a:p>
          <a:p>
            <a:endParaRPr lang="en-US" dirty="0"/>
          </a:p>
          <a:p>
            <a:r>
              <a:rPr lang="en-US" dirty="0"/>
              <a:t>Make sure that his or her e-mail in the format </a:t>
            </a:r>
            <a:r>
              <a:rPr lang="en-US" dirty="0">
                <a:solidFill>
                  <a:srgbClr val="FC971D"/>
                </a:solidFill>
              </a:rPr>
              <a:t>user@company.example.com</a:t>
            </a:r>
            <a:r>
              <a:rPr lang="en-US" dirty="0"/>
              <a:t> is unique. </a:t>
            </a:r>
          </a:p>
          <a:p>
            <a:endParaRPr lang="en-US" dirty="0"/>
          </a:p>
          <a:p>
            <a:r>
              <a:rPr lang="en-US" dirty="0"/>
              <a:t>Grant him or her privileges: </a:t>
            </a:r>
            <a:r>
              <a:rPr lang="en-US" dirty="0">
                <a:solidFill>
                  <a:srgbClr val="FC971D"/>
                </a:solidFill>
              </a:rPr>
              <a:t>create session </a:t>
            </a:r>
            <a:r>
              <a:rPr lang="en-US" dirty="0"/>
              <a:t>and </a:t>
            </a:r>
            <a:r>
              <a:rPr lang="en-US" dirty="0">
                <a:solidFill>
                  <a:srgbClr val="FC971D"/>
                </a:solidFill>
              </a:rPr>
              <a:t>select </a:t>
            </a:r>
            <a:r>
              <a:rPr lang="en-US" dirty="0"/>
              <a:t>on </a:t>
            </a:r>
            <a:r>
              <a:rPr lang="en-US" dirty="0" err="1">
                <a:solidFill>
                  <a:srgbClr val="FC971D"/>
                </a:solidFill>
              </a:rPr>
              <a:t>sh.customers</a:t>
            </a:r>
            <a:r>
              <a:rPr lang="en-US" dirty="0">
                <a:solidFill>
                  <a:srgbClr val="FC971D"/>
                </a:solidFill>
              </a:rPr>
              <a:t> </a:t>
            </a:r>
            <a:r>
              <a:rPr lang="en-US" dirty="0"/>
              <a:t>table.</a:t>
            </a:r>
          </a:p>
          <a:p>
            <a:endParaRPr lang="en-US" dirty="0"/>
          </a:p>
          <a:p>
            <a:endParaRPr lang="en-US" dirty="0"/>
          </a:p>
          <a:p>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an</a:t>
            </a:r>
            <a:r>
              <a:rPr lang="es-VE" dirty="0"/>
              <a:t> </a:t>
            </a:r>
            <a:r>
              <a:rPr lang="es-VE" dirty="0" err="1"/>
              <a:t>application</a:t>
            </a:r>
            <a:r>
              <a:rPr lang="es-VE" dirty="0"/>
              <a:t> </a:t>
            </a:r>
            <a:r>
              <a:rPr lang="es-VE" dirty="0" err="1"/>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457</a:t>
            </a:fld>
            <a:endParaRPr lang="es-VE" dirty="0">
              <a:solidFill>
                <a:prstClr val="white"/>
              </a:solidFill>
            </a:endParaRPr>
          </a:p>
        </p:txBody>
      </p:sp>
    </p:spTree>
    <p:extLst>
      <p:ext uri="{BB962C8B-B14F-4D97-AF65-F5344CB8AC3E}">
        <p14:creationId xmlns:p14="http://schemas.microsoft.com/office/powerpoint/2010/main" val="115005886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80059" y="2184670"/>
            <a:ext cx="5031881" cy="2561685"/>
          </a:xfrm>
          <a:ln w="9525">
            <a:solidFill>
              <a:srgbClr val="FC971D"/>
            </a:solidFill>
          </a:ln>
          <a:effectLst>
            <a:outerShdw blurRad="50800" dist="38100" dir="2700000" algn="tl" rotWithShape="0">
              <a:prstClr val="black">
                <a:alpha val="40000"/>
              </a:prstClr>
            </a:outerShdw>
          </a:effectLst>
        </p:spPr>
      </p:pic>
      <p:sp>
        <p:nvSpPr>
          <p:cNvPr id="3" name="Título 2"/>
          <p:cNvSpPr>
            <a:spLocks noGrp="1"/>
          </p:cNvSpPr>
          <p:nvPr>
            <p:ph type="title"/>
          </p:nvPr>
        </p:nvSpPr>
        <p:spPr/>
        <p:txBody>
          <a:bodyPr/>
          <a:lstStyle/>
          <a:p>
            <a:r>
              <a:rPr lang="es-VE" dirty="0" err="1"/>
              <a:t>Using</a:t>
            </a:r>
            <a:r>
              <a:rPr lang="es-VE" dirty="0"/>
              <a:t> </a:t>
            </a:r>
            <a:r>
              <a:rPr lang="es-VE" dirty="0" err="1"/>
              <a:t>an</a:t>
            </a:r>
            <a:r>
              <a:rPr lang="es-VE" dirty="0"/>
              <a:t> </a:t>
            </a:r>
            <a:r>
              <a:rPr lang="es-VE" dirty="0" err="1"/>
              <a:t>application</a:t>
            </a:r>
            <a:r>
              <a:rPr lang="es-VE" dirty="0"/>
              <a:t> </a:t>
            </a:r>
            <a:r>
              <a:rPr lang="es-VE" dirty="0" err="1"/>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458</a:t>
            </a:fld>
            <a:endParaRPr lang="es-VE" dirty="0">
              <a:solidFill>
                <a:prstClr val="white"/>
              </a:solidFill>
            </a:endParaRPr>
          </a:p>
        </p:txBody>
      </p:sp>
      <p:sp>
        <p:nvSpPr>
          <p:cNvPr id="6" name="Marcador de contenido 1"/>
          <p:cNvSpPr txBox="1">
            <a:spLocks/>
          </p:cNvSpPr>
          <p:nvPr/>
        </p:nvSpPr>
        <p:spPr>
          <a:xfrm>
            <a:off x="331303" y="1504950"/>
            <a:ext cx="1151613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prstClr val="black"/>
                </a:solidFill>
              </a:rPr>
              <a:t>New user</a:t>
            </a:r>
            <a:endParaRPr lang="es-VE" dirty="0">
              <a:solidFill>
                <a:prstClr val="black"/>
              </a:solidFill>
            </a:endParaRPr>
          </a:p>
        </p:txBody>
      </p:sp>
    </p:spTree>
    <p:extLst>
      <p:ext uri="{BB962C8B-B14F-4D97-AF65-F5344CB8AC3E}">
        <p14:creationId xmlns:p14="http://schemas.microsoft.com/office/powerpoint/2010/main" val="61882080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Insert data about him or her into the </a:t>
            </a:r>
            <a:r>
              <a:rPr lang="en-US" dirty="0" err="1">
                <a:solidFill>
                  <a:srgbClr val="FC971D"/>
                </a:solidFill>
              </a:rPr>
              <a:t>sh.customers</a:t>
            </a:r>
            <a:r>
              <a:rPr lang="en-US" dirty="0">
                <a:solidFill>
                  <a:srgbClr val="FC971D"/>
                </a:solidFill>
              </a:rPr>
              <a:t> </a:t>
            </a:r>
            <a:r>
              <a:rPr lang="en-US" dirty="0"/>
              <a:t>table.</a:t>
            </a:r>
          </a:p>
          <a:p>
            <a:endParaRPr lang="en-US" dirty="0"/>
          </a:p>
          <a:p>
            <a:endParaRPr lang="es-VE" dirty="0"/>
          </a:p>
        </p:txBody>
      </p:sp>
      <p:sp>
        <p:nvSpPr>
          <p:cNvPr id="3" name="Título 2"/>
          <p:cNvSpPr>
            <a:spLocks noGrp="1"/>
          </p:cNvSpPr>
          <p:nvPr>
            <p:ph type="title"/>
          </p:nvPr>
        </p:nvSpPr>
        <p:spPr/>
        <p:txBody>
          <a:bodyPr/>
          <a:lstStyle/>
          <a:p>
            <a:r>
              <a:rPr lang="es-VE" dirty="0" err="1"/>
              <a:t>Using</a:t>
            </a:r>
            <a:r>
              <a:rPr lang="es-VE" dirty="0"/>
              <a:t> </a:t>
            </a:r>
            <a:r>
              <a:rPr lang="es-VE" dirty="0" err="1"/>
              <a:t>an</a:t>
            </a:r>
            <a:r>
              <a:rPr lang="es-VE" dirty="0"/>
              <a:t> </a:t>
            </a:r>
            <a:r>
              <a:rPr lang="es-VE" dirty="0" err="1"/>
              <a:t>application</a:t>
            </a:r>
            <a:r>
              <a:rPr lang="es-VE" dirty="0"/>
              <a:t> </a:t>
            </a:r>
            <a:r>
              <a:rPr lang="es-VE" dirty="0" err="1"/>
              <a:t>context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459</a:t>
            </a:fld>
            <a:endParaRPr lang="es-VE" dirty="0">
              <a:solidFill>
                <a:prstClr val="white"/>
              </a:solidFill>
            </a:endParaRP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531" y="2700766"/>
            <a:ext cx="10331681" cy="1959705"/>
          </a:xfrm>
          <a:prstGeom prst="rect">
            <a:avLst/>
          </a:prstGeom>
          <a:ln>
            <a:solidFill>
              <a:srgbClr val="FC971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7214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55845"/>
            <a:ext cx="11516139" cy="4930748"/>
          </a:xfrm>
        </p:spPr>
        <p:txBody>
          <a:bodyPr>
            <a:normAutofit/>
          </a:bodyPr>
          <a:lstStyle/>
          <a:p>
            <a:pPr marL="514350" indent="-514350">
              <a:buFont typeface="+mj-lt"/>
              <a:buAutoNum type="arabicPeriod" startAt="3"/>
            </a:pPr>
            <a:r>
              <a:rPr lang="en-US" dirty="0"/>
              <a:t>Authorize user </a:t>
            </a:r>
            <a:r>
              <a:rPr lang="en-US" dirty="0" err="1">
                <a:solidFill>
                  <a:srgbClr val="F7941D"/>
                </a:solidFill>
              </a:rPr>
              <a:t>steve</a:t>
            </a:r>
            <a:r>
              <a:rPr lang="en-US" dirty="0"/>
              <a:t> to connect through proxy user </a:t>
            </a:r>
            <a:r>
              <a:rPr lang="en-US" dirty="0" err="1">
                <a:solidFill>
                  <a:srgbClr val="F7941D"/>
                </a:solidFill>
              </a:rPr>
              <a:t>appserver</a:t>
            </a:r>
            <a:r>
              <a:rPr lang="en-US" dirty="0"/>
              <a:t>.</a:t>
            </a:r>
          </a:p>
          <a:p>
            <a:pPr marL="514350" indent="-514350">
              <a:buFont typeface="+mj-lt"/>
              <a:buAutoNum type="arabicPeriod" startAt="3"/>
            </a:pPr>
            <a:endParaRPr lang="en-US" dirty="0"/>
          </a:p>
          <a:p>
            <a:pPr marL="514350" indent="-514350">
              <a:buFont typeface="+mj-lt"/>
              <a:buAutoNum type="arabicPeriod" startAt="3"/>
            </a:pPr>
            <a:endParaRPr lang="en-US" dirty="0"/>
          </a:p>
          <a:p>
            <a:pPr marL="514350" indent="-514350">
              <a:buFont typeface="+mj-lt"/>
              <a:buAutoNum type="arabicPeriod" startAt="3"/>
            </a:pPr>
            <a:endParaRPr lang="en-US" dirty="0"/>
          </a:p>
          <a:p>
            <a:pPr marL="514350" indent="-514350">
              <a:buFont typeface="+mj-lt"/>
              <a:buAutoNum type="arabicPeriod" startAt="3"/>
            </a:pPr>
            <a:endParaRPr lang="en-US" dirty="0"/>
          </a:p>
          <a:p>
            <a:pPr marL="514350" indent="-514350">
              <a:buFont typeface="+mj-lt"/>
              <a:buAutoNum type="arabicPeriod" startAt="3"/>
            </a:pPr>
            <a:endParaRPr lang="en-US" dirty="0"/>
          </a:p>
        </p:txBody>
      </p:sp>
      <p:sp>
        <p:nvSpPr>
          <p:cNvPr id="3" name="Título 2"/>
          <p:cNvSpPr>
            <a:spLocks noGrp="1"/>
          </p:cNvSpPr>
          <p:nvPr>
            <p:ph type="title"/>
          </p:nvPr>
        </p:nvSpPr>
        <p:spPr/>
        <p:txBody>
          <a:bodyPr/>
          <a:lstStyle/>
          <a:p>
            <a:r>
              <a:rPr lang="en-US" dirty="0"/>
              <a:t>Creating and using proxy 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46</a:t>
            </a:fld>
            <a:endParaRPr lang="es-VE"/>
          </a:p>
        </p:txBody>
      </p:sp>
      <p:sp>
        <p:nvSpPr>
          <p:cNvPr id="5" name="Rectángulo 4"/>
          <p:cNvSpPr/>
          <p:nvPr/>
        </p:nvSpPr>
        <p:spPr>
          <a:xfrm>
            <a:off x="807509" y="2777419"/>
            <a:ext cx="10563725" cy="278556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 SQL&gt; connect </a:t>
            </a:r>
            <a:r>
              <a:rPr lang="en-US" b="1" dirty="0" err="1"/>
              <a:t>appserver</a:t>
            </a:r>
            <a:r>
              <a:rPr lang="en-US" b="1" dirty="0"/>
              <a:t>[</a:t>
            </a:r>
            <a:r>
              <a:rPr lang="en-US" b="1" dirty="0" err="1"/>
              <a:t>steve</a:t>
            </a:r>
            <a:r>
              <a:rPr lang="en-US" b="1" dirty="0"/>
              <a:t>]</a:t>
            </a:r>
          </a:p>
          <a:p>
            <a:r>
              <a:rPr lang="en-US" b="1" dirty="0"/>
              <a:t>Enter password:</a:t>
            </a:r>
          </a:p>
          <a:p>
            <a:r>
              <a:rPr lang="en-US" b="1" dirty="0"/>
              <a:t>Connected.</a:t>
            </a:r>
          </a:p>
          <a:p>
            <a:r>
              <a:rPr lang="en-US" b="1" dirty="0"/>
              <a:t>SQL&gt; show user</a:t>
            </a:r>
          </a:p>
          <a:p>
            <a:r>
              <a:rPr lang="en-US" b="1" dirty="0"/>
              <a:t>USER is "</a:t>
            </a:r>
            <a:r>
              <a:rPr lang="en-US" b="1" dirty="0" err="1"/>
              <a:t>steve</a:t>
            </a:r>
            <a:r>
              <a:rPr lang="en-US" b="1" dirty="0"/>
              <a:t>"</a:t>
            </a:r>
          </a:p>
          <a:p>
            <a:r>
              <a:rPr lang="en-US" b="1" dirty="0"/>
              <a:t>SQL&gt; select </a:t>
            </a:r>
            <a:r>
              <a:rPr lang="en-US" b="1" dirty="0" err="1"/>
              <a:t>sys_context</a:t>
            </a:r>
            <a:r>
              <a:rPr lang="en-US" b="1" dirty="0"/>
              <a:t>('USERENV','PROXY_USER') from dual;</a:t>
            </a:r>
          </a:p>
          <a:p>
            <a:r>
              <a:rPr lang="en-US" b="1" dirty="0"/>
              <a:t>SYS_CONTEXT('USERENV','PROXY_USER')</a:t>
            </a:r>
          </a:p>
          <a:p>
            <a:r>
              <a:rPr lang="en-US" b="1" dirty="0"/>
              <a:t>-----------------------------------</a:t>
            </a:r>
          </a:p>
          <a:p>
            <a:r>
              <a:rPr lang="en-US" b="1" dirty="0"/>
              <a:t>APPSERVER</a:t>
            </a:r>
          </a:p>
        </p:txBody>
      </p:sp>
    </p:spTree>
    <p:extLst>
      <p:ext uri="{BB962C8B-B14F-4D97-AF65-F5344CB8AC3E}">
        <p14:creationId xmlns:p14="http://schemas.microsoft.com/office/powerpoint/2010/main" val="3199282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startAt="4"/>
            </a:pPr>
            <a:r>
              <a:rPr lang="en-US" dirty="0"/>
              <a:t>To see proxy users, you can query the </a:t>
            </a:r>
            <a:r>
              <a:rPr lang="en-US" dirty="0" err="1">
                <a:solidFill>
                  <a:srgbClr val="F7941D"/>
                </a:solidFill>
              </a:rPr>
              <a:t>proxy_users</a:t>
            </a:r>
            <a:r>
              <a:rPr lang="en-US" dirty="0">
                <a:solidFill>
                  <a:srgbClr val="F7941D"/>
                </a:solidFill>
              </a:rPr>
              <a:t> </a:t>
            </a:r>
            <a:r>
              <a:rPr lang="en-US" dirty="0"/>
              <a:t>view:</a:t>
            </a:r>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endParaRPr lang="en-US" dirty="0"/>
          </a:p>
          <a:p>
            <a:pPr marL="514350" indent="-514350">
              <a:buFont typeface="+mj-lt"/>
              <a:buAutoNum type="arabicPeriod" startAt="4"/>
            </a:pPr>
            <a:r>
              <a:rPr lang="en-US" dirty="0"/>
              <a:t>Revoke authorization from user </a:t>
            </a:r>
            <a:r>
              <a:rPr lang="en-US" dirty="0" err="1">
                <a:solidFill>
                  <a:srgbClr val="F7941D"/>
                </a:solidFill>
              </a:rPr>
              <a:t>steve</a:t>
            </a:r>
            <a:r>
              <a:rPr lang="en-US" dirty="0"/>
              <a:t> to connect through proxy user </a:t>
            </a:r>
            <a:r>
              <a:rPr lang="en-US" dirty="0" err="1">
                <a:solidFill>
                  <a:srgbClr val="F7941D"/>
                </a:solidFill>
              </a:rPr>
              <a:t>appserver</a:t>
            </a:r>
            <a:r>
              <a:rPr lang="en-US" dirty="0"/>
              <a:t>.</a:t>
            </a:r>
          </a:p>
          <a:p>
            <a:pPr marL="514350" indent="-514350">
              <a:buFont typeface="+mj-lt"/>
              <a:buAutoNum type="arabicPeriod" startAt="4"/>
            </a:pPr>
            <a:endParaRPr lang="en-US" dirty="0"/>
          </a:p>
          <a:p>
            <a:pPr marL="514350" indent="-514350">
              <a:buFont typeface="+mj-lt"/>
              <a:buAutoNum type="arabicPeriod" startAt="4"/>
            </a:pPr>
            <a:endParaRPr lang="es-VE" dirty="0"/>
          </a:p>
        </p:txBody>
      </p:sp>
      <p:sp>
        <p:nvSpPr>
          <p:cNvPr id="3" name="Título 2"/>
          <p:cNvSpPr>
            <a:spLocks noGrp="1"/>
          </p:cNvSpPr>
          <p:nvPr>
            <p:ph type="title"/>
          </p:nvPr>
        </p:nvSpPr>
        <p:spPr/>
        <p:txBody>
          <a:bodyPr/>
          <a:lstStyle/>
          <a:p>
            <a:r>
              <a:rPr lang="en-US" dirty="0"/>
              <a:t>Creating and using proxy 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47</a:t>
            </a:fld>
            <a:endParaRPr lang="es-VE"/>
          </a:p>
        </p:txBody>
      </p:sp>
      <p:sp>
        <p:nvSpPr>
          <p:cNvPr id="5" name="Rectángulo 4"/>
          <p:cNvSpPr/>
          <p:nvPr/>
        </p:nvSpPr>
        <p:spPr>
          <a:xfrm>
            <a:off x="807509" y="2401137"/>
            <a:ext cx="10563725" cy="106437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SQL&gt; select * from </a:t>
            </a:r>
            <a:r>
              <a:rPr lang="en-US" sz="1500" b="1" dirty="0" err="1"/>
              <a:t>proxy_users</a:t>
            </a:r>
            <a:r>
              <a:rPr lang="en-US" sz="1500" b="1" dirty="0"/>
              <a:t>;</a:t>
            </a:r>
          </a:p>
          <a:p>
            <a:endParaRPr lang="en-US" sz="1500" b="1" dirty="0"/>
          </a:p>
          <a:p>
            <a:r>
              <a:rPr lang="en-US" sz="1500" b="1" dirty="0"/>
              <a:t>PROXY      CLIENT  AUT   FLAGS---------- ------- ---- ------------------------------------</a:t>
            </a:r>
          </a:p>
          <a:p>
            <a:r>
              <a:rPr lang="en-US" sz="1500" b="1" dirty="0"/>
              <a:t>APPSERVER   </a:t>
            </a:r>
            <a:r>
              <a:rPr lang="en-US" sz="1500" b="1" dirty="0" err="1"/>
              <a:t>steve</a:t>
            </a:r>
            <a:r>
              <a:rPr lang="en-US" sz="1500" b="1" dirty="0"/>
              <a:t>    NO   PROXY MAY ACTIVATE ALL CLIENT ROLES</a:t>
            </a:r>
          </a:p>
        </p:txBody>
      </p:sp>
    </p:spTree>
    <p:extLst>
      <p:ext uri="{BB962C8B-B14F-4D97-AF65-F5344CB8AC3E}">
        <p14:creationId xmlns:p14="http://schemas.microsoft.com/office/powerpoint/2010/main" val="584140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can control which roles the proxy user can activate for user. </a:t>
            </a:r>
          </a:p>
          <a:p>
            <a:endParaRPr lang="en-US" dirty="0"/>
          </a:p>
          <a:p>
            <a:r>
              <a:rPr lang="en-US" dirty="0"/>
              <a:t>If you want the proxy user to activate only particular roles (or no roles) for a user, you can do that by adding the </a:t>
            </a:r>
            <a:r>
              <a:rPr lang="en-US" dirty="0">
                <a:solidFill>
                  <a:srgbClr val="F7941D"/>
                </a:solidFill>
              </a:rPr>
              <a:t>WITH ROLES &lt;role1, role2, .., </a:t>
            </a:r>
            <a:r>
              <a:rPr lang="en-US" dirty="0" err="1">
                <a:solidFill>
                  <a:srgbClr val="F7941D"/>
                </a:solidFill>
              </a:rPr>
              <a:t>roleN</a:t>
            </a:r>
            <a:r>
              <a:rPr lang="en-US" dirty="0">
                <a:solidFill>
                  <a:srgbClr val="F7941D"/>
                </a:solidFill>
              </a:rPr>
              <a:t>&gt; </a:t>
            </a:r>
            <a:r>
              <a:rPr lang="en-US" dirty="0"/>
              <a:t>(or </a:t>
            </a:r>
            <a:r>
              <a:rPr lang="en-US" dirty="0">
                <a:solidFill>
                  <a:srgbClr val="F7941D"/>
                </a:solidFill>
              </a:rPr>
              <a:t>WITH NO ROLES</a:t>
            </a:r>
            <a:r>
              <a:rPr lang="en-US" dirty="0"/>
              <a:t>) clause at the end of the </a:t>
            </a:r>
            <a:r>
              <a:rPr lang="en-US" dirty="0">
                <a:solidFill>
                  <a:srgbClr val="F7941D"/>
                </a:solidFill>
              </a:rPr>
              <a:t>alter user </a:t>
            </a:r>
            <a:r>
              <a:rPr lang="en-US" dirty="0"/>
              <a:t>statement.</a:t>
            </a:r>
            <a:endParaRPr lang="es-VE" dirty="0"/>
          </a:p>
        </p:txBody>
      </p:sp>
      <p:sp>
        <p:nvSpPr>
          <p:cNvPr id="3" name="Título 2"/>
          <p:cNvSpPr>
            <a:spLocks noGrp="1"/>
          </p:cNvSpPr>
          <p:nvPr>
            <p:ph type="title"/>
          </p:nvPr>
        </p:nvSpPr>
        <p:spPr/>
        <p:txBody>
          <a:bodyPr/>
          <a:lstStyle/>
          <a:p>
            <a:r>
              <a:rPr lang="en-US" dirty="0"/>
              <a:t>Creating and using proxy 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48</a:t>
            </a:fld>
            <a:endParaRPr lang="es-VE"/>
          </a:p>
        </p:txBody>
      </p:sp>
    </p:spTree>
    <p:extLst>
      <p:ext uri="{BB962C8B-B14F-4D97-AF65-F5344CB8AC3E}">
        <p14:creationId xmlns:p14="http://schemas.microsoft.com/office/powerpoint/2010/main" val="2782017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7930" y="1289844"/>
            <a:ext cx="11516139" cy="4351338"/>
          </a:xfrm>
        </p:spPr>
        <p:txBody>
          <a:bodyPr>
            <a:normAutofit/>
          </a:bodyPr>
          <a:lstStyle/>
          <a:p>
            <a:r>
              <a:rPr lang="en-US" sz="2400" dirty="0"/>
              <a:t>For instance, if the user </a:t>
            </a:r>
            <a:r>
              <a:rPr lang="en-US" sz="2400" dirty="0" err="1">
                <a:solidFill>
                  <a:srgbClr val="F7941D"/>
                </a:solidFill>
              </a:rPr>
              <a:t>steve</a:t>
            </a:r>
            <a:r>
              <a:rPr lang="en-US" sz="2400" dirty="0"/>
              <a:t> has many roles (including </a:t>
            </a:r>
            <a:r>
              <a:rPr lang="en-US" sz="2400" dirty="0" err="1">
                <a:solidFill>
                  <a:srgbClr val="F7941D"/>
                </a:solidFill>
              </a:rPr>
              <a:t>usr_role</a:t>
            </a:r>
            <a:r>
              <a:rPr lang="en-US" sz="2400" dirty="0"/>
              <a:t>), and you want him to have only </a:t>
            </a:r>
            <a:r>
              <a:rPr lang="en-US" sz="2400" dirty="0" err="1">
                <a:solidFill>
                  <a:srgbClr val="F7941D"/>
                </a:solidFill>
              </a:rPr>
              <a:t>usr_role</a:t>
            </a:r>
            <a:r>
              <a:rPr lang="en-US" sz="2400" dirty="0"/>
              <a:t> when he is connected through proxy user </a:t>
            </a:r>
            <a:r>
              <a:rPr lang="en-US" sz="2400" dirty="0" err="1">
                <a:solidFill>
                  <a:srgbClr val="F7941D"/>
                </a:solidFill>
              </a:rPr>
              <a:t>appserver</a:t>
            </a:r>
            <a:r>
              <a:rPr lang="en-US" sz="2400" dirty="0"/>
              <a:t>:</a:t>
            </a:r>
            <a:endParaRPr lang="es-VE" sz="2400" dirty="0"/>
          </a:p>
          <a:p>
            <a:endParaRPr lang="es-VE" sz="24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49</a:t>
            </a:fld>
            <a:endParaRPr lang="es-VE"/>
          </a:p>
        </p:txBody>
      </p:sp>
      <p:sp>
        <p:nvSpPr>
          <p:cNvPr id="5" name="Rectángulo 4"/>
          <p:cNvSpPr/>
          <p:nvPr/>
        </p:nvSpPr>
        <p:spPr>
          <a:xfrm>
            <a:off x="814136" y="2115282"/>
            <a:ext cx="10563725" cy="416276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t>SQL&gt; alter user </a:t>
            </a:r>
            <a:r>
              <a:rPr lang="en-US" sz="1500" b="1" dirty="0" err="1"/>
              <a:t>steve</a:t>
            </a:r>
            <a:r>
              <a:rPr lang="en-US" sz="1500" b="1" dirty="0"/>
              <a:t> grant connect through </a:t>
            </a:r>
            <a:r>
              <a:rPr lang="en-US" sz="1500" b="1" dirty="0" err="1"/>
              <a:t>appserver</a:t>
            </a:r>
            <a:r>
              <a:rPr lang="en-US" sz="1500" b="1" dirty="0"/>
              <a:t> with roles </a:t>
            </a:r>
            <a:r>
              <a:rPr lang="en-US" sz="1500" b="1" dirty="0" err="1"/>
              <a:t>usr_role</a:t>
            </a:r>
            <a:r>
              <a:rPr lang="en-US" sz="1500" b="1" dirty="0"/>
              <a:t>;</a:t>
            </a:r>
          </a:p>
          <a:p>
            <a:r>
              <a:rPr lang="en-US" sz="1500" b="1" dirty="0"/>
              <a:t>User altered.</a:t>
            </a:r>
          </a:p>
          <a:p>
            <a:r>
              <a:rPr lang="en-US" sz="1500" b="1" dirty="0"/>
              <a:t>SQL&gt; connect </a:t>
            </a:r>
            <a:r>
              <a:rPr lang="en-US" sz="1500" b="1" dirty="0" err="1"/>
              <a:t>appserver</a:t>
            </a:r>
            <a:r>
              <a:rPr lang="en-US" sz="1500" b="1" dirty="0"/>
              <a:t>[</a:t>
            </a:r>
            <a:r>
              <a:rPr lang="en-US" sz="1500" b="1" dirty="0" err="1"/>
              <a:t>steve</a:t>
            </a:r>
            <a:r>
              <a:rPr lang="en-US" sz="1500" b="1" dirty="0"/>
              <a:t>]</a:t>
            </a:r>
          </a:p>
          <a:p>
            <a:r>
              <a:rPr lang="en-US" sz="1500" b="1" dirty="0"/>
              <a:t>Enter password:</a:t>
            </a:r>
          </a:p>
          <a:p>
            <a:r>
              <a:rPr lang="en-US" sz="1500" b="1" dirty="0"/>
              <a:t>Connected.</a:t>
            </a:r>
          </a:p>
          <a:p>
            <a:r>
              <a:rPr lang="en-US" sz="1500" b="1" dirty="0"/>
              <a:t>SQL&gt; select * from </a:t>
            </a:r>
            <a:r>
              <a:rPr lang="en-US" sz="1500" b="1" dirty="0" err="1"/>
              <a:t>session_roles</a:t>
            </a:r>
            <a:r>
              <a:rPr lang="en-US" sz="1500" b="1" dirty="0"/>
              <a:t>;</a:t>
            </a:r>
          </a:p>
          <a:p>
            <a:r>
              <a:rPr lang="en-US" sz="1500" b="1" dirty="0"/>
              <a:t>ROLE</a:t>
            </a:r>
          </a:p>
          <a:p>
            <a:r>
              <a:rPr lang="en-US" sz="1500" b="1" dirty="0"/>
              <a:t>------------</a:t>
            </a:r>
          </a:p>
          <a:p>
            <a:r>
              <a:rPr lang="en-US" sz="1500" b="1" dirty="0"/>
              <a:t>USR_ROLE</a:t>
            </a:r>
          </a:p>
          <a:p>
            <a:r>
              <a:rPr lang="en-US" sz="1500" b="1" dirty="0"/>
              <a:t>SQL&gt; connect </a:t>
            </a:r>
            <a:r>
              <a:rPr lang="en-US" sz="1500" b="1" dirty="0" err="1"/>
              <a:t>steve</a:t>
            </a:r>
            <a:endParaRPr lang="en-US" sz="1500" b="1" dirty="0"/>
          </a:p>
          <a:p>
            <a:r>
              <a:rPr lang="en-US" sz="1500" b="1" dirty="0"/>
              <a:t>Enter password:</a:t>
            </a:r>
          </a:p>
          <a:p>
            <a:r>
              <a:rPr lang="en-US" sz="1500" b="1" dirty="0"/>
              <a:t>Connected.</a:t>
            </a:r>
          </a:p>
          <a:p>
            <a:r>
              <a:rPr lang="en-US" sz="1500" b="1" dirty="0"/>
              <a:t>SQL&gt; select count(*) from </a:t>
            </a:r>
            <a:r>
              <a:rPr lang="en-US" sz="1500" b="1" dirty="0" err="1"/>
              <a:t>session_roles</a:t>
            </a:r>
            <a:r>
              <a:rPr lang="en-US" sz="1500" b="1" dirty="0"/>
              <a:t>;</a:t>
            </a:r>
          </a:p>
          <a:p>
            <a:r>
              <a:rPr lang="en-US" sz="1500" b="1" dirty="0"/>
              <a:t>COUNT(*)</a:t>
            </a:r>
          </a:p>
          <a:p>
            <a:r>
              <a:rPr lang="en-US" sz="1500" b="1" dirty="0"/>
              <a:t>--------</a:t>
            </a:r>
          </a:p>
          <a:p>
            <a:r>
              <a:rPr lang="en-US" sz="1500" b="1" dirty="0"/>
              <a:t>25</a:t>
            </a:r>
          </a:p>
        </p:txBody>
      </p:sp>
      <p:sp>
        <p:nvSpPr>
          <p:cNvPr id="6" name="Título 2"/>
          <p:cNvSpPr>
            <a:spLocks noGrp="1"/>
          </p:cNvSpPr>
          <p:nvPr>
            <p:ph type="title"/>
          </p:nvPr>
        </p:nvSpPr>
        <p:spPr>
          <a:xfrm>
            <a:off x="1522343" y="393801"/>
            <a:ext cx="10848977" cy="655430"/>
          </a:xfrm>
        </p:spPr>
        <p:txBody>
          <a:bodyPr/>
          <a:lstStyle/>
          <a:p>
            <a:r>
              <a:rPr lang="en-US" dirty="0"/>
              <a:t>Creating and using proxy users</a:t>
            </a:r>
            <a:endParaRPr lang="es-VE" dirty="0"/>
          </a:p>
        </p:txBody>
      </p:sp>
    </p:spTree>
    <p:extLst>
      <p:ext uri="{BB962C8B-B14F-4D97-AF65-F5344CB8AC3E}">
        <p14:creationId xmlns:p14="http://schemas.microsoft.com/office/powerpoint/2010/main" val="4112347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AC55B-56FB-48C3-A778-FB84603CCB83}"/>
              </a:ext>
            </a:extLst>
          </p:cNvPr>
          <p:cNvSpPr>
            <a:spLocks noGrp="1"/>
          </p:cNvSpPr>
          <p:nvPr>
            <p:ph idx="1"/>
          </p:nvPr>
        </p:nvSpPr>
        <p:spPr/>
        <p:txBody>
          <a:bodyPr/>
          <a:lstStyle/>
          <a:p>
            <a:r>
              <a:rPr lang="en-US" dirty="0"/>
              <a:t>Default Table Space</a:t>
            </a:r>
          </a:p>
          <a:p>
            <a:r>
              <a:rPr lang="en-US" dirty="0" err="1"/>
              <a:t>TemporaryTablespace</a:t>
            </a:r>
            <a:endParaRPr lang="en-US" dirty="0"/>
          </a:p>
          <a:p>
            <a:r>
              <a:rPr lang="en-US" dirty="0"/>
              <a:t>Tablespace Quotas</a:t>
            </a:r>
          </a:p>
          <a:p>
            <a:r>
              <a:rPr lang="en-US" dirty="0"/>
              <a:t>Profiles and Resource Limits</a:t>
            </a:r>
          </a:p>
        </p:txBody>
      </p:sp>
      <p:sp>
        <p:nvSpPr>
          <p:cNvPr id="3" name="Title 2">
            <a:extLst>
              <a:ext uri="{FF2B5EF4-FFF2-40B4-BE49-F238E27FC236}">
                <a16:creationId xmlns:a16="http://schemas.microsoft.com/office/drawing/2014/main" id="{0C4B4F6C-394D-4358-AACD-F577307BB5E6}"/>
              </a:ext>
            </a:extLst>
          </p:cNvPr>
          <p:cNvSpPr>
            <a:spLocks noGrp="1"/>
          </p:cNvSpPr>
          <p:nvPr>
            <p:ph type="title"/>
          </p:nvPr>
        </p:nvSpPr>
        <p:spPr/>
        <p:txBody>
          <a:bodyPr/>
          <a:lstStyle/>
          <a:p>
            <a:r>
              <a:rPr lang="en-US" dirty="0"/>
              <a:t>Quotas and Settings</a:t>
            </a:r>
          </a:p>
        </p:txBody>
      </p:sp>
      <p:sp>
        <p:nvSpPr>
          <p:cNvPr id="4" name="Slide Number Placeholder 3">
            <a:extLst>
              <a:ext uri="{FF2B5EF4-FFF2-40B4-BE49-F238E27FC236}">
                <a16:creationId xmlns:a16="http://schemas.microsoft.com/office/drawing/2014/main" id="{AC41709F-C24A-4355-87CB-25868772BC20}"/>
              </a:ext>
            </a:extLst>
          </p:cNvPr>
          <p:cNvSpPr>
            <a:spLocks noGrp="1"/>
          </p:cNvSpPr>
          <p:nvPr>
            <p:ph type="sldNum" sz="quarter" idx="12"/>
          </p:nvPr>
        </p:nvSpPr>
        <p:spPr/>
        <p:txBody>
          <a:bodyPr/>
          <a:lstStyle/>
          <a:p>
            <a:fld id="{5C6DB8CB-8B72-460F-B4E4-6A15EEC341A1}" type="slidenum">
              <a:rPr lang="es-VE" smtClean="0"/>
              <a:pPr/>
              <a:t>5</a:t>
            </a:fld>
            <a:endParaRPr lang="es-VE" dirty="0"/>
          </a:p>
        </p:txBody>
      </p:sp>
    </p:spTree>
    <p:extLst>
      <p:ext uri="{BB962C8B-B14F-4D97-AF65-F5344CB8AC3E}">
        <p14:creationId xmlns:p14="http://schemas.microsoft.com/office/powerpoint/2010/main" val="4288946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can request </a:t>
            </a:r>
            <a:r>
              <a:rPr lang="en-US" dirty="0" err="1"/>
              <a:t>reauthentication</a:t>
            </a:r>
            <a:r>
              <a:rPr lang="en-US" dirty="0"/>
              <a:t> of a user to the database. </a:t>
            </a:r>
          </a:p>
          <a:p>
            <a:endParaRPr lang="en-US" dirty="0"/>
          </a:p>
          <a:p>
            <a:r>
              <a:rPr lang="en-US" dirty="0"/>
              <a:t>This is done by using the </a:t>
            </a:r>
            <a:r>
              <a:rPr lang="en-US" dirty="0">
                <a:solidFill>
                  <a:srgbClr val="F7941D"/>
                </a:solidFill>
              </a:rPr>
              <a:t>authentication required </a:t>
            </a:r>
            <a:r>
              <a:rPr lang="en-US" dirty="0"/>
              <a:t>clause at the end of </a:t>
            </a:r>
            <a:r>
              <a:rPr lang="en-US" dirty="0">
                <a:solidFill>
                  <a:srgbClr val="F7941D"/>
                </a:solidFill>
              </a:rPr>
              <a:t>alter user </a:t>
            </a:r>
            <a:r>
              <a:rPr lang="en-US" dirty="0"/>
              <a:t>statement:</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50</a:t>
            </a:fld>
            <a:endParaRPr lang="es-VE"/>
          </a:p>
        </p:txBody>
      </p:sp>
      <p:sp>
        <p:nvSpPr>
          <p:cNvPr id="5" name="Rectángulo 4"/>
          <p:cNvSpPr/>
          <p:nvPr/>
        </p:nvSpPr>
        <p:spPr>
          <a:xfrm>
            <a:off x="814137" y="3914271"/>
            <a:ext cx="10563725" cy="848896"/>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alter user </a:t>
            </a:r>
            <a:r>
              <a:rPr lang="en-US" b="1" dirty="0" err="1"/>
              <a:t>steve</a:t>
            </a:r>
            <a:r>
              <a:rPr lang="en-US" b="1" dirty="0"/>
              <a:t> grant connect through </a:t>
            </a:r>
            <a:r>
              <a:rPr lang="en-US" b="1" dirty="0" err="1"/>
              <a:t>appserver</a:t>
            </a:r>
            <a:r>
              <a:rPr lang="en-US" b="1" dirty="0"/>
              <a:t> authentication required;</a:t>
            </a:r>
          </a:p>
          <a:p>
            <a:r>
              <a:rPr lang="en-US" b="1" dirty="0"/>
              <a:t>User altered.</a:t>
            </a:r>
          </a:p>
        </p:txBody>
      </p:sp>
      <p:sp>
        <p:nvSpPr>
          <p:cNvPr id="7" name="Título 2"/>
          <p:cNvSpPr>
            <a:spLocks noGrp="1"/>
          </p:cNvSpPr>
          <p:nvPr>
            <p:ph type="title"/>
          </p:nvPr>
        </p:nvSpPr>
        <p:spPr>
          <a:xfrm>
            <a:off x="1522343" y="393801"/>
            <a:ext cx="10848977" cy="655430"/>
          </a:xfrm>
        </p:spPr>
        <p:txBody>
          <a:bodyPr/>
          <a:lstStyle/>
          <a:p>
            <a:r>
              <a:rPr lang="en-US" dirty="0"/>
              <a:t>Creating and using proxy users</a:t>
            </a:r>
            <a:endParaRPr lang="es-VE" dirty="0"/>
          </a:p>
        </p:txBody>
      </p:sp>
    </p:spTree>
    <p:extLst>
      <p:ext uri="{BB962C8B-B14F-4D97-AF65-F5344CB8AC3E}">
        <p14:creationId xmlns:p14="http://schemas.microsoft.com/office/powerpoint/2010/main" val="3597233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will need an existing (for example, OS-authenticated) user that has a </a:t>
            </a:r>
            <a:r>
              <a:rPr lang="en-US" dirty="0" err="1"/>
              <a:t>dba</a:t>
            </a:r>
            <a:r>
              <a:rPr lang="en-US" dirty="0"/>
              <a:t> role and another three existing users (for example, </a:t>
            </a:r>
            <a:r>
              <a:rPr lang="en-US" dirty="0" err="1">
                <a:solidFill>
                  <a:srgbClr val="F7941D"/>
                </a:solidFill>
              </a:rPr>
              <a:t>steve</a:t>
            </a:r>
            <a:r>
              <a:rPr lang="en-US" dirty="0"/>
              <a:t>, </a:t>
            </a:r>
            <a:r>
              <a:rPr lang="en-US" dirty="0">
                <a:solidFill>
                  <a:srgbClr val="F7941D"/>
                </a:solidFill>
              </a:rPr>
              <a:t>tom,</a:t>
            </a:r>
            <a:r>
              <a:rPr lang="en-US" dirty="0"/>
              <a:t> and </a:t>
            </a:r>
            <a:r>
              <a:rPr lang="en-US" dirty="0" err="1">
                <a:solidFill>
                  <a:srgbClr val="F7941D"/>
                </a:solidFill>
              </a:rPr>
              <a:t>jessica</a:t>
            </a:r>
            <a:r>
              <a:rPr lang="en-US" dirty="0"/>
              <a:t>). </a:t>
            </a:r>
          </a:p>
          <a:p>
            <a:endParaRPr lang="en-US" dirty="0"/>
          </a:p>
          <a:p>
            <a:r>
              <a:rPr lang="en-US" dirty="0"/>
              <a:t>It is assumed that sample schemas are installed.</a:t>
            </a:r>
            <a:endParaRPr lang="es-VE" dirty="0"/>
          </a:p>
        </p:txBody>
      </p:sp>
      <p:sp>
        <p:nvSpPr>
          <p:cNvPr id="3" name="Título 2"/>
          <p:cNvSpPr>
            <a:spLocks noGrp="1"/>
          </p:cNvSpPr>
          <p:nvPr>
            <p:ph type="title"/>
          </p:nvPr>
        </p:nvSpPr>
        <p:spPr/>
        <p:txBody>
          <a:bodyPr/>
          <a:lstStyle/>
          <a:p>
            <a:r>
              <a:rPr lang="en-US" dirty="0"/>
              <a:t>Creating and using database roles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51</a:t>
            </a:fld>
            <a:endParaRPr lang="es-VE"/>
          </a:p>
        </p:txBody>
      </p:sp>
    </p:spTree>
    <p:extLst>
      <p:ext uri="{BB962C8B-B14F-4D97-AF65-F5344CB8AC3E}">
        <p14:creationId xmlns:p14="http://schemas.microsoft.com/office/powerpoint/2010/main" val="37974386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514350" indent="-514350">
              <a:buFont typeface="+mj-lt"/>
              <a:buAutoNum type="arabicPeriod"/>
            </a:pPr>
            <a:r>
              <a:rPr lang="en-US" dirty="0"/>
              <a:t>Use OS authentication to connect to the database. </a:t>
            </a:r>
          </a:p>
          <a:p>
            <a:pPr marL="514350" indent="-514350">
              <a:buFont typeface="+mj-lt"/>
              <a:buAutoNum type="arabicPeriod"/>
            </a:pPr>
            <a:r>
              <a:rPr lang="en-US" dirty="0"/>
              <a:t>Grant system privileges and object privileges to the role </a:t>
            </a:r>
            <a:r>
              <a:rPr lang="en-US" dirty="0" err="1">
                <a:solidFill>
                  <a:srgbClr val="F7941D"/>
                </a:solidFill>
              </a:rPr>
              <a:t>usr_role</a:t>
            </a:r>
            <a:r>
              <a:rPr lang="en-US" dirty="0"/>
              <a:t>.</a:t>
            </a:r>
          </a:p>
          <a:p>
            <a:pPr marL="514350" indent="-514350">
              <a:buFont typeface="+mj-lt"/>
              <a:buAutoNum type="arabicPeriod"/>
            </a:pPr>
            <a:r>
              <a:rPr lang="en-US" dirty="0"/>
              <a:t>Practice using database roles; grant the following:</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Revoke privileges and roles by using a </a:t>
            </a:r>
            <a:r>
              <a:rPr lang="en-US" dirty="0">
                <a:solidFill>
                  <a:srgbClr val="F7941D"/>
                </a:solidFill>
              </a:rPr>
              <a:t>revoke</a:t>
            </a:r>
            <a:r>
              <a:rPr lang="en-US" dirty="0"/>
              <a:t> statement. For example:</a:t>
            </a:r>
          </a:p>
          <a:p>
            <a:pPr marL="514350" indent="-514350">
              <a:buFont typeface="+mj-lt"/>
              <a:buAutoNum type="arabicPeriod"/>
            </a:pPr>
            <a:endParaRPr lang="en-US" dirty="0"/>
          </a:p>
          <a:p>
            <a:pPr marL="514350" indent="-514350">
              <a:buFont typeface="+mj-lt"/>
              <a:buAutoNum type="arabicPeriod"/>
            </a:pPr>
            <a:endParaRPr lang="es-VE" dirty="0"/>
          </a:p>
        </p:txBody>
      </p:sp>
      <p:sp>
        <p:nvSpPr>
          <p:cNvPr id="3" name="Título 2"/>
          <p:cNvSpPr>
            <a:spLocks noGrp="1"/>
          </p:cNvSpPr>
          <p:nvPr>
            <p:ph type="title"/>
          </p:nvPr>
        </p:nvSpPr>
        <p:spPr/>
        <p:txBody>
          <a:bodyPr/>
          <a:lstStyle/>
          <a:p>
            <a:r>
              <a:rPr lang="en-US" dirty="0"/>
              <a:t>Creating and using database roles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52</a:t>
            </a:fld>
            <a:endParaRPr lang="es-VE"/>
          </a:p>
        </p:txBody>
      </p:sp>
      <p:sp>
        <p:nvSpPr>
          <p:cNvPr id="5" name="Rectángulo 4"/>
          <p:cNvSpPr/>
          <p:nvPr/>
        </p:nvSpPr>
        <p:spPr>
          <a:xfrm>
            <a:off x="807509" y="3680619"/>
            <a:ext cx="10563725" cy="94648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A role to another role</a:t>
            </a:r>
          </a:p>
          <a:p>
            <a:pPr marL="285750" indent="-285750">
              <a:buFont typeface="Arial" panose="020B0604020202020204" pitchFamily="34" charset="0"/>
              <a:buChar char="•"/>
            </a:pPr>
            <a:r>
              <a:rPr lang="en-US" b="1" dirty="0"/>
              <a:t>System and object privileges to role</a:t>
            </a:r>
          </a:p>
          <a:p>
            <a:pPr marL="285750" indent="-285750">
              <a:buFont typeface="Arial" panose="020B0604020202020204" pitchFamily="34" charset="0"/>
              <a:buChar char="•"/>
            </a:pPr>
            <a:r>
              <a:rPr lang="en-US" b="1" dirty="0"/>
              <a:t>Roles to users</a:t>
            </a:r>
          </a:p>
        </p:txBody>
      </p:sp>
      <p:sp>
        <p:nvSpPr>
          <p:cNvPr id="6" name="Rectángulo 5"/>
          <p:cNvSpPr/>
          <p:nvPr/>
        </p:nvSpPr>
        <p:spPr>
          <a:xfrm>
            <a:off x="807508" y="5814292"/>
            <a:ext cx="10563725" cy="35714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revoke </a:t>
            </a:r>
            <a:r>
              <a:rPr lang="en-US" b="1" dirty="0" err="1"/>
              <a:t>usr_role</a:t>
            </a:r>
            <a:r>
              <a:rPr lang="en-US" b="1" dirty="0"/>
              <a:t> from </a:t>
            </a:r>
            <a:r>
              <a:rPr lang="en-US" b="1" dirty="0" err="1"/>
              <a:t>steve</a:t>
            </a:r>
            <a:r>
              <a:rPr lang="en-US" b="1" dirty="0"/>
              <a:t>;</a:t>
            </a:r>
          </a:p>
        </p:txBody>
      </p:sp>
    </p:spTree>
    <p:extLst>
      <p:ext uri="{BB962C8B-B14F-4D97-AF65-F5344CB8AC3E}">
        <p14:creationId xmlns:p14="http://schemas.microsoft.com/office/powerpoint/2010/main" val="406270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n-US" dirty="0"/>
          </a:p>
          <a:p>
            <a:endParaRPr lang="es-VE" dirty="0"/>
          </a:p>
        </p:txBody>
      </p:sp>
      <p:sp>
        <p:nvSpPr>
          <p:cNvPr id="3" name="Título 2"/>
          <p:cNvSpPr>
            <a:spLocks noGrp="1"/>
          </p:cNvSpPr>
          <p:nvPr>
            <p:ph type="title"/>
          </p:nvPr>
        </p:nvSpPr>
        <p:spPr/>
        <p:txBody>
          <a:bodyPr/>
          <a:lstStyle/>
          <a:p>
            <a:r>
              <a:rPr lang="en-US" dirty="0"/>
              <a:t>Creating and using database roles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53</a:t>
            </a:fld>
            <a:endParaRPr lang="es-VE"/>
          </a:p>
        </p:txBody>
      </p:sp>
      <p:sp>
        <p:nvSpPr>
          <p:cNvPr id="5" name="Rectángulo 4"/>
          <p:cNvSpPr/>
          <p:nvPr/>
        </p:nvSpPr>
        <p:spPr>
          <a:xfrm>
            <a:off x="814137" y="2377394"/>
            <a:ext cx="10563725" cy="2415381"/>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grant role1 to role2;</a:t>
            </a:r>
          </a:p>
          <a:p>
            <a:r>
              <a:rPr lang="en-US" b="1" dirty="0"/>
              <a:t>Grant succeeded.</a:t>
            </a:r>
          </a:p>
          <a:p>
            <a:endParaRPr lang="en-US" b="1" dirty="0"/>
          </a:p>
          <a:p>
            <a:r>
              <a:rPr lang="en-US" b="1" dirty="0"/>
              <a:t>SQL&gt; grant role2 to role1;</a:t>
            </a:r>
          </a:p>
          <a:p>
            <a:r>
              <a:rPr lang="en-US" b="1" dirty="0"/>
              <a:t>grant role2 to role1</a:t>
            </a:r>
          </a:p>
          <a:p>
            <a:r>
              <a:rPr lang="en-US" b="1" dirty="0"/>
              <a:t>*</a:t>
            </a:r>
          </a:p>
          <a:p>
            <a:r>
              <a:rPr lang="en-US" b="1" dirty="0"/>
              <a:t>ERROR at line 1: ORA-01934: circular role grant detected</a:t>
            </a:r>
          </a:p>
        </p:txBody>
      </p:sp>
    </p:spTree>
    <p:extLst>
      <p:ext uri="{BB962C8B-B14F-4D97-AF65-F5344CB8AC3E}">
        <p14:creationId xmlns:p14="http://schemas.microsoft.com/office/powerpoint/2010/main" val="658430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83140"/>
            <a:ext cx="11516139" cy="4432648"/>
          </a:xfrm>
        </p:spPr>
        <p:txBody>
          <a:bodyPr>
            <a:normAutofit/>
          </a:bodyPr>
          <a:lstStyle/>
          <a:p>
            <a:r>
              <a:rPr lang="en-US" dirty="0"/>
              <a:t>Suppose that user </a:t>
            </a:r>
            <a:r>
              <a:rPr lang="en-US" dirty="0" err="1">
                <a:solidFill>
                  <a:srgbClr val="F7941D"/>
                </a:solidFill>
              </a:rPr>
              <a:t>steve</a:t>
            </a:r>
            <a:r>
              <a:rPr lang="en-US" dirty="0"/>
              <a:t> grants object privilege to user </a:t>
            </a:r>
            <a:r>
              <a:rPr lang="en-US" dirty="0" err="1">
                <a:solidFill>
                  <a:srgbClr val="F7941D"/>
                </a:solidFill>
              </a:rPr>
              <a:t>jessica</a:t>
            </a:r>
            <a:r>
              <a:rPr lang="en-US" dirty="0">
                <a:solidFill>
                  <a:srgbClr val="F7941D"/>
                </a:solidFill>
              </a:rPr>
              <a:t> </a:t>
            </a:r>
            <a:r>
              <a:rPr lang="en-US" dirty="0"/>
              <a:t>with a grant option and user </a:t>
            </a:r>
            <a:r>
              <a:rPr lang="en-US" dirty="0" err="1">
                <a:solidFill>
                  <a:srgbClr val="F7941D"/>
                </a:solidFill>
              </a:rPr>
              <a:t>jessica</a:t>
            </a:r>
            <a:r>
              <a:rPr lang="en-US" dirty="0">
                <a:solidFill>
                  <a:srgbClr val="F7941D"/>
                </a:solidFill>
              </a:rPr>
              <a:t> </a:t>
            </a:r>
            <a:r>
              <a:rPr lang="en-US" dirty="0"/>
              <a:t>grants that privilege to user </a:t>
            </a:r>
            <a:r>
              <a:rPr lang="en-US" dirty="0">
                <a:solidFill>
                  <a:srgbClr val="F7941D"/>
                </a:solidFill>
              </a:rPr>
              <a:t>tom</a:t>
            </a:r>
            <a:r>
              <a:rPr lang="en-US" dirty="0"/>
              <a:t>. </a:t>
            </a:r>
          </a:p>
          <a:p>
            <a:endParaRPr lang="en-US" dirty="0"/>
          </a:p>
          <a:p>
            <a:r>
              <a:rPr lang="en-US" dirty="0"/>
              <a:t>If user </a:t>
            </a:r>
            <a:r>
              <a:rPr lang="en-US" dirty="0" err="1">
                <a:solidFill>
                  <a:srgbClr val="F7941D"/>
                </a:solidFill>
              </a:rPr>
              <a:t>steve</a:t>
            </a:r>
            <a:r>
              <a:rPr lang="en-US" dirty="0"/>
              <a:t> revokes that privilege from </a:t>
            </a:r>
            <a:r>
              <a:rPr lang="en-US" dirty="0" err="1">
                <a:solidFill>
                  <a:srgbClr val="F7941D"/>
                </a:solidFill>
              </a:rPr>
              <a:t>jessica</a:t>
            </a:r>
            <a:r>
              <a:rPr lang="en-US" dirty="0"/>
              <a:t>, it will be automatically revoked from </a:t>
            </a:r>
            <a:r>
              <a:rPr lang="en-US" dirty="0">
                <a:solidFill>
                  <a:srgbClr val="F7941D"/>
                </a:solidFill>
              </a:rPr>
              <a:t>tom</a:t>
            </a:r>
            <a:r>
              <a:rPr lang="en-US" dirty="0"/>
              <a:t>.</a:t>
            </a:r>
          </a:p>
          <a:p>
            <a:pPr marL="0" indent="0">
              <a:buNone/>
            </a:pPr>
            <a:endParaRPr lang="en-US" i="1" dirty="0"/>
          </a:p>
          <a:p>
            <a:pPr marL="0" indent="0">
              <a:buNone/>
            </a:pPr>
            <a:endParaRPr lang="en-US" i="1" dirty="0"/>
          </a:p>
          <a:p>
            <a:pPr marL="0" indent="0">
              <a:buNone/>
            </a:pPr>
            <a:endParaRPr lang="es-VE" i="1" dirty="0"/>
          </a:p>
        </p:txBody>
      </p:sp>
      <p:sp>
        <p:nvSpPr>
          <p:cNvPr id="3" name="Título 2"/>
          <p:cNvSpPr>
            <a:spLocks noGrp="1"/>
          </p:cNvSpPr>
          <p:nvPr>
            <p:ph type="title"/>
          </p:nvPr>
        </p:nvSpPr>
        <p:spPr/>
        <p:txBody>
          <a:bodyPr/>
          <a:lstStyle/>
          <a:p>
            <a:r>
              <a:rPr lang="en-US" dirty="0"/>
              <a:t>Creating and using database roles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54</a:t>
            </a:fld>
            <a:endParaRPr lang="es-VE"/>
          </a:p>
        </p:txBody>
      </p:sp>
    </p:spTree>
    <p:extLst>
      <p:ext uri="{BB962C8B-B14F-4D97-AF65-F5344CB8AC3E}">
        <p14:creationId xmlns:p14="http://schemas.microsoft.com/office/powerpoint/2010/main" val="19301814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n-US" dirty="0"/>
              <a:t>Creating and using database roles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55</a:t>
            </a:fld>
            <a:endParaRPr lang="es-VE"/>
          </a:p>
        </p:txBody>
      </p:sp>
      <p:sp>
        <p:nvSpPr>
          <p:cNvPr id="5" name="Rectángulo 4"/>
          <p:cNvSpPr/>
          <p:nvPr/>
        </p:nvSpPr>
        <p:spPr>
          <a:xfrm>
            <a:off x="814137" y="1564233"/>
            <a:ext cx="10563725" cy="452349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SQL&gt; grant select on </a:t>
            </a:r>
            <a:r>
              <a:rPr lang="en-US" sz="1200" b="1" dirty="0" err="1"/>
              <a:t>hr.employees</a:t>
            </a:r>
            <a:r>
              <a:rPr lang="en-US" sz="1200" b="1" dirty="0"/>
              <a:t> to </a:t>
            </a:r>
            <a:r>
              <a:rPr lang="en-US" sz="1200" b="1" dirty="0" err="1"/>
              <a:t>jessica</a:t>
            </a:r>
            <a:r>
              <a:rPr lang="en-US" sz="1200" b="1" dirty="0"/>
              <a:t> with grant option;</a:t>
            </a:r>
          </a:p>
          <a:p>
            <a:r>
              <a:rPr lang="en-US" sz="1200" b="1" dirty="0"/>
              <a:t>Grant succeeded.</a:t>
            </a:r>
          </a:p>
          <a:p>
            <a:r>
              <a:rPr lang="en-US" sz="1200" b="1" dirty="0"/>
              <a:t>SQL&gt; connect </a:t>
            </a:r>
            <a:r>
              <a:rPr lang="en-US" sz="1200" b="1" dirty="0" err="1"/>
              <a:t>jessica</a:t>
            </a:r>
            <a:endParaRPr lang="en-US" sz="1200" b="1" dirty="0"/>
          </a:p>
          <a:p>
            <a:r>
              <a:rPr lang="en-US" sz="1200" b="1" dirty="0"/>
              <a:t>Enter password:</a:t>
            </a:r>
          </a:p>
          <a:p>
            <a:r>
              <a:rPr lang="en-US" sz="1200" b="1" dirty="0"/>
              <a:t>Connected.</a:t>
            </a:r>
          </a:p>
          <a:p>
            <a:r>
              <a:rPr lang="en-US" sz="1200" b="1" dirty="0"/>
              <a:t>SQL&gt; grant select on </a:t>
            </a:r>
            <a:r>
              <a:rPr lang="en-US" sz="1200" b="1" dirty="0" err="1"/>
              <a:t>hr.employees</a:t>
            </a:r>
            <a:r>
              <a:rPr lang="en-US" sz="1200" b="1" dirty="0"/>
              <a:t> to tom;</a:t>
            </a:r>
          </a:p>
          <a:p>
            <a:r>
              <a:rPr lang="en-US" sz="1200" b="1" dirty="0"/>
              <a:t>Grant succeeded.</a:t>
            </a:r>
          </a:p>
          <a:p>
            <a:r>
              <a:rPr lang="en-US" sz="1200" b="1" dirty="0"/>
              <a:t>SQL&gt; connect tom/oracle_123</a:t>
            </a:r>
          </a:p>
          <a:p>
            <a:r>
              <a:rPr lang="en-US" sz="1200" b="1" dirty="0"/>
              <a:t>Connected.</a:t>
            </a:r>
          </a:p>
          <a:p>
            <a:r>
              <a:rPr lang="en-US" sz="1200" b="1" dirty="0"/>
              <a:t>SQL&gt; select count(*) from </a:t>
            </a:r>
            <a:r>
              <a:rPr lang="en-US" sz="1200" b="1" dirty="0" err="1"/>
              <a:t>hr.employees</a:t>
            </a:r>
            <a:r>
              <a:rPr lang="en-US" sz="1200" b="1" dirty="0"/>
              <a:t>;</a:t>
            </a:r>
          </a:p>
          <a:p>
            <a:r>
              <a:rPr lang="en-US" sz="1200" b="1" dirty="0"/>
              <a:t>COUNT(*)</a:t>
            </a:r>
          </a:p>
          <a:p>
            <a:r>
              <a:rPr lang="en-US" sz="1200" b="1" dirty="0"/>
              <a:t>----------</a:t>
            </a:r>
          </a:p>
          <a:p>
            <a:r>
              <a:rPr lang="en-US" sz="1200" b="1" dirty="0"/>
              <a:t> 107</a:t>
            </a:r>
          </a:p>
          <a:p>
            <a:r>
              <a:rPr lang="en-US" sz="1200" b="1" dirty="0"/>
              <a:t>SQL&gt; connect </a:t>
            </a:r>
            <a:r>
              <a:rPr lang="en-US" sz="1200" b="1" dirty="0" err="1"/>
              <a:t>steve</a:t>
            </a:r>
            <a:r>
              <a:rPr lang="en-US" sz="1200" b="1" dirty="0"/>
              <a:t>/welcome1</a:t>
            </a:r>
          </a:p>
          <a:p>
            <a:r>
              <a:rPr lang="en-US" sz="1200" b="1" dirty="0"/>
              <a:t>Connected.</a:t>
            </a:r>
          </a:p>
          <a:p>
            <a:r>
              <a:rPr lang="en-US" sz="1200" b="1" dirty="0"/>
              <a:t>SQL&gt; revoke select on </a:t>
            </a:r>
            <a:r>
              <a:rPr lang="en-US" sz="1200" b="1" dirty="0" err="1"/>
              <a:t>hr.employees</a:t>
            </a:r>
            <a:r>
              <a:rPr lang="en-US" sz="1200" b="1" dirty="0"/>
              <a:t> from </a:t>
            </a:r>
            <a:r>
              <a:rPr lang="en-US" sz="1200" b="1" dirty="0" err="1"/>
              <a:t>jessica</a:t>
            </a:r>
            <a:r>
              <a:rPr lang="en-US" sz="1200" b="1" dirty="0"/>
              <a:t>;</a:t>
            </a:r>
          </a:p>
          <a:p>
            <a:r>
              <a:rPr lang="en-US" sz="1200" b="1" dirty="0"/>
              <a:t>Revoke succeeded.</a:t>
            </a:r>
          </a:p>
          <a:p>
            <a:r>
              <a:rPr lang="en-US" sz="1200" b="1" dirty="0"/>
              <a:t>SQL&gt; connect tom/oracle_123</a:t>
            </a:r>
          </a:p>
          <a:p>
            <a:r>
              <a:rPr lang="en-US" sz="1200" b="1" dirty="0"/>
              <a:t>Connected.</a:t>
            </a:r>
          </a:p>
          <a:p>
            <a:r>
              <a:rPr lang="en-US" sz="1200" b="1" dirty="0"/>
              <a:t>SQL&gt; select count(*) from </a:t>
            </a:r>
            <a:r>
              <a:rPr lang="en-US" sz="1200" b="1" dirty="0" err="1"/>
              <a:t>hr.employees</a:t>
            </a:r>
            <a:r>
              <a:rPr lang="en-US" sz="1200" b="1" dirty="0"/>
              <a:t>;</a:t>
            </a:r>
          </a:p>
          <a:p>
            <a:r>
              <a:rPr lang="en-US" sz="1200" b="1" dirty="0"/>
              <a:t>select count(*) from </a:t>
            </a:r>
            <a:r>
              <a:rPr lang="en-US" sz="1200" b="1" dirty="0" err="1"/>
              <a:t>hr.employees</a:t>
            </a:r>
            <a:endParaRPr lang="en-US" sz="1200" b="1" dirty="0"/>
          </a:p>
          <a:p>
            <a:r>
              <a:rPr lang="en-US" sz="1200" b="1" dirty="0"/>
              <a:t>*</a:t>
            </a:r>
          </a:p>
          <a:p>
            <a:r>
              <a:rPr lang="en-US" sz="1200" b="1" dirty="0"/>
              <a:t>ERROR at line 1:</a:t>
            </a:r>
          </a:p>
          <a:p>
            <a:r>
              <a:rPr lang="en-US" sz="1200" b="1" dirty="0"/>
              <a:t>ORA-00942: table or view does not exist</a:t>
            </a:r>
          </a:p>
        </p:txBody>
      </p:sp>
    </p:spTree>
    <p:extLst>
      <p:ext uri="{BB962C8B-B14F-4D97-AF65-F5344CB8AC3E}">
        <p14:creationId xmlns:p14="http://schemas.microsoft.com/office/powerpoint/2010/main" val="3639909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You'll</a:t>
            </a:r>
            <a:r>
              <a:rPr lang="es-VE" dirty="0"/>
              <a:t> </a:t>
            </a:r>
            <a:r>
              <a:rPr lang="es-VE" dirty="0" err="1"/>
              <a:t>need</a:t>
            </a:r>
            <a:r>
              <a:rPr lang="es-VE" dirty="0"/>
              <a:t>:</a:t>
            </a:r>
          </a:p>
          <a:p>
            <a:endParaRPr lang="es-VE" dirty="0"/>
          </a:p>
          <a:p>
            <a:endParaRPr lang="es-VE" dirty="0"/>
          </a:p>
          <a:p>
            <a:endParaRPr lang="es-VE" dirty="0"/>
          </a:p>
          <a:p>
            <a:endParaRPr lang="es-VE" dirty="0"/>
          </a:p>
        </p:txBody>
      </p:sp>
      <p:sp>
        <p:nvSpPr>
          <p:cNvPr id="3" name="Título 2"/>
          <p:cNvSpPr>
            <a:spLocks noGrp="1"/>
          </p:cNvSpPr>
          <p:nvPr>
            <p:ph type="title"/>
          </p:nvPr>
        </p:nvSpPr>
        <p:spPr>
          <a:xfrm>
            <a:off x="1343023" y="393801"/>
            <a:ext cx="10848977" cy="655430"/>
          </a:xfrm>
        </p:spPr>
        <p:txBody>
          <a:bodyPr/>
          <a:lstStyle/>
          <a:p>
            <a:r>
              <a:rPr lang="en-US" sz="3100" dirty="0"/>
              <a:t>The </a:t>
            </a:r>
            <a:r>
              <a:rPr lang="en-US" sz="3100" dirty="0" err="1"/>
              <a:t>sysbackup</a:t>
            </a:r>
            <a:r>
              <a:rPr lang="en-US" sz="3100" dirty="0"/>
              <a:t> privilege – how, when, and why should you use it?</a:t>
            </a:r>
            <a:endParaRPr lang="es-VE" sz="31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56</a:t>
            </a:fld>
            <a:endParaRPr lang="es-VE"/>
          </a:p>
        </p:txBody>
      </p:sp>
      <p:sp>
        <p:nvSpPr>
          <p:cNvPr id="5" name="Rectángulo 4"/>
          <p:cNvSpPr/>
          <p:nvPr/>
        </p:nvSpPr>
        <p:spPr>
          <a:xfrm>
            <a:off x="807509" y="2245895"/>
            <a:ext cx="10563725" cy="161572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An existing database user (for example, tom) and a password file in 19c format, if you want to complete it using a password-authenticated user</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An existing OS user (for example, john), who belongs to the </a:t>
            </a:r>
            <a:r>
              <a:rPr lang="en-US" b="1" dirty="0" err="1"/>
              <a:t>backupdba</a:t>
            </a:r>
            <a:r>
              <a:rPr lang="en-US" b="1" dirty="0"/>
              <a:t> OS group, in order to connect to the database using OS authentication</a:t>
            </a:r>
          </a:p>
        </p:txBody>
      </p:sp>
    </p:spTree>
    <p:extLst>
      <p:ext uri="{BB962C8B-B14F-4D97-AF65-F5344CB8AC3E}">
        <p14:creationId xmlns:p14="http://schemas.microsoft.com/office/powerpoint/2010/main" val="1351650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783555"/>
          </a:xfrm>
        </p:spPr>
        <p:txBody>
          <a:bodyPr>
            <a:normAutofit/>
          </a:bodyPr>
          <a:lstStyle/>
          <a:p>
            <a:r>
              <a:rPr lang="en-US" sz="2800" dirty="0"/>
              <a:t>You can use either Oracle </a:t>
            </a:r>
            <a:r>
              <a:rPr lang="en-US" sz="2800" b="1" dirty="0"/>
              <a:t>Recovery Manager </a:t>
            </a:r>
            <a:r>
              <a:rPr lang="en-US" sz="2800" dirty="0"/>
              <a:t>(RMAN) or SQL*Plus to perform the operations. </a:t>
            </a:r>
          </a:p>
          <a:p>
            <a:endParaRPr lang="en-US" sz="2800" dirty="0"/>
          </a:p>
          <a:p>
            <a:r>
              <a:rPr lang="en-US" sz="2800" dirty="0"/>
              <a:t>When you connect to the database as </a:t>
            </a:r>
            <a:r>
              <a:rPr lang="en-US" sz="2800" dirty="0" err="1">
                <a:solidFill>
                  <a:srgbClr val="F7941D"/>
                </a:solidFill>
              </a:rPr>
              <a:t>sysbackup</a:t>
            </a:r>
            <a:r>
              <a:rPr lang="en-US" sz="2800" dirty="0"/>
              <a:t>, you are connected as a predefined user </a:t>
            </a:r>
            <a:r>
              <a:rPr lang="en-US" sz="2800" dirty="0" err="1">
                <a:solidFill>
                  <a:srgbClr val="F7941D"/>
                </a:solidFill>
              </a:rPr>
              <a:t>sysbackup</a:t>
            </a:r>
            <a:r>
              <a:rPr lang="en-US" sz="2800" dirty="0"/>
              <a:t>. If you want to check this, run the following statement:</a:t>
            </a:r>
          </a:p>
          <a:p>
            <a:endParaRPr lang="en-US" sz="2800" dirty="0"/>
          </a:p>
          <a:p>
            <a:r>
              <a:rPr lang="es-VE" sz="2800" dirty="0" err="1"/>
              <a:t>Otherwise</a:t>
            </a:r>
            <a:r>
              <a:rPr lang="es-VE" sz="2800" dirty="0"/>
              <a:t>, </a:t>
            </a:r>
            <a:r>
              <a:rPr lang="es-VE" sz="2800" dirty="0" err="1"/>
              <a:t>the</a:t>
            </a:r>
            <a:r>
              <a:rPr lang="es-VE" sz="2800" dirty="0"/>
              <a:t> </a:t>
            </a:r>
            <a:r>
              <a:rPr lang="es-VE" sz="2800" dirty="0" err="1"/>
              <a:t>following</a:t>
            </a:r>
            <a:r>
              <a:rPr lang="es-VE" sz="2800" dirty="0"/>
              <a:t> </a:t>
            </a:r>
            <a:r>
              <a:rPr lang="es-VE" sz="2800" dirty="0" err="1"/>
              <a:t>statement</a:t>
            </a:r>
            <a:r>
              <a:rPr lang="es-VE" sz="2800" dirty="0"/>
              <a:t>:</a:t>
            </a:r>
          </a:p>
          <a:p>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57</a:t>
            </a:fld>
            <a:endParaRPr lang="es-VE"/>
          </a:p>
        </p:txBody>
      </p:sp>
      <p:sp>
        <p:nvSpPr>
          <p:cNvPr id="5" name="Título 2"/>
          <p:cNvSpPr>
            <a:spLocks noGrp="1"/>
          </p:cNvSpPr>
          <p:nvPr>
            <p:ph type="title"/>
          </p:nvPr>
        </p:nvSpPr>
        <p:spPr>
          <a:xfrm>
            <a:off x="1343023" y="393801"/>
            <a:ext cx="10848977" cy="655430"/>
          </a:xfrm>
        </p:spPr>
        <p:txBody>
          <a:bodyPr/>
          <a:lstStyle/>
          <a:p>
            <a:r>
              <a:rPr lang="en-US" sz="3100" dirty="0"/>
              <a:t>The </a:t>
            </a:r>
            <a:r>
              <a:rPr lang="en-US" sz="3100" dirty="0" err="1"/>
              <a:t>sysbackup</a:t>
            </a:r>
            <a:r>
              <a:rPr lang="en-US" sz="3100" dirty="0"/>
              <a:t> privilege – how, when, and why should you use it?</a:t>
            </a:r>
            <a:endParaRPr lang="es-VE" sz="3100" dirty="0"/>
          </a:p>
        </p:txBody>
      </p:sp>
      <p:sp>
        <p:nvSpPr>
          <p:cNvPr id="6" name="Rectángulo 5"/>
          <p:cNvSpPr/>
          <p:nvPr/>
        </p:nvSpPr>
        <p:spPr>
          <a:xfrm>
            <a:off x="814137" y="4219834"/>
            <a:ext cx="10563725" cy="41256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select user from dual;</a:t>
            </a:r>
          </a:p>
        </p:txBody>
      </p:sp>
      <p:sp>
        <p:nvSpPr>
          <p:cNvPr id="7" name="Rectángulo 6"/>
          <p:cNvSpPr/>
          <p:nvPr/>
        </p:nvSpPr>
        <p:spPr>
          <a:xfrm>
            <a:off x="814137" y="5254169"/>
            <a:ext cx="10563725" cy="41256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show user</a:t>
            </a:r>
          </a:p>
        </p:txBody>
      </p:sp>
    </p:spTree>
    <p:extLst>
      <p:ext uri="{BB962C8B-B14F-4D97-AF65-F5344CB8AC3E}">
        <p14:creationId xmlns:p14="http://schemas.microsoft.com/office/powerpoint/2010/main" val="3709573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Using the </a:t>
            </a:r>
            <a:r>
              <a:rPr lang="en-US" dirty="0" err="1">
                <a:solidFill>
                  <a:srgbClr val="F7941D"/>
                </a:solidFill>
              </a:rPr>
              <a:t>sysbackup</a:t>
            </a:r>
            <a:r>
              <a:rPr lang="en-US" dirty="0">
                <a:solidFill>
                  <a:srgbClr val="F7941D"/>
                </a:solidFill>
              </a:rPr>
              <a:t> </a:t>
            </a:r>
            <a:r>
              <a:rPr lang="en-US" dirty="0"/>
              <a:t>privilege, you can connect to the database even when it is not open. This privilege enables better </a:t>
            </a:r>
            <a:r>
              <a:rPr lang="en-US" b="1" dirty="0"/>
              <a:t>separation of duties </a:t>
            </a:r>
            <a:r>
              <a:rPr lang="en-US" dirty="0"/>
              <a:t>and the implementation of the </a:t>
            </a:r>
            <a:r>
              <a:rPr lang="en-US" b="1" dirty="0"/>
              <a:t>least privilege principle</a:t>
            </a:r>
            <a:r>
              <a:rPr lang="en-US" dirty="0"/>
              <a:t>.</a:t>
            </a:r>
            <a:endParaRPr lang="es-VE" dirty="0"/>
          </a:p>
          <a:p>
            <a:endParaRPr lang="es-VE" dirty="0"/>
          </a:p>
        </p:txBody>
      </p:sp>
      <p:sp>
        <p:nvSpPr>
          <p:cNvPr id="3" name="Título 2"/>
          <p:cNvSpPr>
            <a:spLocks noGrp="1"/>
          </p:cNvSpPr>
          <p:nvPr>
            <p:ph type="title"/>
          </p:nvPr>
        </p:nvSpPr>
        <p:spPr>
          <a:xfrm>
            <a:off x="1343023" y="407449"/>
            <a:ext cx="10848977" cy="655430"/>
          </a:xfrm>
        </p:spPr>
        <p:txBody>
          <a:bodyPr/>
          <a:lstStyle/>
          <a:p>
            <a:r>
              <a:rPr lang="en-US" sz="3100" dirty="0"/>
              <a:t>The </a:t>
            </a:r>
            <a:r>
              <a:rPr lang="en-US" sz="3100" dirty="0" err="1"/>
              <a:t>sysbackup</a:t>
            </a:r>
            <a:r>
              <a:rPr lang="en-US" sz="3100" dirty="0"/>
              <a:t> privilege – how, when, and why should you use it?</a:t>
            </a:r>
            <a:endParaRPr lang="es-VE" sz="31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58</a:t>
            </a:fld>
            <a:endParaRPr lang="es-VE"/>
          </a:p>
        </p:txBody>
      </p:sp>
    </p:spTree>
    <p:extLst>
      <p:ext uri="{BB962C8B-B14F-4D97-AF65-F5344CB8AC3E}">
        <p14:creationId xmlns:p14="http://schemas.microsoft.com/office/powerpoint/2010/main" val="1222903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50"/>
            <a:ext cx="11516139" cy="3740818"/>
          </a:xfrm>
        </p:spPr>
        <p:txBody>
          <a:bodyPr>
            <a:normAutofit/>
          </a:bodyPr>
          <a:lstStyle/>
          <a:p>
            <a:r>
              <a:rPr lang="en-US" sz="2800" dirty="0"/>
              <a:t>To view the list of privileges a user can exercise when connected to the database using </a:t>
            </a:r>
            <a:r>
              <a:rPr lang="en-US" sz="2800" dirty="0" err="1">
                <a:solidFill>
                  <a:srgbClr val="F7941D"/>
                </a:solidFill>
              </a:rPr>
              <a:t>sysbackup</a:t>
            </a:r>
            <a:r>
              <a:rPr lang="en-US" sz="2800" dirty="0">
                <a:solidFill>
                  <a:srgbClr val="F7941D"/>
                </a:solidFill>
              </a:rPr>
              <a:t> </a:t>
            </a:r>
            <a:r>
              <a:rPr lang="en-US" sz="2800" dirty="0"/>
              <a:t>privilege, you can create a user (for example, </a:t>
            </a:r>
            <a:r>
              <a:rPr lang="en-US" sz="2800" dirty="0">
                <a:solidFill>
                  <a:srgbClr val="F7941D"/>
                </a:solidFill>
              </a:rPr>
              <a:t>tom</a:t>
            </a:r>
            <a:r>
              <a:rPr lang="en-US" sz="2800" dirty="0"/>
              <a:t>) and grant the user only </a:t>
            </a:r>
            <a:r>
              <a:rPr lang="en-US" sz="2800" dirty="0" err="1">
                <a:solidFill>
                  <a:srgbClr val="F7941D"/>
                </a:solidFill>
              </a:rPr>
              <a:t>sysbackup</a:t>
            </a:r>
            <a:r>
              <a:rPr lang="en-US" sz="2800" dirty="0">
                <a:solidFill>
                  <a:srgbClr val="F7941D"/>
                </a:solidFill>
              </a:rPr>
              <a:t> </a:t>
            </a:r>
            <a:r>
              <a:rPr lang="en-US" sz="2800" dirty="0"/>
              <a:t>privileges. </a:t>
            </a:r>
          </a:p>
          <a:p>
            <a:endParaRPr lang="en-US" sz="2800" dirty="0"/>
          </a:p>
          <a:p>
            <a:r>
              <a:rPr lang="en-US" sz="2800" dirty="0"/>
              <a:t>The next step is to connect to the database as user </a:t>
            </a:r>
            <a:r>
              <a:rPr lang="en-US" sz="2800" dirty="0">
                <a:solidFill>
                  <a:srgbClr val="F7941D"/>
                </a:solidFill>
              </a:rPr>
              <a:t>tom</a:t>
            </a:r>
            <a:r>
              <a:rPr lang="en-US" sz="2800" dirty="0"/>
              <a:t>, using the </a:t>
            </a:r>
            <a:r>
              <a:rPr lang="en-US" sz="2800" dirty="0" err="1">
                <a:solidFill>
                  <a:srgbClr val="F7941D"/>
                </a:solidFill>
              </a:rPr>
              <a:t>sysbackup</a:t>
            </a:r>
            <a:r>
              <a:rPr lang="en-US" sz="2800" dirty="0">
                <a:solidFill>
                  <a:srgbClr val="F7941D"/>
                </a:solidFill>
              </a:rPr>
              <a:t> </a:t>
            </a:r>
            <a:r>
              <a:rPr lang="en-US" sz="2800" dirty="0"/>
              <a:t>privilege and the </a:t>
            </a:r>
            <a:r>
              <a:rPr lang="en-US" sz="2800" dirty="0">
                <a:solidFill>
                  <a:srgbClr val="F7941D"/>
                </a:solidFill>
              </a:rPr>
              <a:t>execute</a:t>
            </a:r>
            <a:r>
              <a:rPr lang="en-US" sz="2800" dirty="0"/>
              <a:t> statement:</a:t>
            </a:r>
          </a:p>
          <a:p>
            <a:pPr marL="0" indent="0">
              <a:buNone/>
            </a:pPr>
            <a:endParaRPr lang="en-US" sz="2800" i="1" dirty="0"/>
          </a:p>
          <a:p>
            <a:pPr marL="0" indent="0">
              <a:buNone/>
            </a:pPr>
            <a:endParaRPr lang="es-VE" sz="2800" i="1"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59</a:t>
            </a:fld>
            <a:endParaRPr lang="es-VE"/>
          </a:p>
        </p:txBody>
      </p:sp>
      <p:sp>
        <p:nvSpPr>
          <p:cNvPr id="5" name="Título 2"/>
          <p:cNvSpPr>
            <a:spLocks noGrp="1"/>
          </p:cNvSpPr>
          <p:nvPr>
            <p:ph type="title"/>
          </p:nvPr>
        </p:nvSpPr>
        <p:spPr>
          <a:xfrm>
            <a:off x="1343023" y="393801"/>
            <a:ext cx="10848977" cy="655430"/>
          </a:xfrm>
        </p:spPr>
        <p:txBody>
          <a:bodyPr/>
          <a:lstStyle/>
          <a:p>
            <a:r>
              <a:rPr lang="en-US" sz="3100" dirty="0"/>
              <a:t>The </a:t>
            </a:r>
            <a:r>
              <a:rPr lang="en-US" sz="3100" dirty="0" err="1"/>
              <a:t>sysbackup</a:t>
            </a:r>
            <a:r>
              <a:rPr lang="en-US" sz="3100" dirty="0"/>
              <a:t> privilege – how, when, and why should you use it?</a:t>
            </a:r>
            <a:endParaRPr lang="es-VE" sz="3100" dirty="0"/>
          </a:p>
        </p:txBody>
      </p:sp>
      <p:sp>
        <p:nvSpPr>
          <p:cNvPr id="6" name="Rectángulo 5"/>
          <p:cNvSpPr/>
          <p:nvPr/>
        </p:nvSpPr>
        <p:spPr>
          <a:xfrm>
            <a:off x="814137" y="4459704"/>
            <a:ext cx="10563725" cy="412562"/>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select * from </a:t>
            </a:r>
            <a:r>
              <a:rPr lang="en-US" b="1" dirty="0" err="1"/>
              <a:t>session_privs</a:t>
            </a:r>
            <a:r>
              <a:rPr lang="en-US" b="1" dirty="0"/>
              <a:t>;</a:t>
            </a:r>
          </a:p>
        </p:txBody>
      </p:sp>
    </p:spTree>
    <p:extLst>
      <p:ext uri="{BB962C8B-B14F-4D97-AF65-F5344CB8AC3E}">
        <p14:creationId xmlns:p14="http://schemas.microsoft.com/office/powerpoint/2010/main" val="376132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38356-DA03-4C81-A6F3-292C7FD90BF8}"/>
              </a:ext>
            </a:extLst>
          </p:cNvPr>
          <p:cNvSpPr>
            <a:spLocks noGrp="1"/>
          </p:cNvSpPr>
          <p:nvPr>
            <p:ph idx="1"/>
          </p:nvPr>
        </p:nvSpPr>
        <p:spPr/>
        <p:txBody>
          <a:bodyPr/>
          <a:lstStyle/>
          <a:p>
            <a:r>
              <a:rPr lang="en-US" dirty="0"/>
              <a:t>Who owns the encryption?  </a:t>
            </a:r>
          </a:p>
          <a:p>
            <a:pPr lvl="1"/>
            <a:r>
              <a:rPr lang="en-US" dirty="0"/>
              <a:t>Security or DBA?</a:t>
            </a:r>
          </a:p>
        </p:txBody>
      </p:sp>
      <p:sp>
        <p:nvSpPr>
          <p:cNvPr id="3" name="Title 2">
            <a:extLst>
              <a:ext uri="{FF2B5EF4-FFF2-40B4-BE49-F238E27FC236}">
                <a16:creationId xmlns:a16="http://schemas.microsoft.com/office/drawing/2014/main" id="{0B3EA093-8BD1-4A45-A25C-A7305BE8D5DF}"/>
              </a:ext>
            </a:extLst>
          </p:cNvPr>
          <p:cNvSpPr>
            <a:spLocks noGrp="1"/>
          </p:cNvSpPr>
          <p:nvPr>
            <p:ph type="title"/>
          </p:nvPr>
        </p:nvSpPr>
        <p:spPr/>
        <p:txBody>
          <a:bodyPr/>
          <a:lstStyle/>
          <a:p>
            <a:r>
              <a:rPr lang="en-US" dirty="0"/>
              <a:t>Transparent Data Encryption</a:t>
            </a:r>
          </a:p>
        </p:txBody>
      </p:sp>
      <p:sp>
        <p:nvSpPr>
          <p:cNvPr id="4" name="Slide Number Placeholder 3">
            <a:extLst>
              <a:ext uri="{FF2B5EF4-FFF2-40B4-BE49-F238E27FC236}">
                <a16:creationId xmlns:a16="http://schemas.microsoft.com/office/drawing/2014/main" id="{2A2671C8-B0ED-4CE6-A6F5-7A8F3E7CFDFC}"/>
              </a:ext>
            </a:extLst>
          </p:cNvPr>
          <p:cNvSpPr>
            <a:spLocks noGrp="1"/>
          </p:cNvSpPr>
          <p:nvPr>
            <p:ph type="sldNum" sz="quarter" idx="12"/>
          </p:nvPr>
        </p:nvSpPr>
        <p:spPr/>
        <p:txBody>
          <a:bodyPr/>
          <a:lstStyle/>
          <a:p>
            <a:fld id="{5C6DB8CB-8B72-460F-B4E4-6A15EEC341A1}" type="slidenum">
              <a:rPr lang="es-VE" smtClean="0"/>
              <a:pPr/>
              <a:t>6</a:t>
            </a:fld>
            <a:endParaRPr lang="es-VE" dirty="0"/>
          </a:p>
        </p:txBody>
      </p:sp>
    </p:spTree>
    <p:extLst>
      <p:ext uri="{BB962C8B-B14F-4D97-AF65-F5344CB8AC3E}">
        <p14:creationId xmlns:p14="http://schemas.microsoft.com/office/powerpoint/2010/main" val="1870543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These privileges are shown in the following table:</a:t>
            </a:r>
          </a:p>
          <a:p>
            <a:endParaRPr lang="en-US" dirty="0"/>
          </a:p>
          <a:p>
            <a:pPr marL="0" indent="0">
              <a:buNone/>
            </a:pP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60</a:t>
            </a:fld>
            <a:endParaRPr lang="es-VE"/>
          </a:p>
        </p:txBody>
      </p:sp>
      <p:sp>
        <p:nvSpPr>
          <p:cNvPr id="5" name="Título 2"/>
          <p:cNvSpPr>
            <a:spLocks noGrp="1"/>
          </p:cNvSpPr>
          <p:nvPr>
            <p:ph type="title"/>
          </p:nvPr>
        </p:nvSpPr>
        <p:spPr>
          <a:xfrm>
            <a:off x="1343023" y="393801"/>
            <a:ext cx="10848977" cy="655430"/>
          </a:xfrm>
        </p:spPr>
        <p:txBody>
          <a:bodyPr/>
          <a:lstStyle/>
          <a:p>
            <a:r>
              <a:rPr lang="en-US" sz="3100" dirty="0"/>
              <a:t>The </a:t>
            </a:r>
            <a:r>
              <a:rPr lang="en-US" sz="3100" dirty="0" err="1"/>
              <a:t>sysbackup</a:t>
            </a:r>
            <a:r>
              <a:rPr lang="en-US" sz="3100" dirty="0"/>
              <a:t> privilege – how, when, and why should you use it?</a:t>
            </a:r>
            <a:endParaRPr lang="es-VE" sz="3100" dirty="0"/>
          </a:p>
        </p:txBody>
      </p:sp>
      <p:graphicFrame>
        <p:nvGraphicFramePr>
          <p:cNvPr id="12" name="Tabla 11"/>
          <p:cNvGraphicFramePr>
            <a:graphicFrameLocks noGrp="1"/>
          </p:cNvGraphicFramePr>
          <p:nvPr>
            <p:extLst>
              <p:ext uri="{D42A27DB-BD31-4B8C-83A1-F6EECF244321}">
                <p14:modId xmlns:p14="http://schemas.microsoft.com/office/powerpoint/2010/main" val="2508555084"/>
              </p:ext>
            </p:extLst>
          </p:nvPr>
        </p:nvGraphicFramePr>
        <p:xfrm>
          <a:off x="2143124" y="2359484"/>
          <a:ext cx="7905752" cy="3219450"/>
        </p:xfrm>
        <a:graphic>
          <a:graphicData uri="http://schemas.openxmlformats.org/drawingml/2006/table">
            <a:tbl>
              <a:tblPr firstCol="1">
                <a:tableStyleId>{85BE263C-DBD7-4A20-BB59-AAB30ACAA65A}</a:tableStyleId>
              </a:tblPr>
              <a:tblGrid>
                <a:gridCol w="1976438">
                  <a:extLst>
                    <a:ext uri="{9D8B030D-6E8A-4147-A177-3AD203B41FA5}">
                      <a16:colId xmlns:a16="http://schemas.microsoft.com/office/drawing/2014/main" val="20000"/>
                    </a:ext>
                  </a:extLst>
                </a:gridCol>
                <a:gridCol w="1976438">
                  <a:extLst>
                    <a:ext uri="{9D8B030D-6E8A-4147-A177-3AD203B41FA5}">
                      <a16:colId xmlns:a16="http://schemas.microsoft.com/office/drawing/2014/main" val="20001"/>
                    </a:ext>
                  </a:extLst>
                </a:gridCol>
                <a:gridCol w="1976438">
                  <a:extLst>
                    <a:ext uri="{9D8B030D-6E8A-4147-A177-3AD203B41FA5}">
                      <a16:colId xmlns:a16="http://schemas.microsoft.com/office/drawing/2014/main" val="20002"/>
                    </a:ext>
                  </a:extLst>
                </a:gridCol>
                <a:gridCol w="1976438">
                  <a:extLst>
                    <a:ext uri="{9D8B030D-6E8A-4147-A177-3AD203B41FA5}">
                      <a16:colId xmlns:a16="http://schemas.microsoft.com/office/drawing/2014/main" val="20003"/>
                    </a:ext>
                  </a:extLst>
                </a:gridCol>
              </a:tblGrid>
              <a:tr h="0">
                <a:tc>
                  <a:txBody>
                    <a:bodyPr/>
                    <a:lstStyle/>
                    <a:p>
                      <a:r>
                        <a:rPr lang="en-US" dirty="0">
                          <a:effectLst/>
                        </a:rPr>
                        <a:t>Privileges (output from the previous statement)</a:t>
                      </a:r>
                      <a:endParaRPr lang="en-US" b="0" dirty="0">
                        <a:effectLst/>
                        <a:latin typeface="+mn-lt"/>
                      </a:endParaRPr>
                    </a:p>
                  </a:txBody>
                  <a:tcPr marL="47625" marR="47625" marT="47625" marB="47625" anchor="ctr">
                    <a:solidFill>
                      <a:srgbClr val="F7941D"/>
                    </a:solidFill>
                  </a:tcPr>
                </a:tc>
                <a:tc>
                  <a:txBody>
                    <a:bodyPr/>
                    <a:lstStyle/>
                    <a:p>
                      <a:r>
                        <a:rPr lang="es-VE" dirty="0">
                          <a:effectLst/>
                        </a:rPr>
                        <a:t> </a:t>
                      </a:r>
                      <a:endParaRPr lang="es-VE" dirty="0">
                        <a:effectLst/>
                        <a:latin typeface="+mn-lt"/>
                      </a:endParaRPr>
                    </a:p>
                  </a:txBody>
                  <a:tcPr marL="47625" marR="47625" marT="47625" marB="47625" anchor="ctr">
                    <a:solidFill>
                      <a:srgbClr val="F7941D"/>
                    </a:solidFill>
                  </a:tcPr>
                </a:tc>
                <a:tc>
                  <a:txBody>
                    <a:bodyPr/>
                    <a:lstStyle/>
                    <a:p>
                      <a:r>
                        <a:rPr lang="es-VE" dirty="0">
                          <a:effectLst/>
                        </a:rPr>
                        <a:t> </a:t>
                      </a:r>
                      <a:endParaRPr lang="es-VE" dirty="0">
                        <a:effectLst/>
                        <a:latin typeface="+mn-lt"/>
                      </a:endParaRPr>
                    </a:p>
                  </a:txBody>
                  <a:tcPr marL="47625" marR="47625" marT="47625" marB="47625" anchor="ctr">
                    <a:solidFill>
                      <a:srgbClr val="F7941D"/>
                    </a:solidFill>
                  </a:tcPr>
                </a:tc>
                <a:tc>
                  <a:txBody>
                    <a:bodyPr/>
                    <a:lstStyle/>
                    <a:p>
                      <a:r>
                        <a:rPr lang="es-VE" dirty="0">
                          <a:effectLst/>
                        </a:rPr>
                        <a:t> </a:t>
                      </a:r>
                      <a:endParaRPr lang="es-VE" dirty="0">
                        <a:effectLst/>
                        <a:latin typeface="+mn-lt"/>
                      </a:endParaRPr>
                    </a:p>
                  </a:txBody>
                  <a:tcPr marL="47625" marR="47625" marT="47625" marB="47625" anchor="ctr">
                    <a:solidFill>
                      <a:srgbClr val="F7941D"/>
                    </a:solidFill>
                  </a:tcPr>
                </a:tc>
                <a:extLst>
                  <a:ext uri="{0D108BD9-81ED-4DB2-BD59-A6C34878D82A}">
                    <a16:rowId xmlns:a16="http://schemas.microsoft.com/office/drawing/2014/main" val="10000"/>
                  </a:ext>
                </a:extLst>
              </a:tr>
              <a:tr h="0">
                <a:tc>
                  <a:txBody>
                    <a:bodyPr/>
                    <a:lstStyle/>
                    <a:p>
                      <a:r>
                        <a:rPr lang="es-VE" b="0">
                          <a:solidFill>
                            <a:schemeClr val="tx1"/>
                          </a:solidFill>
                          <a:effectLst/>
                        </a:rPr>
                        <a:t>sysbackup</a:t>
                      </a:r>
                      <a:endParaRPr lang="es-VE" b="0">
                        <a:solidFill>
                          <a:schemeClr val="tx1"/>
                        </a:solidFill>
                        <a:effectLst/>
                        <a:latin typeface="+mn-lt"/>
                      </a:endParaRPr>
                    </a:p>
                  </a:txBody>
                  <a:tcPr marL="47625" marR="47625" marT="47625" marB="47625" anchor="ctr">
                    <a:solidFill>
                      <a:schemeClr val="bg1"/>
                    </a:solidFill>
                  </a:tcPr>
                </a:tc>
                <a:tc>
                  <a:txBody>
                    <a:bodyPr/>
                    <a:lstStyle/>
                    <a:p>
                      <a:r>
                        <a:rPr lang="es-VE">
                          <a:effectLst/>
                        </a:rPr>
                        <a:t>select any transaction</a:t>
                      </a:r>
                      <a:endParaRPr lang="es-VE" b="0">
                        <a:effectLst/>
                        <a:latin typeface="+mn-lt"/>
                      </a:endParaRPr>
                    </a:p>
                  </a:txBody>
                  <a:tcPr marL="47625" marR="47625" marT="47625" marB="47625" anchor="ctr"/>
                </a:tc>
                <a:tc>
                  <a:txBody>
                    <a:bodyPr/>
                    <a:lstStyle/>
                    <a:p>
                      <a:r>
                        <a:rPr lang="es-VE">
                          <a:effectLst/>
                        </a:rPr>
                        <a:t>select any dictionary</a:t>
                      </a:r>
                      <a:endParaRPr lang="es-VE" b="0">
                        <a:effectLst/>
                        <a:latin typeface="+mn-lt"/>
                      </a:endParaRPr>
                    </a:p>
                  </a:txBody>
                  <a:tcPr marL="47625" marR="47625" marT="47625" marB="47625" anchor="ctr"/>
                </a:tc>
                <a:tc>
                  <a:txBody>
                    <a:bodyPr/>
                    <a:lstStyle/>
                    <a:p>
                      <a:r>
                        <a:rPr lang="es-VE">
                          <a:effectLst/>
                        </a:rPr>
                        <a:t>resumable</a:t>
                      </a:r>
                      <a:endParaRPr lang="es-VE" b="0">
                        <a:effectLst/>
                        <a:latin typeface="+mn-lt"/>
                      </a:endParaRPr>
                    </a:p>
                  </a:txBody>
                  <a:tcPr marL="47625" marR="47625" marT="47625" marB="47625" anchor="ctr"/>
                </a:tc>
                <a:extLst>
                  <a:ext uri="{0D108BD9-81ED-4DB2-BD59-A6C34878D82A}">
                    <a16:rowId xmlns:a16="http://schemas.microsoft.com/office/drawing/2014/main" val="10001"/>
                  </a:ext>
                </a:extLst>
              </a:tr>
              <a:tr h="0">
                <a:tc>
                  <a:txBody>
                    <a:bodyPr/>
                    <a:lstStyle/>
                    <a:p>
                      <a:r>
                        <a:rPr lang="es-VE" b="0" dirty="0" err="1">
                          <a:solidFill>
                            <a:schemeClr val="tx1"/>
                          </a:solidFill>
                          <a:effectLst/>
                        </a:rPr>
                        <a:t>create</a:t>
                      </a:r>
                      <a:r>
                        <a:rPr lang="es-VE" b="0" dirty="0">
                          <a:solidFill>
                            <a:schemeClr val="tx1"/>
                          </a:solidFill>
                          <a:effectLst/>
                        </a:rPr>
                        <a:t> </a:t>
                      </a:r>
                      <a:r>
                        <a:rPr lang="es-VE" b="0" dirty="0" err="1">
                          <a:solidFill>
                            <a:schemeClr val="tx1"/>
                          </a:solidFill>
                          <a:effectLst/>
                        </a:rPr>
                        <a:t>any</a:t>
                      </a:r>
                      <a:r>
                        <a:rPr lang="es-VE" b="0" dirty="0">
                          <a:solidFill>
                            <a:schemeClr val="tx1"/>
                          </a:solidFill>
                          <a:effectLst/>
                        </a:rPr>
                        <a:t> </a:t>
                      </a:r>
                      <a:r>
                        <a:rPr lang="es-VE" b="0" dirty="0" err="1">
                          <a:solidFill>
                            <a:schemeClr val="tx1"/>
                          </a:solidFill>
                          <a:effectLst/>
                        </a:rPr>
                        <a:t>directory</a:t>
                      </a:r>
                      <a:endParaRPr lang="es-VE" b="0" dirty="0">
                        <a:solidFill>
                          <a:schemeClr val="tx1"/>
                        </a:solidFill>
                        <a:effectLst/>
                        <a:latin typeface="+mn-lt"/>
                      </a:endParaRPr>
                    </a:p>
                  </a:txBody>
                  <a:tcPr marL="47625" marR="47625" marT="47625" marB="47625" anchor="ctr">
                    <a:solidFill>
                      <a:schemeClr val="bg1"/>
                    </a:solidFill>
                  </a:tcPr>
                </a:tc>
                <a:tc>
                  <a:txBody>
                    <a:bodyPr/>
                    <a:lstStyle/>
                    <a:p>
                      <a:r>
                        <a:rPr lang="es-VE">
                          <a:effectLst/>
                        </a:rPr>
                        <a:t>alter database</a:t>
                      </a:r>
                      <a:endParaRPr lang="es-VE" b="0">
                        <a:effectLst/>
                        <a:latin typeface="+mn-lt"/>
                      </a:endParaRPr>
                    </a:p>
                  </a:txBody>
                  <a:tcPr marL="47625" marR="47625" marT="47625" marB="47625" anchor="ctr"/>
                </a:tc>
                <a:tc>
                  <a:txBody>
                    <a:bodyPr/>
                    <a:lstStyle/>
                    <a:p>
                      <a:r>
                        <a:rPr lang="es-VE">
                          <a:effectLst/>
                        </a:rPr>
                        <a:t>audit any</a:t>
                      </a:r>
                      <a:endParaRPr lang="es-VE" b="0">
                        <a:effectLst/>
                        <a:latin typeface="+mn-lt"/>
                      </a:endParaRPr>
                    </a:p>
                  </a:txBody>
                  <a:tcPr marL="47625" marR="47625" marT="47625" marB="47625" anchor="ctr"/>
                </a:tc>
                <a:tc>
                  <a:txBody>
                    <a:bodyPr/>
                    <a:lstStyle/>
                    <a:p>
                      <a:r>
                        <a:rPr lang="es-VE">
                          <a:effectLst/>
                        </a:rPr>
                        <a:t>create any cluster</a:t>
                      </a:r>
                      <a:endParaRPr lang="es-VE" b="0">
                        <a:effectLst/>
                        <a:latin typeface="+mn-lt"/>
                      </a:endParaRPr>
                    </a:p>
                  </a:txBody>
                  <a:tcPr marL="47625" marR="47625" marT="47625" marB="47625" anchor="ctr"/>
                </a:tc>
                <a:extLst>
                  <a:ext uri="{0D108BD9-81ED-4DB2-BD59-A6C34878D82A}">
                    <a16:rowId xmlns:a16="http://schemas.microsoft.com/office/drawing/2014/main" val="10002"/>
                  </a:ext>
                </a:extLst>
              </a:tr>
              <a:tr h="0">
                <a:tc>
                  <a:txBody>
                    <a:bodyPr/>
                    <a:lstStyle/>
                    <a:p>
                      <a:r>
                        <a:rPr lang="es-VE" b="0" dirty="0" err="1">
                          <a:solidFill>
                            <a:schemeClr val="tx1"/>
                          </a:solidFill>
                          <a:effectLst/>
                        </a:rPr>
                        <a:t>create</a:t>
                      </a:r>
                      <a:r>
                        <a:rPr lang="es-VE" b="0" dirty="0">
                          <a:solidFill>
                            <a:schemeClr val="tx1"/>
                          </a:solidFill>
                          <a:effectLst/>
                        </a:rPr>
                        <a:t> </a:t>
                      </a:r>
                      <a:r>
                        <a:rPr lang="es-VE" b="0" dirty="0" err="1">
                          <a:solidFill>
                            <a:schemeClr val="tx1"/>
                          </a:solidFill>
                          <a:effectLst/>
                        </a:rPr>
                        <a:t>any</a:t>
                      </a:r>
                      <a:r>
                        <a:rPr lang="es-VE" b="0" dirty="0">
                          <a:solidFill>
                            <a:schemeClr val="tx1"/>
                          </a:solidFill>
                          <a:effectLst/>
                        </a:rPr>
                        <a:t> </a:t>
                      </a:r>
                      <a:r>
                        <a:rPr lang="es-VE" b="0" dirty="0" err="1">
                          <a:solidFill>
                            <a:schemeClr val="tx1"/>
                          </a:solidFill>
                          <a:effectLst/>
                        </a:rPr>
                        <a:t>table</a:t>
                      </a:r>
                      <a:endParaRPr lang="es-VE" b="0" dirty="0">
                        <a:solidFill>
                          <a:schemeClr val="tx1"/>
                        </a:solidFill>
                        <a:effectLst/>
                        <a:latin typeface="+mn-lt"/>
                      </a:endParaRPr>
                    </a:p>
                  </a:txBody>
                  <a:tcPr marL="47625" marR="47625" marT="47625" marB="47625" anchor="ctr">
                    <a:solidFill>
                      <a:schemeClr val="bg1"/>
                    </a:solidFill>
                  </a:tcPr>
                </a:tc>
                <a:tc>
                  <a:txBody>
                    <a:bodyPr/>
                    <a:lstStyle/>
                    <a:p>
                      <a:r>
                        <a:rPr lang="es-VE">
                          <a:effectLst/>
                        </a:rPr>
                        <a:t>unlimited tablespace</a:t>
                      </a:r>
                      <a:endParaRPr lang="es-VE" b="0">
                        <a:effectLst/>
                        <a:latin typeface="+mn-lt"/>
                      </a:endParaRPr>
                    </a:p>
                  </a:txBody>
                  <a:tcPr marL="47625" marR="47625" marT="47625" marB="47625" anchor="ctr"/>
                </a:tc>
                <a:tc>
                  <a:txBody>
                    <a:bodyPr/>
                    <a:lstStyle/>
                    <a:p>
                      <a:r>
                        <a:rPr lang="es-VE">
                          <a:effectLst/>
                        </a:rPr>
                        <a:t>drop tablespace</a:t>
                      </a:r>
                      <a:endParaRPr lang="es-VE" b="0">
                        <a:effectLst/>
                        <a:latin typeface="+mn-lt"/>
                      </a:endParaRPr>
                    </a:p>
                  </a:txBody>
                  <a:tcPr marL="47625" marR="47625" marT="47625" marB="47625" anchor="ctr"/>
                </a:tc>
                <a:tc>
                  <a:txBody>
                    <a:bodyPr/>
                    <a:lstStyle/>
                    <a:p>
                      <a:r>
                        <a:rPr lang="es-VE">
                          <a:effectLst/>
                        </a:rPr>
                        <a:t>alter tablespace</a:t>
                      </a:r>
                      <a:endParaRPr lang="es-VE" b="0">
                        <a:effectLst/>
                        <a:latin typeface="+mn-lt"/>
                      </a:endParaRPr>
                    </a:p>
                  </a:txBody>
                  <a:tcPr marL="47625" marR="47625" marT="47625" marB="47625" anchor="ctr"/>
                </a:tc>
                <a:extLst>
                  <a:ext uri="{0D108BD9-81ED-4DB2-BD59-A6C34878D82A}">
                    <a16:rowId xmlns:a16="http://schemas.microsoft.com/office/drawing/2014/main" val="10003"/>
                  </a:ext>
                </a:extLst>
              </a:tr>
              <a:tr h="0">
                <a:tc>
                  <a:txBody>
                    <a:bodyPr/>
                    <a:lstStyle/>
                    <a:p>
                      <a:r>
                        <a:rPr lang="es-VE" b="0" dirty="0">
                          <a:solidFill>
                            <a:schemeClr val="tx1"/>
                          </a:solidFill>
                          <a:effectLst/>
                        </a:rPr>
                        <a:t>alter </a:t>
                      </a:r>
                      <a:r>
                        <a:rPr lang="es-VE" b="0" dirty="0" err="1">
                          <a:solidFill>
                            <a:schemeClr val="tx1"/>
                          </a:solidFill>
                          <a:effectLst/>
                        </a:rPr>
                        <a:t>session</a:t>
                      </a:r>
                      <a:endParaRPr lang="es-VE" b="0" dirty="0">
                        <a:solidFill>
                          <a:schemeClr val="tx1"/>
                        </a:solidFill>
                        <a:effectLst/>
                        <a:latin typeface="+mn-lt"/>
                      </a:endParaRPr>
                    </a:p>
                  </a:txBody>
                  <a:tcPr marL="47625" marR="47625" marT="47625" marB="47625" anchor="ctr">
                    <a:solidFill>
                      <a:schemeClr val="bg1"/>
                    </a:solidFill>
                  </a:tcPr>
                </a:tc>
                <a:tc>
                  <a:txBody>
                    <a:bodyPr/>
                    <a:lstStyle/>
                    <a:p>
                      <a:r>
                        <a:rPr lang="es-VE">
                          <a:effectLst/>
                        </a:rPr>
                        <a:t>alter system</a:t>
                      </a:r>
                      <a:endParaRPr lang="es-VE" b="0">
                        <a:effectLst/>
                        <a:latin typeface="+mn-lt"/>
                      </a:endParaRPr>
                    </a:p>
                  </a:txBody>
                  <a:tcPr marL="47625" marR="47625" marT="47625" marB="47625" anchor="ctr"/>
                </a:tc>
                <a:tc>
                  <a:txBody>
                    <a:bodyPr/>
                    <a:lstStyle/>
                    <a:p>
                      <a:endParaRPr lang="es-VE" dirty="0">
                        <a:effectLst/>
                        <a:latin typeface="+mn-lt"/>
                      </a:endParaRPr>
                    </a:p>
                  </a:txBody>
                  <a:tcPr marL="47625" marR="47625" marT="47625" marB="47625" anchor="ctr"/>
                </a:tc>
                <a:tc>
                  <a:txBody>
                    <a:bodyPr/>
                    <a:lstStyle/>
                    <a:p>
                      <a:endParaRPr lang="es-VE" dirty="0">
                        <a:effectLst/>
                        <a:latin typeface="+mn-lt"/>
                      </a:endParaRPr>
                    </a:p>
                  </a:txBody>
                  <a:tcPr marL="47625" marR="47625" marT="47625" marB="47625"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69213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751471"/>
          </a:xfrm>
        </p:spPr>
        <p:txBody>
          <a:bodyPr>
            <a:normAutofit fontScale="85000" lnSpcReduction="20000"/>
          </a:bodyPr>
          <a:lstStyle/>
          <a:p>
            <a:r>
              <a:rPr lang="en-US" dirty="0"/>
              <a:t>This is how you can check </a:t>
            </a:r>
            <a:r>
              <a:rPr lang="en-US" b="1" dirty="0"/>
              <a:t>enabled</a:t>
            </a:r>
            <a:r>
              <a:rPr lang="en-US" dirty="0"/>
              <a:t> roles:</a:t>
            </a:r>
          </a:p>
          <a:p>
            <a:endParaRPr lang="en-US" dirty="0"/>
          </a:p>
          <a:p>
            <a:endParaRPr lang="en-US" dirty="0"/>
          </a:p>
          <a:p>
            <a:endParaRPr lang="en-US" dirty="0"/>
          </a:p>
          <a:p>
            <a:endParaRPr lang="en-US" dirty="0"/>
          </a:p>
          <a:p>
            <a:endParaRPr lang="en-US" dirty="0"/>
          </a:p>
          <a:p>
            <a:pPr marL="0" indent="0">
              <a:buNone/>
            </a:pPr>
            <a:r>
              <a:rPr lang="en-US" i="1" dirty="0">
                <a:solidFill>
                  <a:srgbClr val="F7941D"/>
                </a:solidFill>
              </a:rPr>
              <a:t>HS_ADMIN_SELECT_ROLE</a:t>
            </a:r>
            <a:r>
              <a:rPr lang="en-US" i="1" dirty="0"/>
              <a:t> is granted to </a:t>
            </a:r>
            <a:r>
              <a:rPr lang="en-US" i="1" dirty="0">
                <a:solidFill>
                  <a:srgbClr val="F7941D"/>
                </a:solidFill>
              </a:rPr>
              <a:t>SELECT_CATALOG_ROLE</a:t>
            </a:r>
            <a:r>
              <a:rPr lang="en-US" i="1" dirty="0"/>
              <a:t>.</a:t>
            </a:r>
          </a:p>
          <a:p>
            <a:pPr marL="0" indent="0">
              <a:buNone/>
            </a:pPr>
            <a:endParaRPr lang="en-US" i="1" dirty="0"/>
          </a:p>
          <a:p>
            <a:pPr marL="0" indent="0">
              <a:buNone/>
            </a:pPr>
            <a:r>
              <a:rPr lang="en-US" dirty="0"/>
              <a:t>If you want to view the roles and privileges granted to </a:t>
            </a:r>
            <a:r>
              <a:rPr lang="en-US" dirty="0" err="1">
                <a:solidFill>
                  <a:srgbClr val="F7941D"/>
                </a:solidFill>
              </a:rPr>
              <a:t>sysbackup</a:t>
            </a:r>
            <a:r>
              <a:rPr lang="en-US" dirty="0"/>
              <a:t>, you can query </a:t>
            </a:r>
            <a:r>
              <a:rPr lang="en-US" dirty="0">
                <a:solidFill>
                  <a:srgbClr val="F7941D"/>
                </a:solidFill>
              </a:rPr>
              <a:t>DBA_ROLE_PRIVS</a:t>
            </a:r>
            <a:r>
              <a:rPr lang="en-US" dirty="0"/>
              <a:t> and </a:t>
            </a:r>
            <a:r>
              <a:rPr lang="en-US" dirty="0">
                <a:solidFill>
                  <a:srgbClr val="F7941D"/>
                </a:solidFill>
              </a:rPr>
              <a:t>DBA_SYS_PRIVS</a:t>
            </a:r>
            <a:r>
              <a:rPr lang="en-US" dirty="0"/>
              <a:t>:</a:t>
            </a:r>
          </a:p>
          <a:p>
            <a:pPr marL="0" indent="0">
              <a:buNone/>
            </a:pPr>
            <a:br>
              <a:rPr lang="en-US" dirty="0"/>
            </a:b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61</a:t>
            </a:fld>
            <a:endParaRPr lang="es-VE"/>
          </a:p>
        </p:txBody>
      </p:sp>
      <p:sp>
        <p:nvSpPr>
          <p:cNvPr id="5" name="Título 2"/>
          <p:cNvSpPr>
            <a:spLocks noGrp="1"/>
          </p:cNvSpPr>
          <p:nvPr>
            <p:ph type="title"/>
          </p:nvPr>
        </p:nvSpPr>
        <p:spPr>
          <a:xfrm>
            <a:off x="1343023" y="393801"/>
            <a:ext cx="10848977" cy="655430"/>
          </a:xfrm>
        </p:spPr>
        <p:txBody>
          <a:bodyPr/>
          <a:lstStyle/>
          <a:p>
            <a:r>
              <a:rPr lang="en-US" sz="3100" dirty="0"/>
              <a:t>The </a:t>
            </a:r>
            <a:r>
              <a:rPr lang="en-US" sz="3100" dirty="0" err="1"/>
              <a:t>sysbackup</a:t>
            </a:r>
            <a:r>
              <a:rPr lang="en-US" sz="3100" dirty="0"/>
              <a:t> privilege – how, when, and why should you use it?</a:t>
            </a:r>
            <a:endParaRPr lang="es-VE" sz="3100" dirty="0"/>
          </a:p>
        </p:txBody>
      </p:sp>
      <p:sp>
        <p:nvSpPr>
          <p:cNvPr id="6" name="Rectángulo 5"/>
          <p:cNvSpPr/>
          <p:nvPr/>
        </p:nvSpPr>
        <p:spPr>
          <a:xfrm>
            <a:off x="807507" y="2021303"/>
            <a:ext cx="10563725" cy="165233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SQL&gt; select * from </a:t>
            </a:r>
            <a:r>
              <a:rPr lang="en-US" sz="1600" b="1" dirty="0" err="1"/>
              <a:t>session_roles</a:t>
            </a:r>
            <a:r>
              <a:rPr lang="en-US" sz="1600" b="1" dirty="0"/>
              <a:t>;</a:t>
            </a:r>
          </a:p>
          <a:p>
            <a:endParaRPr lang="en-US" sz="1600" b="1" dirty="0"/>
          </a:p>
          <a:p>
            <a:r>
              <a:rPr lang="en-US" sz="1600" b="1" dirty="0"/>
              <a:t>ROLE</a:t>
            </a:r>
          </a:p>
          <a:p>
            <a:r>
              <a:rPr lang="en-US" sz="1600" b="1" dirty="0"/>
              <a:t>-------------------</a:t>
            </a:r>
          </a:p>
          <a:p>
            <a:r>
              <a:rPr lang="en-US" sz="1600" b="1" dirty="0"/>
              <a:t> SELECT_CATALOG_ROLE</a:t>
            </a:r>
          </a:p>
          <a:p>
            <a:r>
              <a:rPr lang="en-US" sz="1600" b="1" dirty="0"/>
              <a:t> HS_ADMIN_SELECT_ROLE</a:t>
            </a:r>
          </a:p>
        </p:txBody>
      </p:sp>
      <p:sp>
        <p:nvSpPr>
          <p:cNvPr id="7" name="Rectángulo 6"/>
          <p:cNvSpPr/>
          <p:nvPr/>
        </p:nvSpPr>
        <p:spPr>
          <a:xfrm>
            <a:off x="807508" y="5546008"/>
            <a:ext cx="10563725" cy="71661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SQL&gt; select * from </a:t>
            </a:r>
            <a:r>
              <a:rPr lang="en-US" sz="1600" b="1" dirty="0" err="1"/>
              <a:t>dba_role_privs</a:t>
            </a:r>
            <a:r>
              <a:rPr lang="en-US" sz="1600" b="1" dirty="0"/>
              <a:t> where grantee='SYSBACKUP';</a:t>
            </a:r>
          </a:p>
          <a:p>
            <a:r>
              <a:rPr lang="en-US" sz="1600" b="1" dirty="0"/>
              <a:t>SQL&gt; select * from </a:t>
            </a:r>
            <a:r>
              <a:rPr lang="en-US" sz="1600" b="1" dirty="0" err="1"/>
              <a:t>dba_sys_privs</a:t>
            </a:r>
            <a:r>
              <a:rPr lang="en-US" sz="1600" b="1" dirty="0"/>
              <a:t> where grantee='SYSBACKUP';</a:t>
            </a:r>
          </a:p>
        </p:txBody>
      </p:sp>
    </p:spTree>
    <p:extLst>
      <p:ext uri="{BB962C8B-B14F-4D97-AF65-F5344CB8AC3E}">
        <p14:creationId xmlns:p14="http://schemas.microsoft.com/office/powerpoint/2010/main" val="3483358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7929" y="1253331"/>
            <a:ext cx="11516139" cy="4351338"/>
          </a:xfrm>
        </p:spPr>
        <p:txBody>
          <a:bodyPr>
            <a:normAutofit/>
          </a:bodyPr>
          <a:lstStyle/>
          <a:p>
            <a:r>
              <a:rPr lang="en-US" sz="2400" dirty="0"/>
              <a:t>Also, this new administrative privilege enables you to select, insert, delete, execute, and perform operations:</a:t>
            </a:r>
          </a:p>
          <a:p>
            <a:endParaRPr lang="en-US" sz="2400" dirty="0"/>
          </a:p>
          <a:p>
            <a:endParaRPr lang="es-VE" sz="24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62</a:t>
            </a:fld>
            <a:endParaRPr lang="es-VE"/>
          </a:p>
        </p:txBody>
      </p:sp>
      <p:sp>
        <p:nvSpPr>
          <p:cNvPr id="5" name="Título 2"/>
          <p:cNvSpPr>
            <a:spLocks noGrp="1"/>
          </p:cNvSpPr>
          <p:nvPr>
            <p:ph type="title"/>
          </p:nvPr>
        </p:nvSpPr>
        <p:spPr>
          <a:xfrm>
            <a:off x="1343023" y="393801"/>
            <a:ext cx="10848977" cy="655430"/>
          </a:xfrm>
        </p:spPr>
        <p:txBody>
          <a:bodyPr/>
          <a:lstStyle/>
          <a:p>
            <a:r>
              <a:rPr lang="en-US" sz="3100" dirty="0"/>
              <a:t>The </a:t>
            </a:r>
            <a:r>
              <a:rPr lang="en-US" sz="3100" dirty="0" err="1"/>
              <a:t>sysbackup</a:t>
            </a:r>
            <a:r>
              <a:rPr lang="en-US" sz="3100" dirty="0"/>
              <a:t> privilege – how, when, and why should you use it?</a:t>
            </a:r>
            <a:endParaRPr lang="es-VE" sz="3100" dirty="0"/>
          </a:p>
        </p:txBody>
      </p:sp>
      <p:graphicFrame>
        <p:nvGraphicFramePr>
          <p:cNvPr id="6" name="Tabla 5"/>
          <p:cNvGraphicFramePr>
            <a:graphicFrameLocks noGrp="1"/>
          </p:cNvGraphicFramePr>
          <p:nvPr>
            <p:extLst>
              <p:ext uri="{D42A27DB-BD31-4B8C-83A1-F6EECF244321}">
                <p14:modId xmlns:p14="http://schemas.microsoft.com/office/powerpoint/2010/main" val="2724490133"/>
              </p:ext>
            </p:extLst>
          </p:nvPr>
        </p:nvGraphicFramePr>
        <p:xfrm>
          <a:off x="3227821" y="1990881"/>
          <a:ext cx="5736358" cy="4351333"/>
        </p:xfrm>
        <a:graphic>
          <a:graphicData uri="http://schemas.openxmlformats.org/drawingml/2006/table">
            <a:tbl>
              <a:tblPr firstCol="1">
                <a:tableStyleId>{85BE263C-DBD7-4A20-BB59-AAB30ACAA65A}</a:tableStyleId>
              </a:tblPr>
              <a:tblGrid>
                <a:gridCol w="2868179">
                  <a:extLst>
                    <a:ext uri="{9D8B030D-6E8A-4147-A177-3AD203B41FA5}">
                      <a16:colId xmlns:a16="http://schemas.microsoft.com/office/drawing/2014/main" val="20000"/>
                    </a:ext>
                  </a:extLst>
                </a:gridCol>
                <a:gridCol w="2868179">
                  <a:extLst>
                    <a:ext uri="{9D8B030D-6E8A-4147-A177-3AD203B41FA5}">
                      <a16:colId xmlns:a16="http://schemas.microsoft.com/office/drawing/2014/main" val="20001"/>
                    </a:ext>
                  </a:extLst>
                </a:gridCol>
              </a:tblGrid>
              <a:tr h="268157">
                <a:tc>
                  <a:txBody>
                    <a:bodyPr/>
                    <a:lstStyle/>
                    <a:p>
                      <a:r>
                        <a:rPr lang="es-VE" sz="1300" b="1" dirty="0">
                          <a:solidFill>
                            <a:schemeClr val="bg1"/>
                          </a:solidFill>
                          <a:effectLst/>
                        </a:rPr>
                        <a:t>SELECT</a:t>
                      </a:r>
                      <a:endParaRPr lang="es-VE" sz="1300" b="1" dirty="0">
                        <a:solidFill>
                          <a:schemeClr val="bg1"/>
                        </a:solidFill>
                        <a:effectLst/>
                        <a:latin typeface="Lato" panose="020F0502020204030203" pitchFamily="34" charset="0"/>
                      </a:endParaRPr>
                    </a:p>
                  </a:txBody>
                  <a:tcPr marL="34556" marR="34556" marT="34556" marB="34556" anchor="ctr">
                    <a:solidFill>
                      <a:srgbClr val="F7941D"/>
                    </a:solidFill>
                  </a:tcPr>
                </a:tc>
                <a:tc>
                  <a:txBody>
                    <a:bodyPr/>
                    <a:lstStyle/>
                    <a:p>
                      <a:r>
                        <a:rPr lang="es-VE" sz="1300" b="1" dirty="0">
                          <a:solidFill>
                            <a:schemeClr val="bg1"/>
                          </a:solidFill>
                          <a:effectLst/>
                        </a:rPr>
                        <a:t>PERFORM </a:t>
                      </a:r>
                      <a:r>
                        <a:rPr lang="es-VE" sz="1300" b="1" dirty="0" err="1">
                          <a:solidFill>
                            <a:schemeClr val="bg1"/>
                          </a:solidFill>
                          <a:effectLst/>
                        </a:rPr>
                        <a:t>operations</a:t>
                      </a:r>
                      <a:endParaRPr lang="es-VE" sz="1300" b="1" dirty="0">
                        <a:solidFill>
                          <a:schemeClr val="bg1"/>
                        </a:solidFill>
                        <a:effectLst/>
                        <a:latin typeface="Lato" panose="020F0502020204030203" pitchFamily="34" charset="0"/>
                      </a:endParaRPr>
                    </a:p>
                  </a:txBody>
                  <a:tcPr marL="34556" marR="34556" marT="34556" marB="34556" anchor="ctr">
                    <a:solidFill>
                      <a:srgbClr val="F7941D"/>
                    </a:solidFill>
                  </a:tcPr>
                </a:tc>
                <a:extLst>
                  <a:ext uri="{0D108BD9-81ED-4DB2-BD59-A6C34878D82A}">
                    <a16:rowId xmlns:a16="http://schemas.microsoft.com/office/drawing/2014/main" val="10000"/>
                  </a:ext>
                </a:extLst>
              </a:tr>
              <a:tr h="268157">
                <a:tc>
                  <a:txBody>
                    <a:bodyPr/>
                    <a:lstStyle/>
                    <a:p>
                      <a:r>
                        <a:rPr lang="es-VE" sz="1300" b="0">
                          <a:solidFill>
                            <a:schemeClr val="tx1"/>
                          </a:solidFill>
                          <a:effectLst/>
                        </a:rPr>
                        <a:t>X$ tables</a:t>
                      </a:r>
                      <a:endParaRPr lang="es-VE" sz="1300" b="0">
                        <a:solidFill>
                          <a:schemeClr val="tx1"/>
                        </a:solidFill>
                        <a:effectLst/>
                        <a:latin typeface="Lato" panose="020F0502020204030203" pitchFamily="34" charset="0"/>
                      </a:endParaRPr>
                    </a:p>
                  </a:txBody>
                  <a:tcPr marL="34556" marR="34556" marT="34556" marB="34556" anchor="ctr">
                    <a:solidFill>
                      <a:schemeClr val="bg1"/>
                    </a:solidFill>
                  </a:tcPr>
                </a:tc>
                <a:tc>
                  <a:txBody>
                    <a:bodyPr/>
                    <a:lstStyle/>
                    <a:p>
                      <a:r>
                        <a:rPr lang="es-VE" sz="1300">
                          <a:effectLst/>
                        </a:rPr>
                        <a:t>STARTUP, SHUTDOWN</a:t>
                      </a:r>
                      <a:endParaRPr lang="es-VE" sz="1300" b="0">
                        <a:effectLst/>
                        <a:latin typeface="Lato" panose="020F0502020204030203" pitchFamily="34" charset="0"/>
                      </a:endParaRPr>
                    </a:p>
                  </a:txBody>
                  <a:tcPr marL="34556" marR="34556" marT="34556" marB="34556" anchor="ctr"/>
                </a:tc>
                <a:extLst>
                  <a:ext uri="{0D108BD9-81ED-4DB2-BD59-A6C34878D82A}">
                    <a16:rowId xmlns:a16="http://schemas.microsoft.com/office/drawing/2014/main" val="10001"/>
                  </a:ext>
                </a:extLst>
              </a:tr>
              <a:tr h="268157">
                <a:tc>
                  <a:txBody>
                    <a:bodyPr/>
                    <a:lstStyle/>
                    <a:p>
                      <a:r>
                        <a:rPr lang="es-VE" sz="1300" b="0">
                          <a:solidFill>
                            <a:schemeClr val="tx1"/>
                          </a:solidFill>
                          <a:effectLst/>
                        </a:rPr>
                        <a:t>V$ and GV$ views</a:t>
                      </a:r>
                      <a:endParaRPr lang="es-VE" sz="1300" b="0">
                        <a:solidFill>
                          <a:schemeClr val="tx1"/>
                        </a:solidFill>
                        <a:effectLst/>
                        <a:latin typeface="Lato" panose="020F0502020204030203" pitchFamily="34" charset="0"/>
                      </a:endParaRPr>
                    </a:p>
                  </a:txBody>
                  <a:tcPr marL="34556" marR="34556" marT="34556" marB="34556" anchor="ctr">
                    <a:solidFill>
                      <a:schemeClr val="bg1"/>
                    </a:solidFill>
                  </a:tcPr>
                </a:tc>
                <a:tc>
                  <a:txBody>
                    <a:bodyPr/>
                    <a:lstStyle/>
                    <a:p>
                      <a:r>
                        <a:rPr lang="es-VE" sz="1300">
                          <a:effectLst/>
                        </a:rPr>
                        <a:t>CREATE PFILE, CREATE SPFILE</a:t>
                      </a:r>
                      <a:endParaRPr lang="es-VE" sz="1300" b="0">
                        <a:effectLst/>
                        <a:latin typeface="Lato" panose="020F0502020204030203" pitchFamily="34" charset="0"/>
                      </a:endParaRPr>
                    </a:p>
                  </a:txBody>
                  <a:tcPr marL="34556" marR="34556" marT="34556" marB="34556" anchor="ctr"/>
                </a:tc>
                <a:extLst>
                  <a:ext uri="{0D108BD9-81ED-4DB2-BD59-A6C34878D82A}">
                    <a16:rowId xmlns:a16="http://schemas.microsoft.com/office/drawing/2014/main" val="10002"/>
                  </a:ext>
                </a:extLst>
              </a:tr>
              <a:tr h="467202">
                <a:tc>
                  <a:txBody>
                    <a:bodyPr/>
                    <a:lstStyle/>
                    <a:p>
                      <a:r>
                        <a:rPr lang="es-VE" sz="1300" b="0">
                          <a:solidFill>
                            <a:schemeClr val="tx1"/>
                          </a:solidFill>
                          <a:effectLst/>
                        </a:rPr>
                        <a:t>APPQOSSYS.WLM_CLASSIFIER_PLAN</a:t>
                      </a:r>
                      <a:endParaRPr lang="es-VE" sz="1300" b="0">
                        <a:solidFill>
                          <a:schemeClr val="tx1"/>
                        </a:solidFill>
                        <a:effectLst/>
                        <a:latin typeface="Lato" panose="020F0502020204030203" pitchFamily="34" charset="0"/>
                      </a:endParaRPr>
                    </a:p>
                  </a:txBody>
                  <a:tcPr marL="34556" marR="34556" marT="34556" marB="34556" anchor="ctr">
                    <a:solidFill>
                      <a:schemeClr val="bg1"/>
                    </a:solidFill>
                  </a:tcPr>
                </a:tc>
                <a:tc>
                  <a:txBody>
                    <a:bodyPr/>
                    <a:lstStyle/>
                    <a:p>
                      <a:r>
                        <a:rPr lang="es-VE" sz="1300">
                          <a:effectLst/>
                        </a:rPr>
                        <a:t>CREATE CONTROLFILE</a:t>
                      </a:r>
                      <a:endParaRPr lang="es-VE" sz="1300" b="0">
                        <a:effectLst/>
                        <a:latin typeface="Lato" panose="020F0502020204030203" pitchFamily="34" charset="0"/>
                      </a:endParaRPr>
                    </a:p>
                  </a:txBody>
                  <a:tcPr marL="34556" marR="34556" marT="34556" marB="34556" anchor="ctr"/>
                </a:tc>
                <a:extLst>
                  <a:ext uri="{0D108BD9-81ED-4DB2-BD59-A6C34878D82A}">
                    <a16:rowId xmlns:a16="http://schemas.microsoft.com/office/drawing/2014/main" val="10003"/>
                  </a:ext>
                </a:extLst>
              </a:tr>
              <a:tr h="268157">
                <a:tc>
                  <a:txBody>
                    <a:bodyPr/>
                    <a:lstStyle/>
                    <a:p>
                      <a:r>
                        <a:rPr lang="es-VE" sz="1300" b="0">
                          <a:solidFill>
                            <a:schemeClr val="tx1"/>
                          </a:solidFill>
                          <a:effectLst/>
                        </a:rPr>
                        <a:t>SYSTEM.LOGSTDBY$PARAMETERS</a:t>
                      </a:r>
                      <a:endParaRPr lang="es-VE" sz="1300" b="0">
                        <a:solidFill>
                          <a:schemeClr val="tx1"/>
                        </a:solidFill>
                        <a:effectLst/>
                        <a:latin typeface="Lato" panose="020F0502020204030203" pitchFamily="34" charset="0"/>
                      </a:endParaRPr>
                    </a:p>
                  </a:txBody>
                  <a:tcPr marL="34556" marR="34556" marT="34556" marB="34556" anchor="ctr">
                    <a:solidFill>
                      <a:schemeClr val="bg1"/>
                    </a:solidFill>
                  </a:tcPr>
                </a:tc>
                <a:tc>
                  <a:txBody>
                    <a:bodyPr/>
                    <a:lstStyle/>
                    <a:p>
                      <a:r>
                        <a:rPr lang="es-VE" sz="1300">
                          <a:effectLst/>
                        </a:rPr>
                        <a:t>FLASHBACK DATABASE</a:t>
                      </a:r>
                      <a:endParaRPr lang="es-VE" sz="1300" b="0">
                        <a:effectLst/>
                        <a:latin typeface="Lato" panose="020F0502020204030203" pitchFamily="34" charset="0"/>
                      </a:endParaRPr>
                    </a:p>
                  </a:txBody>
                  <a:tcPr marL="34556" marR="34556" marT="34556" marB="34556" anchor="ctr"/>
                </a:tc>
                <a:extLst>
                  <a:ext uri="{0D108BD9-81ED-4DB2-BD59-A6C34878D82A}">
                    <a16:rowId xmlns:a16="http://schemas.microsoft.com/office/drawing/2014/main" val="10004"/>
                  </a:ext>
                </a:extLst>
              </a:tr>
              <a:tr h="268157">
                <a:tc>
                  <a:txBody>
                    <a:bodyPr/>
                    <a:lstStyle/>
                    <a:p>
                      <a:r>
                        <a:rPr lang="es-VE" sz="1300" b="1" dirty="0">
                          <a:solidFill>
                            <a:schemeClr val="bg1"/>
                          </a:solidFill>
                          <a:effectLst/>
                        </a:rPr>
                        <a:t>INSERT/DELETE</a:t>
                      </a:r>
                      <a:endParaRPr lang="es-VE" sz="1300" b="1" dirty="0">
                        <a:solidFill>
                          <a:schemeClr val="bg1"/>
                        </a:solidFill>
                        <a:effectLst/>
                        <a:latin typeface="Lato" panose="020F0502020204030203" pitchFamily="34" charset="0"/>
                      </a:endParaRPr>
                    </a:p>
                  </a:txBody>
                  <a:tcPr marL="34556" marR="34556" marT="34556" marB="34556" anchor="ctr">
                    <a:solidFill>
                      <a:srgbClr val="F7941D"/>
                    </a:solidFill>
                  </a:tcPr>
                </a:tc>
                <a:tc>
                  <a:txBody>
                    <a:bodyPr/>
                    <a:lstStyle/>
                    <a:p>
                      <a:r>
                        <a:rPr lang="es-VE" sz="1300">
                          <a:effectLst/>
                        </a:rPr>
                        <a:t>DROP DATABASE</a:t>
                      </a:r>
                      <a:endParaRPr lang="es-VE" sz="1300" b="0">
                        <a:effectLst/>
                        <a:latin typeface="Lato" panose="020F0502020204030203" pitchFamily="34" charset="0"/>
                      </a:endParaRPr>
                    </a:p>
                  </a:txBody>
                  <a:tcPr marL="34556" marR="34556" marT="34556" marB="34556" anchor="ctr"/>
                </a:tc>
                <a:extLst>
                  <a:ext uri="{0D108BD9-81ED-4DB2-BD59-A6C34878D82A}">
                    <a16:rowId xmlns:a16="http://schemas.microsoft.com/office/drawing/2014/main" val="10005"/>
                  </a:ext>
                </a:extLst>
              </a:tr>
              <a:tr h="666247">
                <a:tc>
                  <a:txBody>
                    <a:bodyPr/>
                    <a:lstStyle/>
                    <a:p>
                      <a:r>
                        <a:rPr lang="es-VE" sz="1300" b="0" dirty="0">
                          <a:solidFill>
                            <a:schemeClr val="tx1"/>
                          </a:solidFill>
                          <a:effectLst/>
                        </a:rPr>
                        <a:t>SYS.APPLY$_SOURCE_SCHEMA</a:t>
                      </a:r>
                      <a:endParaRPr lang="es-VE" sz="1300" b="0" dirty="0">
                        <a:solidFill>
                          <a:schemeClr val="tx1"/>
                        </a:solidFill>
                        <a:effectLst/>
                        <a:latin typeface="Lato" panose="020F0502020204030203" pitchFamily="34" charset="0"/>
                      </a:endParaRPr>
                    </a:p>
                  </a:txBody>
                  <a:tcPr marL="34556" marR="34556" marT="34556" marB="34556" anchor="ctr">
                    <a:solidFill>
                      <a:schemeClr val="bg1"/>
                    </a:solidFill>
                  </a:tcPr>
                </a:tc>
                <a:tc>
                  <a:txBody>
                    <a:bodyPr/>
                    <a:lstStyle/>
                    <a:p>
                      <a:r>
                        <a:rPr lang="en-US" sz="1300" dirty="0">
                          <a:effectLst/>
                        </a:rPr>
                        <a:t>CREATE/DROP RESTORE POINT (including GUARANTEED restore points)</a:t>
                      </a:r>
                      <a:endParaRPr lang="en-US" sz="1300" b="0" dirty="0">
                        <a:effectLst/>
                        <a:latin typeface="Lato" panose="020F0502020204030203" pitchFamily="34" charset="0"/>
                      </a:endParaRPr>
                    </a:p>
                  </a:txBody>
                  <a:tcPr marL="34556" marR="34556" marT="34556" marB="34556" anchor="ctr"/>
                </a:tc>
                <a:extLst>
                  <a:ext uri="{0D108BD9-81ED-4DB2-BD59-A6C34878D82A}">
                    <a16:rowId xmlns:a16="http://schemas.microsoft.com/office/drawing/2014/main" val="10006"/>
                  </a:ext>
                </a:extLst>
              </a:tr>
              <a:tr h="268157">
                <a:tc>
                  <a:txBody>
                    <a:bodyPr/>
                    <a:lstStyle/>
                    <a:p>
                      <a:r>
                        <a:rPr lang="es-VE" sz="1300" b="0" dirty="0">
                          <a:solidFill>
                            <a:schemeClr val="tx1"/>
                          </a:solidFill>
                          <a:effectLst/>
                        </a:rPr>
                        <a:t>SYSTEM.LOGSTDBY$PARAMETERS</a:t>
                      </a:r>
                      <a:endParaRPr lang="es-VE" sz="1300" b="0" dirty="0">
                        <a:solidFill>
                          <a:schemeClr val="tx1"/>
                        </a:solidFill>
                        <a:effectLst/>
                        <a:latin typeface="Lato" panose="020F0502020204030203" pitchFamily="34" charset="0"/>
                      </a:endParaRPr>
                    </a:p>
                  </a:txBody>
                  <a:tcPr marL="34556" marR="34556" marT="34556" marB="34556" anchor="ctr">
                    <a:solidFill>
                      <a:schemeClr val="bg1"/>
                    </a:solidFill>
                  </a:tcPr>
                </a:tc>
                <a:tc>
                  <a:txBody>
                    <a:bodyPr/>
                    <a:lstStyle/>
                    <a:p>
                      <a:endParaRPr lang="es-VE" sz="1300">
                        <a:effectLst/>
                      </a:endParaRPr>
                    </a:p>
                  </a:txBody>
                  <a:tcPr marL="34556" marR="34556" marT="34556" marB="34556" anchor="ctr"/>
                </a:tc>
                <a:extLst>
                  <a:ext uri="{0D108BD9-81ED-4DB2-BD59-A6C34878D82A}">
                    <a16:rowId xmlns:a16="http://schemas.microsoft.com/office/drawing/2014/main" val="10007"/>
                  </a:ext>
                </a:extLst>
              </a:tr>
              <a:tr h="268157">
                <a:tc>
                  <a:txBody>
                    <a:bodyPr/>
                    <a:lstStyle/>
                    <a:p>
                      <a:r>
                        <a:rPr lang="es-VE" sz="1300" b="1" dirty="0">
                          <a:solidFill>
                            <a:schemeClr val="bg1"/>
                          </a:solidFill>
                          <a:effectLst/>
                        </a:rPr>
                        <a:t>EXECUTE</a:t>
                      </a:r>
                      <a:endParaRPr lang="es-VE" sz="1300" b="1" dirty="0">
                        <a:solidFill>
                          <a:schemeClr val="bg1"/>
                        </a:solidFill>
                        <a:effectLst/>
                        <a:latin typeface="Lato" panose="020F0502020204030203" pitchFamily="34" charset="0"/>
                      </a:endParaRPr>
                    </a:p>
                  </a:txBody>
                  <a:tcPr marL="34556" marR="34556" marT="34556" marB="34556" anchor="ctr">
                    <a:solidFill>
                      <a:srgbClr val="F7941D"/>
                    </a:solidFill>
                  </a:tcPr>
                </a:tc>
                <a:tc>
                  <a:txBody>
                    <a:bodyPr/>
                    <a:lstStyle/>
                    <a:p>
                      <a:r>
                        <a:rPr lang="es-VE" sz="1300">
                          <a:effectLst/>
                        </a:rPr>
                        <a:t> </a:t>
                      </a:r>
                    </a:p>
                  </a:txBody>
                  <a:tcPr marL="34556" marR="34556" marT="34556" marB="34556" anchor="ctr"/>
                </a:tc>
                <a:extLst>
                  <a:ext uri="{0D108BD9-81ED-4DB2-BD59-A6C34878D82A}">
                    <a16:rowId xmlns:a16="http://schemas.microsoft.com/office/drawing/2014/main" val="10008"/>
                  </a:ext>
                </a:extLst>
              </a:tr>
              <a:tr h="268157">
                <a:tc>
                  <a:txBody>
                    <a:bodyPr/>
                    <a:lstStyle/>
                    <a:p>
                      <a:r>
                        <a:rPr lang="es-VE" sz="1300" b="0" dirty="0">
                          <a:solidFill>
                            <a:schemeClr val="tx1"/>
                          </a:solidFill>
                          <a:effectLst/>
                        </a:rPr>
                        <a:t>SYS.DBMS_BACKUP_RESTORE</a:t>
                      </a:r>
                      <a:endParaRPr lang="es-VE" sz="1300" b="0" dirty="0">
                        <a:solidFill>
                          <a:schemeClr val="tx1"/>
                        </a:solidFill>
                        <a:effectLst/>
                        <a:latin typeface="Lato" panose="020F0502020204030203" pitchFamily="34" charset="0"/>
                      </a:endParaRPr>
                    </a:p>
                  </a:txBody>
                  <a:tcPr marL="34556" marR="34556" marT="34556" marB="34556" anchor="ctr">
                    <a:solidFill>
                      <a:schemeClr val="bg1"/>
                    </a:solidFill>
                  </a:tcPr>
                </a:tc>
                <a:tc>
                  <a:txBody>
                    <a:bodyPr/>
                    <a:lstStyle/>
                    <a:p>
                      <a:r>
                        <a:rPr lang="es-VE" sz="1300">
                          <a:effectLst/>
                        </a:rPr>
                        <a:t>SYS.DBMS_DATAPUMP</a:t>
                      </a:r>
                      <a:endParaRPr lang="es-VE" sz="1300" b="0">
                        <a:effectLst/>
                        <a:latin typeface="Lato" panose="020F0502020204030203" pitchFamily="34" charset="0"/>
                      </a:endParaRPr>
                    </a:p>
                  </a:txBody>
                  <a:tcPr marL="34556" marR="34556" marT="34556" marB="34556" anchor="ctr"/>
                </a:tc>
                <a:extLst>
                  <a:ext uri="{0D108BD9-81ED-4DB2-BD59-A6C34878D82A}">
                    <a16:rowId xmlns:a16="http://schemas.microsoft.com/office/drawing/2014/main" val="10009"/>
                  </a:ext>
                </a:extLst>
              </a:tr>
              <a:tr h="268157">
                <a:tc>
                  <a:txBody>
                    <a:bodyPr/>
                    <a:lstStyle/>
                    <a:p>
                      <a:r>
                        <a:rPr lang="es-VE" sz="1300" b="0">
                          <a:solidFill>
                            <a:schemeClr val="tx1"/>
                          </a:solidFill>
                          <a:effectLst/>
                        </a:rPr>
                        <a:t>SYS.DBMS_RCVMAN</a:t>
                      </a:r>
                      <a:endParaRPr lang="es-VE" sz="1300" b="0">
                        <a:solidFill>
                          <a:schemeClr val="tx1"/>
                        </a:solidFill>
                        <a:effectLst/>
                        <a:latin typeface="Lato" panose="020F0502020204030203" pitchFamily="34" charset="0"/>
                      </a:endParaRPr>
                    </a:p>
                  </a:txBody>
                  <a:tcPr marL="34556" marR="34556" marT="34556" marB="34556" anchor="ctr">
                    <a:solidFill>
                      <a:schemeClr val="bg1"/>
                    </a:solidFill>
                  </a:tcPr>
                </a:tc>
                <a:tc>
                  <a:txBody>
                    <a:bodyPr/>
                    <a:lstStyle/>
                    <a:p>
                      <a:r>
                        <a:rPr lang="es-VE" sz="1300">
                          <a:effectLst/>
                        </a:rPr>
                        <a:t>SYS.DBMS_IR</a:t>
                      </a:r>
                      <a:endParaRPr lang="es-VE" sz="1300" b="0">
                        <a:effectLst/>
                        <a:latin typeface="Lato" panose="020F0502020204030203" pitchFamily="34" charset="0"/>
                      </a:endParaRPr>
                    </a:p>
                  </a:txBody>
                  <a:tcPr marL="34556" marR="34556" marT="34556" marB="34556" anchor="ctr"/>
                </a:tc>
                <a:extLst>
                  <a:ext uri="{0D108BD9-81ED-4DB2-BD59-A6C34878D82A}">
                    <a16:rowId xmlns:a16="http://schemas.microsoft.com/office/drawing/2014/main" val="10010"/>
                  </a:ext>
                </a:extLst>
              </a:tr>
              <a:tr h="268157">
                <a:tc>
                  <a:txBody>
                    <a:bodyPr/>
                    <a:lstStyle/>
                    <a:p>
                      <a:r>
                        <a:rPr lang="es-VE" sz="1300" b="0">
                          <a:solidFill>
                            <a:schemeClr val="tx1"/>
                          </a:solidFill>
                          <a:effectLst/>
                        </a:rPr>
                        <a:t>SYS.DBMS_PIPE</a:t>
                      </a:r>
                      <a:endParaRPr lang="es-VE" sz="1300" b="0">
                        <a:solidFill>
                          <a:schemeClr val="tx1"/>
                        </a:solidFill>
                        <a:effectLst/>
                        <a:latin typeface="Lato" panose="020F0502020204030203" pitchFamily="34" charset="0"/>
                      </a:endParaRPr>
                    </a:p>
                  </a:txBody>
                  <a:tcPr marL="34556" marR="34556" marT="34556" marB="34556" anchor="ctr">
                    <a:solidFill>
                      <a:schemeClr val="bg1"/>
                    </a:solidFill>
                  </a:tcPr>
                </a:tc>
                <a:tc>
                  <a:txBody>
                    <a:bodyPr/>
                    <a:lstStyle/>
                    <a:p>
                      <a:r>
                        <a:rPr lang="es-VE" sz="1300">
                          <a:effectLst/>
                        </a:rPr>
                        <a:t>SYS.SYS_ERROR</a:t>
                      </a:r>
                      <a:endParaRPr lang="es-VE" sz="1300" b="0">
                        <a:effectLst/>
                        <a:latin typeface="Lato" panose="020F0502020204030203" pitchFamily="34" charset="0"/>
                      </a:endParaRPr>
                    </a:p>
                  </a:txBody>
                  <a:tcPr marL="34556" marR="34556" marT="34556" marB="34556" anchor="ctr"/>
                </a:tc>
                <a:extLst>
                  <a:ext uri="{0D108BD9-81ED-4DB2-BD59-A6C34878D82A}">
                    <a16:rowId xmlns:a16="http://schemas.microsoft.com/office/drawing/2014/main" val="10011"/>
                  </a:ext>
                </a:extLst>
              </a:tr>
              <a:tr h="268157">
                <a:tc>
                  <a:txBody>
                    <a:bodyPr/>
                    <a:lstStyle/>
                    <a:p>
                      <a:r>
                        <a:rPr lang="es-VE" sz="1300" b="0">
                          <a:solidFill>
                            <a:schemeClr val="tx1"/>
                          </a:solidFill>
                          <a:effectLst/>
                        </a:rPr>
                        <a:t>SYS.DBMS_TTS</a:t>
                      </a:r>
                      <a:endParaRPr lang="es-VE" sz="1300" b="0">
                        <a:solidFill>
                          <a:schemeClr val="tx1"/>
                        </a:solidFill>
                        <a:effectLst/>
                        <a:latin typeface="Lato" panose="020F0502020204030203" pitchFamily="34" charset="0"/>
                      </a:endParaRPr>
                    </a:p>
                  </a:txBody>
                  <a:tcPr marL="34556" marR="34556" marT="34556" marB="34556" anchor="ctr">
                    <a:solidFill>
                      <a:schemeClr val="bg1"/>
                    </a:solidFill>
                  </a:tcPr>
                </a:tc>
                <a:tc>
                  <a:txBody>
                    <a:bodyPr/>
                    <a:lstStyle/>
                    <a:p>
                      <a:r>
                        <a:rPr lang="es-VE" sz="1300">
                          <a:effectLst/>
                        </a:rPr>
                        <a:t>SYS.DBMS_TDB</a:t>
                      </a:r>
                      <a:endParaRPr lang="es-VE" sz="1300" b="0">
                        <a:effectLst/>
                        <a:latin typeface="Lato" panose="020F0502020204030203" pitchFamily="34" charset="0"/>
                      </a:endParaRPr>
                    </a:p>
                  </a:txBody>
                  <a:tcPr marL="34556" marR="34556" marT="34556" marB="34556" anchor="ctr"/>
                </a:tc>
                <a:extLst>
                  <a:ext uri="{0D108BD9-81ED-4DB2-BD59-A6C34878D82A}">
                    <a16:rowId xmlns:a16="http://schemas.microsoft.com/office/drawing/2014/main" val="10012"/>
                  </a:ext>
                </a:extLst>
              </a:tr>
              <a:tr h="268157">
                <a:tc>
                  <a:txBody>
                    <a:bodyPr/>
                    <a:lstStyle/>
                    <a:p>
                      <a:r>
                        <a:rPr lang="es-VE" sz="1300" b="0" dirty="0">
                          <a:solidFill>
                            <a:schemeClr val="tx1"/>
                          </a:solidFill>
                          <a:effectLst/>
                        </a:rPr>
                        <a:t>SYS.DBMS_PLUGTS</a:t>
                      </a:r>
                      <a:endParaRPr lang="es-VE" sz="1300" b="0" dirty="0">
                        <a:solidFill>
                          <a:schemeClr val="tx1"/>
                        </a:solidFill>
                        <a:effectLst/>
                        <a:latin typeface="Lato" panose="020F0502020204030203" pitchFamily="34" charset="0"/>
                      </a:endParaRPr>
                    </a:p>
                  </a:txBody>
                  <a:tcPr marL="34556" marR="34556" marT="34556" marB="34556" anchor="ctr">
                    <a:solidFill>
                      <a:schemeClr val="bg1"/>
                    </a:solidFill>
                  </a:tcPr>
                </a:tc>
                <a:tc>
                  <a:txBody>
                    <a:bodyPr/>
                    <a:lstStyle/>
                    <a:p>
                      <a:r>
                        <a:rPr lang="es-VE" sz="1300" dirty="0">
                          <a:effectLst/>
                        </a:rPr>
                        <a:t>SYS.DBMS_PLUGTSP</a:t>
                      </a:r>
                      <a:endParaRPr lang="es-VE" sz="1300" b="0" dirty="0">
                        <a:effectLst/>
                        <a:latin typeface="Lato" panose="020F0502020204030203" pitchFamily="34" charset="0"/>
                      </a:endParaRPr>
                    </a:p>
                  </a:txBody>
                  <a:tcPr marL="34556" marR="34556" marT="34556" marB="34556"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090447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7930" y="1289844"/>
            <a:ext cx="11516139" cy="5015422"/>
          </a:xfrm>
        </p:spPr>
        <p:txBody>
          <a:bodyPr>
            <a:normAutofit/>
          </a:bodyPr>
          <a:lstStyle/>
          <a:p>
            <a:r>
              <a:rPr lang="en-US" dirty="0"/>
              <a:t>You can't drop user </a:t>
            </a:r>
            <a:r>
              <a:rPr lang="en-US" dirty="0" err="1">
                <a:solidFill>
                  <a:srgbClr val="F7941D"/>
                </a:solidFill>
              </a:rPr>
              <a:t>sysbackup</a:t>
            </a:r>
            <a:r>
              <a:rPr lang="en-US" dirty="0"/>
              <a:t>. </a:t>
            </a:r>
          </a:p>
          <a:p>
            <a:endParaRPr lang="en-US" dirty="0"/>
          </a:p>
          <a:p>
            <a:r>
              <a:rPr lang="en-US" dirty="0"/>
              <a:t>In a multitenant environment, you can restrict a user to be able to perform backups only for the PDB it can connect to. </a:t>
            </a:r>
          </a:p>
          <a:p>
            <a:endParaRPr lang="en-US" dirty="0"/>
          </a:p>
          <a:p>
            <a:r>
              <a:rPr lang="en-US" dirty="0"/>
              <a:t>You can accomplish that by creating a local user in the PDB and granting the </a:t>
            </a:r>
            <a:r>
              <a:rPr lang="en-US" dirty="0" err="1">
                <a:solidFill>
                  <a:srgbClr val="F7941D"/>
                </a:solidFill>
              </a:rPr>
              <a:t>sysbackup</a:t>
            </a:r>
            <a:r>
              <a:rPr lang="en-US" dirty="0">
                <a:solidFill>
                  <a:srgbClr val="F7941D"/>
                </a:solidFill>
              </a:rPr>
              <a:t> </a:t>
            </a:r>
            <a:r>
              <a:rPr lang="en-US" dirty="0"/>
              <a:t>privilege to the user. </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63</a:t>
            </a:fld>
            <a:endParaRPr lang="es-VE"/>
          </a:p>
        </p:txBody>
      </p:sp>
      <p:sp>
        <p:nvSpPr>
          <p:cNvPr id="5" name="Título 2"/>
          <p:cNvSpPr>
            <a:spLocks noGrp="1"/>
          </p:cNvSpPr>
          <p:nvPr>
            <p:ph type="title"/>
          </p:nvPr>
        </p:nvSpPr>
        <p:spPr>
          <a:xfrm>
            <a:off x="1343023" y="393801"/>
            <a:ext cx="10848977" cy="655430"/>
          </a:xfrm>
        </p:spPr>
        <p:txBody>
          <a:bodyPr/>
          <a:lstStyle/>
          <a:p>
            <a:r>
              <a:rPr lang="en-US" sz="3100" dirty="0"/>
              <a:t>The </a:t>
            </a:r>
            <a:r>
              <a:rPr lang="en-US" sz="3100" dirty="0" err="1"/>
              <a:t>sysbackup</a:t>
            </a:r>
            <a:r>
              <a:rPr lang="en-US" sz="3100" dirty="0"/>
              <a:t> privilege – how, when, and why should you use it?</a:t>
            </a:r>
            <a:endParaRPr lang="es-VE" sz="3100" dirty="0"/>
          </a:p>
        </p:txBody>
      </p:sp>
    </p:spTree>
    <p:extLst>
      <p:ext uri="{BB962C8B-B14F-4D97-AF65-F5344CB8AC3E}">
        <p14:creationId xmlns:p14="http://schemas.microsoft.com/office/powerpoint/2010/main" val="3318815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you are connected to the database as the </a:t>
            </a:r>
            <a:r>
              <a:rPr lang="en-US" dirty="0" err="1">
                <a:solidFill>
                  <a:srgbClr val="F7941D"/>
                </a:solidFill>
              </a:rPr>
              <a:t>sysbackup</a:t>
            </a:r>
            <a:r>
              <a:rPr lang="en-US" dirty="0"/>
              <a:t>, you are connected as </a:t>
            </a:r>
            <a:r>
              <a:rPr lang="en-US" dirty="0" err="1">
                <a:solidFill>
                  <a:srgbClr val="F7941D"/>
                </a:solidFill>
              </a:rPr>
              <a:t>sysbackup</a:t>
            </a:r>
            <a:r>
              <a:rPr lang="en-US" dirty="0">
                <a:solidFill>
                  <a:srgbClr val="F7941D"/>
                </a:solidFill>
              </a:rPr>
              <a:t> </a:t>
            </a:r>
            <a:r>
              <a:rPr lang="en-US" dirty="0"/>
              <a:t>user to </a:t>
            </a:r>
            <a:r>
              <a:rPr lang="en-US" dirty="0">
                <a:solidFill>
                  <a:srgbClr val="F7941D"/>
                </a:solidFill>
              </a:rPr>
              <a:t>SYS</a:t>
            </a:r>
            <a:r>
              <a:rPr lang="en-US" dirty="0"/>
              <a:t> schema:</a:t>
            </a:r>
            <a:endParaRPr lang="es-VE" dirty="0"/>
          </a:p>
          <a:p>
            <a:endParaRPr lang="es-VE" dirty="0"/>
          </a:p>
        </p:txBody>
      </p:sp>
      <p:sp>
        <p:nvSpPr>
          <p:cNvPr id="3" name="Título 2"/>
          <p:cNvSpPr>
            <a:spLocks noGrp="1"/>
          </p:cNvSpPr>
          <p:nvPr>
            <p:ph type="title"/>
          </p:nvPr>
        </p:nvSpPr>
        <p:spPr>
          <a:xfrm>
            <a:off x="1343023" y="393801"/>
            <a:ext cx="10848977" cy="655430"/>
          </a:xfrm>
        </p:spPr>
        <p:txBody>
          <a:bodyPr/>
          <a:lstStyle/>
          <a:p>
            <a:r>
              <a:rPr lang="en-US" sz="3100" dirty="0"/>
              <a:t>The</a:t>
            </a:r>
            <a:r>
              <a:rPr lang="en-US" sz="2800" dirty="0"/>
              <a:t> </a:t>
            </a:r>
            <a:r>
              <a:rPr lang="en-US" sz="3100" dirty="0" err="1"/>
              <a:t>sysbackup</a:t>
            </a:r>
            <a:r>
              <a:rPr lang="en-US" sz="2800" dirty="0"/>
              <a:t> </a:t>
            </a:r>
            <a:r>
              <a:rPr lang="en-US" sz="3100" dirty="0"/>
              <a:t>privilege – how, when, and why should you use it?</a:t>
            </a:r>
            <a:endParaRPr lang="es-VE" sz="31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64</a:t>
            </a:fld>
            <a:endParaRPr lang="es-VE"/>
          </a:p>
        </p:txBody>
      </p:sp>
      <p:sp>
        <p:nvSpPr>
          <p:cNvPr id="5" name="Rectángulo 4"/>
          <p:cNvSpPr/>
          <p:nvPr/>
        </p:nvSpPr>
        <p:spPr>
          <a:xfrm>
            <a:off x="807509" y="2826658"/>
            <a:ext cx="10563725" cy="252326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 as </a:t>
            </a:r>
            <a:r>
              <a:rPr lang="en-US" b="1" dirty="0" err="1"/>
              <a:t>sysbackup</a:t>
            </a:r>
            <a:endParaRPr lang="en-US" b="1" dirty="0"/>
          </a:p>
          <a:p>
            <a:r>
              <a:rPr lang="en-US" b="1" dirty="0"/>
              <a:t>Connected.</a:t>
            </a:r>
          </a:p>
          <a:p>
            <a:endParaRPr lang="en-US" b="1" dirty="0"/>
          </a:p>
          <a:p>
            <a:r>
              <a:rPr lang="en-US" b="1" dirty="0"/>
              <a:t>SQL&gt; show user</a:t>
            </a:r>
          </a:p>
          <a:p>
            <a:r>
              <a:rPr lang="en-US" b="1" dirty="0"/>
              <a:t>USER is "SYSBACKUP"</a:t>
            </a:r>
          </a:p>
          <a:p>
            <a:endParaRPr lang="en-US" b="1" dirty="0"/>
          </a:p>
          <a:p>
            <a:r>
              <a:rPr lang="en-US" b="1" dirty="0"/>
              <a:t>SQL&gt; select </a:t>
            </a:r>
            <a:r>
              <a:rPr lang="en-US" b="1" dirty="0" err="1"/>
              <a:t>sys_context</a:t>
            </a:r>
            <a:r>
              <a:rPr lang="en-US" b="1" dirty="0"/>
              <a:t>( '</a:t>
            </a:r>
            <a:r>
              <a:rPr lang="en-US" b="1" dirty="0" err="1"/>
              <a:t>userenv</a:t>
            </a:r>
            <a:r>
              <a:rPr lang="en-US" b="1" dirty="0"/>
              <a:t>', '</a:t>
            </a:r>
            <a:r>
              <a:rPr lang="en-US" b="1" dirty="0" err="1"/>
              <a:t>current_schema</a:t>
            </a:r>
            <a:r>
              <a:rPr lang="en-US" b="1" dirty="0"/>
              <a:t>' ) from dual;</a:t>
            </a:r>
          </a:p>
          <a:p>
            <a:r>
              <a:rPr lang="en-US" b="1" dirty="0"/>
              <a:t>SYS_CONTEXT('USERENV','CURRENT_SCHEMA')---------------------------------------SYS</a:t>
            </a:r>
          </a:p>
        </p:txBody>
      </p:sp>
    </p:spTree>
    <p:extLst>
      <p:ext uri="{BB962C8B-B14F-4D97-AF65-F5344CB8AC3E}">
        <p14:creationId xmlns:p14="http://schemas.microsoft.com/office/powerpoint/2010/main" val="2619896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VE" dirty="0" err="1"/>
              <a:t>You'll</a:t>
            </a:r>
            <a:r>
              <a:rPr lang="es-VE" dirty="0"/>
              <a:t> </a:t>
            </a:r>
            <a:r>
              <a:rPr lang="es-VE" dirty="0" err="1"/>
              <a:t>need</a:t>
            </a:r>
            <a:r>
              <a:rPr lang="es-VE" dirty="0"/>
              <a:t>:</a:t>
            </a:r>
          </a:p>
          <a:p>
            <a:endParaRPr lang="es-VE" dirty="0"/>
          </a:p>
          <a:p>
            <a:endParaRPr lang="es-VE" dirty="0"/>
          </a:p>
          <a:p>
            <a:endParaRPr lang="es-VE" dirty="0"/>
          </a:p>
          <a:p>
            <a:endParaRPr lang="es-VE" dirty="0"/>
          </a:p>
        </p:txBody>
      </p:sp>
      <p:sp>
        <p:nvSpPr>
          <p:cNvPr id="3" name="Título 2"/>
          <p:cNvSpPr>
            <a:spLocks noGrp="1"/>
          </p:cNvSpPr>
          <p:nvPr>
            <p:ph type="title"/>
          </p:nvPr>
        </p:nvSpPr>
        <p:spPr/>
        <p:txBody>
          <a:bodyPr/>
          <a:lstStyle/>
          <a:p>
            <a:r>
              <a:rPr lang="en-US" sz="3200" dirty="0"/>
              <a:t>The </a:t>
            </a:r>
            <a:r>
              <a:rPr lang="en-US" sz="3200" dirty="0" err="1"/>
              <a:t>syskm</a:t>
            </a:r>
            <a:r>
              <a:rPr lang="en-US" sz="3200" dirty="0"/>
              <a:t> privilege – how, when, and why should you use it?</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65</a:t>
            </a:fld>
            <a:endParaRPr lang="es-VE"/>
          </a:p>
        </p:txBody>
      </p:sp>
      <p:sp>
        <p:nvSpPr>
          <p:cNvPr id="5" name="Rectángulo 4"/>
          <p:cNvSpPr/>
          <p:nvPr/>
        </p:nvSpPr>
        <p:spPr>
          <a:xfrm>
            <a:off x="807509" y="2245895"/>
            <a:ext cx="10563725" cy="161572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An existing database user (for example, </a:t>
            </a:r>
            <a:r>
              <a:rPr lang="en-US" b="1" dirty="0" err="1"/>
              <a:t>jessica</a:t>
            </a:r>
            <a:r>
              <a:rPr lang="en-US" b="1" dirty="0"/>
              <a:t>) and a password file in the 19c format, if you want to complete it using a password-authenticated user</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An existing OS user (for example, bob), who belongs to the </a:t>
            </a:r>
            <a:r>
              <a:rPr lang="en-US" b="1" dirty="0" err="1"/>
              <a:t>kmdba</a:t>
            </a:r>
            <a:r>
              <a:rPr lang="en-US" b="1" dirty="0"/>
              <a:t> OS group, in order to connect to the database using OS authentication</a:t>
            </a:r>
          </a:p>
        </p:txBody>
      </p:sp>
    </p:spTree>
    <p:extLst>
      <p:ext uri="{BB962C8B-B14F-4D97-AF65-F5344CB8AC3E}">
        <p14:creationId xmlns:p14="http://schemas.microsoft.com/office/powerpoint/2010/main" val="274083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a:pPr>
            <a:r>
              <a:rPr lang="en-US" dirty="0"/>
              <a:t>When you connect to the database as </a:t>
            </a:r>
            <a:r>
              <a:rPr lang="en-US" dirty="0" err="1">
                <a:solidFill>
                  <a:srgbClr val="F7941D"/>
                </a:solidFill>
              </a:rPr>
              <a:t>syskm</a:t>
            </a:r>
            <a:r>
              <a:rPr lang="en-US" dirty="0"/>
              <a:t>, you are connected as a predefined user, </a:t>
            </a:r>
            <a:r>
              <a:rPr lang="en-US" dirty="0" err="1">
                <a:solidFill>
                  <a:srgbClr val="F7941D"/>
                </a:solidFill>
              </a:rPr>
              <a:t>syskm</a:t>
            </a:r>
            <a:r>
              <a:rPr lang="en-US" dirty="0"/>
              <a:t>. </a:t>
            </a:r>
          </a:p>
          <a:p>
            <a:pPr marL="514350" indent="-514350">
              <a:buFont typeface="+mj-lt"/>
              <a:buAutoNum type="arabicPeriod"/>
            </a:pPr>
            <a:endParaRPr lang="en-US" dirty="0"/>
          </a:p>
          <a:p>
            <a:pPr marL="514350" indent="-514350">
              <a:buFont typeface="+mj-lt"/>
              <a:buAutoNum type="arabicPeriod"/>
            </a:pPr>
            <a:r>
              <a:rPr lang="en-US" dirty="0"/>
              <a:t>In most circumstances when using TDE, you don't have to have </a:t>
            </a:r>
            <a:r>
              <a:rPr lang="en-US" dirty="0" err="1">
                <a:solidFill>
                  <a:srgbClr val="F7941D"/>
                </a:solidFill>
              </a:rPr>
              <a:t>syskm</a:t>
            </a:r>
            <a:r>
              <a:rPr lang="en-US" dirty="0">
                <a:solidFill>
                  <a:srgbClr val="F7941D"/>
                </a:solidFill>
              </a:rPr>
              <a:t> </a:t>
            </a:r>
            <a:r>
              <a:rPr lang="en-US" dirty="0"/>
              <a:t>administrative privilege. </a:t>
            </a:r>
          </a:p>
          <a:p>
            <a:pPr marL="514350" indent="-514350">
              <a:buFont typeface="+mj-lt"/>
              <a:buAutoNum type="arabicPeriod"/>
            </a:pPr>
            <a:endParaRPr lang="en-US" dirty="0"/>
          </a:p>
          <a:p>
            <a:pPr marL="514350" indent="-514350">
              <a:buFont typeface="+mj-lt"/>
              <a:buAutoNum type="arabicPeriod"/>
            </a:pPr>
            <a:r>
              <a:rPr lang="en-US" dirty="0"/>
              <a:t>You can perform operations related to managing the TDE </a:t>
            </a:r>
            <a:r>
              <a:rPr lang="en-US" dirty="0" err="1"/>
              <a:t>keystore</a:t>
            </a:r>
            <a:r>
              <a:rPr lang="en-US" dirty="0"/>
              <a:t>. </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66</a:t>
            </a:fld>
            <a:endParaRPr lang="es-VE"/>
          </a:p>
        </p:txBody>
      </p:sp>
      <p:sp>
        <p:nvSpPr>
          <p:cNvPr id="5" name="Título 2"/>
          <p:cNvSpPr>
            <a:spLocks noGrp="1"/>
          </p:cNvSpPr>
          <p:nvPr>
            <p:ph type="title"/>
          </p:nvPr>
        </p:nvSpPr>
        <p:spPr>
          <a:xfrm>
            <a:off x="1522343" y="393801"/>
            <a:ext cx="10848977" cy="655430"/>
          </a:xfrm>
        </p:spPr>
        <p:txBody>
          <a:bodyPr/>
          <a:lstStyle/>
          <a:p>
            <a:r>
              <a:rPr lang="en-US" sz="3200" dirty="0"/>
              <a:t>The </a:t>
            </a:r>
            <a:r>
              <a:rPr lang="en-US" sz="3200" dirty="0" err="1"/>
              <a:t>syskm</a:t>
            </a:r>
            <a:r>
              <a:rPr lang="en-US" sz="3200" dirty="0"/>
              <a:t> privilege – how, when, and why should you use it?</a:t>
            </a:r>
            <a:endParaRPr lang="es-VE" sz="3200" dirty="0"/>
          </a:p>
        </p:txBody>
      </p:sp>
    </p:spTree>
    <p:extLst>
      <p:ext uri="{BB962C8B-B14F-4D97-AF65-F5344CB8AC3E}">
        <p14:creationId xmlns:p14="http://schemas.microsoft.com/office/powerpoint/2010/main" val="3863255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1303" y="1504949"/>
            <a:ext cx="11516139" cy="4981643"/>
          </a:xfrm>
        </p:spPr>
        <p:txBody>
          <a:bodyPr>
            <a:normAutofit/>
          </a:bodyPr>
          <a:lstStyle/>
          <a:p>
            <a:r>
              <a:rPr lang="en-US" dirty="0"/>
              <a:t>Privileges you can use when connected as </a:t>
            </a:r>
            <a:r>
              <a:rPr lang="en-US" dirty="0" err="1">
                <a:solidFill>
                  <a:srgbClr val="F7941D"/>
                </a:solidFill>
              </a:rPr>
              <a:t>syskm</a:t>
            </a:r>
            <a:r>
              <a:rPr lang="en-US" dirty="0"/>
              <a:t>:</a:t>
            </a:r>
          </a:p>
          <a:p>
            <a:endParaRPr lang="en-US" dirty="0"/>
          </a:p>
          <a:p>
            <a:endParaRPr lang="en-US" dirty="0"/>
          </a:p>
          <a:p>
            <a:endParaRPr lang="en-US" dirty="0"/>
          </a:p>
          <a:p>
            <a:endParaRPr lang="en-US" dirty="0"/>
          </a:p>
          <a:p>
            <a:endParaRPr lang="en-US" dirty="0"/>
          </a:p>
          <a:p>
            <a:endParaRPr lang="en-US" dirty="0"/>
          </a:p>
          <a:p>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67</a:t>
            </a:fld>
            <a:endParaRPr lang="es-VE"/>
          </a:p>
        </p:txBody>
      </p:sp>
      <p:sp>
        <p:nvSpPr>
          <p:cNvPr id="5" name="Título 2"/>
          <p:cNvSpPr>
            <a:spLocks noGrp="1"/>
          </p:cNvSpPr>
          <p:nvPr>
            <p:ph type="title"/>
          </p:nvPr>
        </p:nvSpPr>
        <p:spPr>
          <a:xfrm>
            <a:off x="1522343" y="393801"/>
            <a:ext cx="10848977" cy="655430"/>
          </a:xfrm>
        </p:spPr>
        <p:txBody>
          <a:bodyPr/>
          <a:lstStyle/>
          <a:p>
            <a:r>
              <a:rPr lang="en-US" sz="3200" dirty="0"/>
              <a:t>The </a:t>
            </a:r>
            <a:r>
              <a:rPr lang="en-US" sz="3200" dirty="0" err="1"/>
              <a:t>syskm</a:t>
            </a:r>
            <a:r>
              <a:rPr lang="en-US" sz="3200" dirty="0"/>
              <a:t> privilege – how, when, and why should you use it?</a:t>
            </a:r>
            <a:endParaRPr lang="es-VE" sz="3200" dirty="0"/>
          </a:p>
        </p:txBody>
      </p:sp>
      <p:sp>
        <p:nvSpPr>
          <p:cNvPr id="6" name="Rectángulo 5"/>
          <p:cNvSpPr/>
          <p:nvPr/>
        </p:nvSpPr>
        <p:spPr>
          <a:xfrm>
            <a:off x="814137" y="2198904"/>
            <a:ext cx="10563725" cy="296343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ADMINISTER KEY MANAGEMENT</a:t>
            </a:r>
          </a:p>
          <a:p>
            <a:pPr marL="285750" indent="-285750">
              <a:buFont typeface="Arial" panose="020B0604020202020204" pitchFamily="34" charset="0"/>
              <a:buChar char="•"/>
            </a:pPr>
            <a:r>
              <a:rPr lang="en-US" b="1" dirty="0"/>
              <a:t>CREATE SESSION</a:t>
            </a:r>
          </a:p>
          <a:p>
            <a:pPr marL="285750" indent="-285750">
              <a:buFont typeface="Arial" panose="020B0604020202020204" pitchFamily="34" charset="0"/>
              <a:buChar char="•"/>
            </a:pPr>
            <a:r>
              <a:rPr lang="en-US" b="1" dirty="0"/>
              <a:t>SELECT on V$ (and GV$) views:</a:t>
            </a:r>
          </a:p>
          <a:p>
            <a:pPr marL="742950" lvl="1" indent="-285750">
              <a:buFont typeface="Arial" panose="020B0604020202020204" pitchFamily="34" charset="0"/>
              <a:buChar char="•"/>
            </a:pPr>
            <a:r>
              <a:rPr lang="en-US" b="1" dirty="0"/>
              <a:t>SYS.V$ENCRYPTED_TABLESPACES</a:t>
            </a:r>
          </a:p>
          <a:p>
            <a:pPr marL="742950" lvl="1" indent="-285750">
              <a:buFont typeface="Arial" panose="020B0604020202020204" pitchFamily="34" charset="0"/>
              <a:buChar char="•"/>
            </a:pPr>
            <a:r>
              <a:rPr lang="en-US" b="1" dirty="0"/>
              <a:t>SYS.V$ENCRYPTION_WALLET</a:t>
            </a:r>
          </a:p>
          <a:p>
            <a:pPr marL="742950" lvl="1" indent="-285750">
              <a:buFont typeface="Arial" panose="020B0604020202020204" pitchFamily="34" charset="0"/>
              <a:buChar char="•"/>
            </a:pPr>
            <a:r>
              <a:rPr lang="en-US" b="1" dirty="0"/>
              <a:t>SYS.V$WALLET</a:t>
            </a:r>
          </a:p>
          <a:p>
            <a:pPr marL="742950" lvl="1" indent="-285750">
              <a:buFont typeface="Arial" panose="020B0604020202020204" pitchFamily="34" charset="0"/>
              <a:buChar char="•"/>
            </a:pPr>
            <a:r>
              <a:rPr lang="en-US" b="1" dirty="0"/>
              <a:t>SYS.V$ENCRYPTION_KEYS</a:t>
            </a:r>
          </a:p>
          <a:p>
            <a:pPr marL="742950" lvl="1" indent="-285750">
              <a:buFont typeface="Arial" panose="020B0604020202020204" pitchFamily="34" charset="0"/>
              <a:buChar char="•"/>
            </a:pPr>
            <a:r>
              <a:rPr lang="en-US" b="1" dirty="0"/>
              <a:t>SYS.V$CLIENT_SECRETS</a:t>
            </a:r>
          </a:p>
          <a:p>
            <a:pPr marL="742950" lvl="1" indent="-285750">
              <a:buFont typeface="Arial" panose="020B0604020202020204" pitchFamily="34" charset="0"/>
              <a:buChar char="•"/>
            </a:pPr>
            <a:r>
              <a:rPr lang="en-US" b="1" dirty="0"/>
              <a:t>SYS.DBA_ENCRYPTION_KEY_USAGE</a:t>
            </a:r>
          </a:p>
          <a:p>
            <a:pPr marL="742950" lvl="1" indent="-285750">
              <a:buFont typeface="Arial" panose="020B0604020202020204" pitchFamily="34" charset="0"/>
              <a:buChar char="•"/>
            </a:pPr>
            <a:r>
              <a:rPr lang="en-US" b="1" dirty="0"/>
              <a:t>SYS.DATABASE_KEY_INFO</a:t>
            </a:r>
          </a:p>
        </p:txBody>
      </p:sp>
    </p:spTree>
    <p:extLst>
      <p:ext uri="{BB962C8B-B14F-4D97-AF65-F5344CB8AC3E}">
        <p14:creationId xmlns:p14="http://schemas.microsoft.com/office/powerpoint/2010/main" val="3764144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can't drop user </a:t>
            </a:r>
            <a:r>
              <a:rPr lang="en-US" dirty="0" err="1">
                <a:solidFill>
                  <a:srgbClr val="F7941D"/>
                </a:solidFill>
              </a:rPr>
              <a:t>syskm</a:t>
            </a:r>
            <a:r>
              <a:rPr lang="en-US" dirty="0"/>
              <a:t>. </a:t>
            </a:r>
          </a:p>
          <a:p>
            <a:r>
              <a:rPr lang="en-US" dirty="0"/>
              <a:t>When you are connected to the database as </a:t>
            </a:r>
            <a:r>
              <a:rPr lang="en-US" dirty="0" err="1">
                <a:solidFill>
                  <a:srgbClr val="F7941D"/>
                </a:solidFill>
              </a:rPr>
              <a:t>syskm</a:t>
            </a:r>
            <a:r>
              <a:rPr lang="en-US" dirty="0"/>
              <a:t>, you are connected as the </a:t>
            </a:r>
            <a:r>
              <a:rPr lang="en-US" dirty="0" err="1">
                <a:solidFill>
                  <a:srgbClr val="F7941D"/>
                </a:solidFill>
              </a:rPr>
              <a:t>syskm</a:t>
            </a:r>
            <a:r>
              <a:rPr lang="en-US" dirty="0">
                <a:solidFill>
                  <a:srgbClr val="F7941D"/>
                </a:solidFill>
              </a:rPr>
              <a:t> </a:t>
            </a:r>
            <a:r>
              <a:rPr lang="en-US" dirty="0"/>
              <a:t>user to </a:t>
            </a:r>
            <a:r>
              <a:rPr lang="en-US" dirty="0">
                <a:solidFill>
                  <a:srgbClr val="F7941D"/>
                </a:solidFill>
              </a:rPr>
              <a:t>SYS</a:t>
            </a:r>
            <a:r>
              <a:rPr lang="en-US" dirty="0"/>
              <a:t> schema:</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68</a:t>
            </a:fld>
            <a:endParaRPr lang="es-VE"/>
          </a:p>
        </p:txBody>
      </p:sp>
      <p:sp>
        <p:nvSpPr>
          <p:cNvPr id="5" name="Rectángulo 4"/>
          <p:cNvSpPr/>
          <p:nvPr/>
        </p:nvSpPr>
        <p:spPr>
          <a:xfrm>
            <a:off x="814137" y="3208011"/>
            <a:ext cx="10563725" cy="296343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 as </a:t>
            </a:r>
            <a:r>
              <a:rPr lang="en-US" b="1" dirty="0" err="1"/>
              <a:t>syskm</a:t>
            </a:r>
            <a:endParaRPr lang="en-US" b="1" dirty="0"/>
          </a:p>
          <a:p>
            <a:r>
              <a:rPr lang="en-US" b="1" dirty="0"/>
              <a:t>Connected.</a:t>
            </a:r>
          </a:p>
          <a:p>
            <a:endParaRPr lang="en-US" b="1" dirty="0"/>
          </a:p>
          <a:p>
            <a:r>
              <a:rPr lang="en-US" b="1" dirty="0"/>
              <a:t>SQL&gt; show user</a:t>
            </a:r>
          </a:p>
          <a:p>
            <a:r>
              <a:rPr lang="en-US" b="1" dirty="0"/>
              <a:t>USER is "SYSKM"</a:t>
            </a:r>
          </a:p>
          <a:p>
            <a:endParaRPr lang="en-US" b="1" dirty="0"/>
          </a:p>
          <a:p>
            <a:r>
              <a:rPr lang="en-US" b="1" dirty="0"/>
              <a:t>SQL&gt; select </a:t>
            </a:r>
            <a:r>
              <a:rPr lang="en-US" b="1" dirty="0" err="1"/>
              <a:t>sys_context</a:t>
            </a:r>
            <a:r>
              <a:rPr lang="en-US" b="1" dirty="0"/>
              <a:t>( '</a:t>
            </a:r>
            <a:r>
              <a:rPr lang="en-US" b="1" dirty="0" err="1"/>
              <a:t>userenv</a:t>
            </a:r>
            <a:r>
              <a:rPr lang="en-US" b="1" dirty="0"/>
              <a:t>', '</a:t>
            </a:r>
            <a:r>
              <a:rPr lang="en-US" b="1" dirty="0" err="1"/>
              <a:t>current_schema</a:t>
            </a:r>
            <a:r>
              <a:rPr lang="en-US" b="1" dirty="0"/>
              <a:t>' ) from dual;</a:t>
            </a:r>
          </a:p>
          <a:p>
            <a:r>
              <a:rPr lang="en-US" b="1" dirty="0"/>
              <a:t>SYS_CONTEXT('USERENV','CURRENT_SCHEMA')</a:t>
            </a:r>
          </a:p>
          <a:p>
            <a:r>
              <a:rPr lang="en-US" b="1" dirty="0"/>
              <a:t>---------------------------------------</a:t>
            </a:r>
          </a:p>
          <a:p>
            <a:r>
              <a:rPr lang="en-US" b="1" dirty="0"/>
              <a:t>SYS</a:t>
            </a:r>
          </a:p>
        </p:txBody>
      </p:sp>
      <p:sp>
        <p:nvSpPr>
          <p:cNvPr id="6" name="Título 2"/>
          <p:cNvSpPr>
            <a:spLocks noGrp="1"/>
          </p:cNvSpPr>
          <p:nvPr>
            <p:ph type="title"/>
          </p:nvPr>
        </p:nvSpPr>
        <p:spPr>
          <a:xfrm>
            <a:off x="1522343" y="393801"/>
            <a:ext cx="10848977" cy="655430"/>
          </a:xfrm>
        </p:spPr>
        <p:txBody>
          <a:bodyPr/>
          <a:lstStyle/>
          <a:p>
            <a:r>
              <a:rPr lang="en-US" sz="3200" dirty="0"/>
              <a:t>The </a:t>
            </a:r>
            <a:r>
              <a:rPr lang="en-US" sz="3200" dirty="0" err="1"/>
              <a:t>syskm</a:t>
            </a:r>
            <a:r>
              <a:rPr lang="en-US" sz="3200" dirty="0"/>
              <a:t> privilege – how, when, and why should you use it?</a:t>
            </a:r>
            <a:endParaRPr lang="es-VE" sz="3200" dirty="0"/>
          </a:p>
        </p:txBody>
      </p:sp>
    </p:spTree>
    <p:extLst>
      <p:ext uri="{BB962C8B-B14F-4D97-AF65-F5344CB8AC3E}">
        <p14:creationId xmlns:p14="http://schemas.microsoft.com/office/powerpoint/2010/main" val="5590239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err="1"/>
              <a:t>You'll</a:t>
            </a:r>
            <a:r>
              <a:rPr lang="es-VE" dirty="0"/>
              <a:t> </a:t>
            </a:r>
            <a:r>
              <a:rPr lang="es-VE" dirty="0" err="1"/>
              <a:t>need</a:t>
            </a:r>
            <a:r>
              <a:rPr lang="es-VE" dirty="0"/>
              <a:t>:</a:t>
            </a:r>
          </a:p>
          <a:p>
            <a:endParaRPr lang="es-VE" dirty="0"/>
          </a:p>
          <a:p>
            <a:endParaRPr lang="es-VE" dirty="0"/>
          </a:p>
          <a:p>
            <a:endParaRPr lang="es-VE" dirty="0"/>
          </a:p>
          <a:p>
            <a:endParaRPr lang="es-VE" dirty="0"/>
          </a:p>
        </p:txBody>
      </p:sp>
      <p:sp>
        <p:nvSpPr>
          <p:cNvPr id="3" name="Título 2"/>
          <p:cNvSpPr>
            <a:spLocks noGrp="1"/>
          </p:cNvSpPr>
          <p:nvPr>
            <p:ph type="title"/>
          </p:nvPr>
        </p:nvSpPr>
        <p:spPr/>
        <p:txBody>
          <a:bodyPr/>
          <a:lstStyle/>
          <a:p>
            <a:r>
              <a:rPr lang="en-US" sz="3200" dirty="0"/>
              <a:t>The </a:t>
            </a:r>
            <a:r>
              <a:rPr lang="en-US" sz="3200" dirty="0" err="1"/>
              <a:t>sysdg</a:t>
            </a:r>
            <a:r>
              <a:rPr lang="en-US" sz="3200" dirty="0"/>
              <a:t> privilege – how, when, and why should you use it?</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69</a:t>
            </a:fld>
            <a:endParaRPr lang="es-VE"/>
          </a:p>
        </p:txBody>
      </p:sp>
      <p:sp>
        <p:nvSpPr>
          <p:cNvPr id="5" name="Rectángulo 4"/>
          <p:cNvSpPr/>
          <p:nvPr/>
        </p:nvSpPr>
        <p:spPr>
          <a:xfrm>
            <a:off x="807509" y="2245895"/>
            <a:ext cx="10563725" cy="161572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An existing database user (for example, </a:t>
            </a:r>
            <a:r>
              <a:rPr lang="en-US" b="1" dirty="0" err="1"/>
              <a:t>steve</a:t>
            </a:r>
            <a:r>
              <a:rPr lang="en-US" b="1" dirty="0"/>
              <a:t>) and a password file in the 19c format if you want to complete it using a password-authenticated user</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An existing OS user (for example, </a:t>
            </a:r>
            <a:r>
              <a:rPr lang="en-US" b="1" dirty="0" err="1"/>
              <a:t>kelly</a:t>
            </a:r>
            <a:r>
              <a:rPr lang="en-US" b="1" dirty="0"/>
              <a:t>), who belongs to the </a:t>
            </a:r>
            <a:r>
              <a:rPr lang="en-US" b="1" dirty="0" err="1"/>
              <a:t>dgdba</a:t>
            </a:r>
            <a:r>
              <a:rPr lang="en-US" b="1" dirty="0"/>
              <a:t> OS group in order to connect to the database using OS authentication</a:t>
            </a:r>
          </a:p>
        </p:txBody>
      </p:sp>
    </p:spTree>
    <p:extLst>
      <p:ext uri="{BB962C8B-B14F-4D97-AF65-F5344CB8AC3E}">
        <p14:creationId xmlns:p14="http://schemas.microsoft.com/office/powerpoint/2010/main" val="736462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3FF4A5-01E8-49DA-B9BE-195C67C5AF6E}"/>
              </a:ext>
            </a:extLst>
          </p:cNvPr>
          <p:cNvSpPr>
            <a:spLocks noGrp="1"/>
          </p:cNvSpPr>
          <p:nvPr>
            <p:ph idx="1"/>
          </p:nvPr>
        </p:nvSpPr>
        <p:spPr/>
        <p:txBody>
          <a:bodyPr>
            <a:normAutofit fontScale="55000" lnSpcReduction="20000"/>
          </a:bodyPr>
          <a:lstStyle/>
          <a:p>
            <a:r>
              <a:rPr lang="en-US" dirty="0"/>
              <a:t>Authentication by the Operating System</a:t>
            </a:r>
          </a:p>
          <a:p>
            <a:endParaRPr lang="en-US" dirty="0"/>
          </a:p>
          <a:p>
            <a:r>
              <a:rPr lang="en-US" dirty="0"/>
              <a:t>Authentication by the Network</a:t>
            </a:r>
          </a:p>
          <a:p>
            <a:endParaRPr lang="en-US" dirty="0"/>
          </a:p>
          <a:p>
            <a:r>
              <a:rPr lang="en-US" dirty="0"/>
              <a:t>Authentication by the Oracle Database</a:t>
            </a:r>
          </a:p>
          <a:p>
            <a:endParaRPr lang="en-US" dirty="0"/>
          </a:p>
          <a:p>
            <a:r>
              <a:rPr lang="en-US" dirty="0"/>
              <a:t>Multitier Authentication and Authorization</a:t>
            </a:r>
          </a:p>
          <a:p>
            <a:endParaRPr lang="en-US" dirty="0"/>
          </a:p>
          <a:p>
            <a:r>
              <a:rPr lang="en-US" dirty="0"/>
              <a:t>Authentication by the Secure Socket Layer Protocol</a:t>
            </a:r>
          </a:p>
          <a:p>
            <a:endParaRPr lang="en-US" dirty="0"/>
          </a:p>
          <a:p>
            <a:r>
              <a:rPr lang="en-US" dirty="0"/>
              <a:t>Authentication of Database Administrators</a:t>
            </a:r>
          </a:p>
          <a:p>
            <a:endParaRPr lang="en-US" dirty="0"/>
          </a:p>
          <a:p>
            <a:r>
              <a:rPr lang="en-US" dirty="0"/>
              <a:t>Authentication by the Operating</a:t>
            </a:r>
          </a:p>
        </p:txBody>
      </p:sp>
      <p:sp>
        <p:nvSpPr>
          <p:cNvPr id="3" name="Title 2">
            <a:extLst>
              <a:ext uri="{FF2B5EF4-FFF2-40B4-BE49-F238E27FC236}">
                <a16:creationId xmlns:a16="http://schemas.microsoft.com/office/drawing/2014/main" id="{7155CB30-F02C-4740-B16C-E5433BDDD6B9}"/>
              </a:ext>
            </a:extLst>
          </p:cNvPr>
          <p:cNvSpPr>
            <a:spLocks noGrp="1"/>
          </p:cNvSpPr>
          <p:nvPr>
            <p:ph type="title"/>
          </p:nvPr>
        </p:nvSpPr>
        <p:spPr/>
        <p:txBody>
          <a:bodyPr/>
          <a:lstStyle/>
          <a:p>
            <a:r>
              <a:rPr lang="en-US" dirty="0"/>
              <a:t>Authentication Methods</a:t>
            </a:r>
          </a:p>
        </p:txBody>
      </p:sp>
      <p:sp>
        <p:nvSpPr>
          <p:cNvPr id="4" name="Slide Number Placeholder 3">
            <a:extLst>
              <a:ext uri="{FF2B5EF4-FFF2-40B4-BE49-F238E27FC236}">
                <a16:creationId xmlns:a16="http://schemas.microsoft.com/office/drawing/2014/main" id="{A7F56BA2-42DD-433F-AEAB-DEBF31BC9C3B}"/>
              </a:ext>
            </a:extLst>
          </p:cNvPr>
          <p:cNvSpPr>
            <a:spLocks noGrp="1"/>
          </p:cNvSpPr>
          <p:nvPr>
            <p:ph type="sldNum" sz="quarter" idx="12"/>
          </p:nvPr>
        </p:nvSpPr>
        <p:spPr/>
        <p:txBody>
          <a:bodyPr/>
          <a:lstStyle/>
          <a:p>
            <a:fld id="{5C6DB8CB-8B72-460F-B4E4-6A15EEC341A1}" type="slidenum">
              <a:rPr lang="es-VE" smtClean="0"/>
              <a:pPr/>
              <a:t>7</a:t>
            </a:fld>
            <a:endParaRPr lang="es-VE" dirty="0"/>
          </a:p>
        </p:txBody>
      </p:sp>
    </p:spTree>
    <p:extLst>
      <p:ext uri="{BB962C8B-B14F-4D97-AF65-F5344CB8AC3E}">
        <p14:creationId xmlns:p14="http://schemas.microsoft.com/office/powerpoint/2010/main" val="251618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a:pPr>
            <a:r>
              <a:rPr lang="en-US" dirty="0"/>
              <a:t>When you connect to the database as </a:t>
            </a:r>
            <a:r>
              <a:rPr lang="en-US" dirty="0" err="1">
                <a:solidFill>
                  <a:srgbClr val="F7941D"/>
                </a:solidFill>
              </a:rPr>
              <a:t>sysdg</a:t>
            </a:r>
            <a:r>
              <a:rPr lang="en-US" dirty="0"/>
              <a:t>, you are connected as a predefined user, </a:t>
            </a:r>
            <a:r>
              <a:rPr lang="en-US" dirty="0" err="1">
                <a:solidFill>
                  <a:srgbClr val="F7941D"/>
                </a:solidFill>
              </a:rPr>
              <a:t>sysdg</a:t>
            </a:r>
            <a:r>
              <a:rPr lang="en-US" dirty="0"/>
              <a:t>. </a:t>
            </a:r>
          </a:p>
          <a:p>
            <a:pPr marL="514350" indent="-514350">
              <a:buFont typeface="+mj-lt"/>
              <a:buAutoNum type="arabicPeriod"/>
            </a:pPr>
            <a:endParaRPr lang="en-US" dirty="0"/>
          </a:p>
          <a:p>
            <a:pPr marL="514350" indent="-514350">
              <a:buFont typeface="+mj-lt"/>
              <a:buAutoNum type="arabicPeriod"/>
            </a:pPr>
            <a:r>
              <a:rPr lang="en-US" dirty="0"/>
              <a:t>User can grant/revoke </a:t>
            </a:r>
            <a:r>
              <a:rPr lang="en-US" dirty="0" err="1"/>
              <a:t>sysdg</a:t>
            </a:r>
            <a:r>
              <a:rPr lang="en-US" dirty="0"/>
              <a:t> privilege to/from another existing user. </a:t>
            </a:r>
          </a:p>
          <a:p>
            <a:pPr marL="514350" indent="-514350">
              <a:buFont typeface="+mj-lt"/>
              <a:buAutoNum type="arabicPeriod"/>
            </a:pPr>
            <a:endParaRPr lang="en-US" dirty="0"/>
          </a:p>
          <a:p>
            <a:pPr marL="514350" indent="-514350">
              <a:buFont typeface="+mj-lt"/>
              <a:buAutoNum type="arabicPeriod"/>
            </a:pP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70</a:t>
            </a:fld>
            <a:endParaRPr lang="es-VE"/>
          </a:p>
        </p:txBody>
      </p:sp>
      <p:sp>
        <p:nvSpPr>
          <p:cNvPr id="5" name="Título 2"/>
          <p:cNvSpPr>
            <a:spLocks noGrp="1"/>
          </p:cNvSpPr>
          <p:nvPr>
            <p:ph type="title"/>
          </p:nvPr>
        </p:nvSpPr>
        <p:spPr>
          <a:xfrm>
            <a:off x="1522343" y="393801"/>
            <a:ext cx="10848977" cy="655430"/>
          </a:xfrm>
        </p:spPr>
        <p:txBody>
          <a:bodyPr/>
          <a:lstStyle/>
          <a:p>
            <a:r>
              <a:rPr lang="en-US" sz="3200" dirty="0"/>
              <a:t>The </a:t>
            </a:r>
            <a:r>
              <a:rPr lang="en-US" sz="3200" dirty="0" err="1"/>
              <a:t>sysdg</a:t>
            </a:r>
            <a:r>
              <a:rPr lang="en-US" sz="3200" dirty="0"/>
              <a:t> privilege – how, when, and why should you use it?</a:t>
            </a:r>
            <a:endParaRPr lang="es-VE" sz="3200" dirty="0"/>
          </a:p>
        </p:txBody>
      </p:sp>
    </p:spTree>
    <p:extLst>
      <p:ext uri="{BB962C8B-B14F-4D97-AF65-F5344CB8AC3E}">
        <p14:creationId xmlns:p14="http://schemas.microsoft.com/office/powerpoint/2010/main" val="2425672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514350" indent="-514350">
              <a:buFont typeface="+mj-lt"/>
              <a:buAutoNum type="arabicPeriod" startAt="3"/>
            </a:pPr>
            <a:r>
              <a:rPr lang="en-US" sz="2800" dirty="0"/>
              <a:t>After you connect to the database using the </a:t>
            </a:r>
            <a:r>
              <a:rPr lang="en-US" sz="2800" dirty="0" err="1">
                <a:solidFill>
                  <a:srgbClr val="F7941D"/>
                </a:solidFill>
              </a:rPr>
              <a:t>sysdg</a:t>
            </a:r>
            <a:r>
              <a:rPr lang="en-US" sz="2800" dirty="0">
                <a:solidFill>
                  <a:srgbClr val="F7941D"/>
                </a:solidFill>
              </a:rPr>
              <a:t> </a:t>
            </a:r>
            <a:r>
              <a:rPr lang="en-US" sz="2800" dirty="0"/>
              <a:t>administrative privilege, you can perform the following operations:</a:t>
            </a:r>
            <a:endParaRPr lang="es-VE" sz="28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71</a:t>
            </a:fld>
            <a:endParaRPr lang="es-VE"/>
          </a:p>
        </p:txBody>
      </p:sp>
      <p:sp>
        <p:nvSpPr>
          <p:cNvPr id="5" name="Título 2"/>
          <p:cNvSpPr>
            <a:spLocks noGrp="1"/>
          </p:cNvSpPr>
          <p:nvPr>
            <p:ph type="title"/>
          </p:nvPr>
        </p:nvSpPr>
        <p:spPr>
          <a:xfrm>
            <a:off x="1522343" y="393801"/>
            <a:ext cx="10848977" cy="655430"/>
          </a:xfrm>
        </p:spPr>
        <p:txBody>
          <a:bodyPr/>
          <a:lstStyle/>
          <a:p>
            <a:r>
              <a:rPr lang="en-US" sz="3200" dirty="0"/>
              <a:t>The </a:t>
            </a:r>
            <a:r>
              <a:rPr lang="en-US" sz="3200" dirty="0" err="1"/>
              <a:t>sysdg</a:t>
            </a:r>
            <a:r>
              <a:rPr lang="en-US" sz="3200" dirty="0"/>
              <a:t> privilege – how, when, and why should you use it?</a:t>
            </a:r>
            <a:endParaRPr lang="es-VE" sz="3200" dirty="0"/>
          </a:p>
        </p:txBody>
      </p:sp>
      <p:graphicFrame>
        <p:nvGraphicFramePr>
          <p:cNvPr id="6" name="Tabla 5"/>
          <p:cNvGraphicFramePr>
            <a:graphicFrameLocks noGrp="1"/>
          </p:cNvGraphicFramePr>
          <p:nvPr>
            <p:extLst>
              <p:ext uri="{D42A27DB-BD31-4B8C-83A1-F6EECF244321}">
                <p14:modId xmlns:p14="http://schemas.microsoft.com/office/powerpoint/2010/main" val="180821173"/>
              </p:ext>
            </p:extLst>
          </p:nvPr>
        </p:nvGraphicFramePr>
        <p:xfrm>
          <a:off x="2143125" y="2383749"/>
          <a:ext cx="7905750" cy="3684270"/>
        </p:xfrm>
        <a:graphic>
          <a:graphicData uri="http://schemas.openxmlformats.org/drawingml/2006/table">
            <a:tbl>
              <a:tblPr firstCol="1">
                <a:tableStyleId>{85BE263C-DBD7-4A20-BB59-AAB30ACAA65A}</a:tableStyleId>
              </a:tblPr>
              <a:tblGrid>
                <a:gridCol w="3952875">
                  <a:extLst>
                    <a:ext uri="{9D8B030D-6E8A-4147-A177-3AD203B41FA5}">
                      <a16:colId xmlns:a16="http://schemas.microsoft.com/office/drawing/2014/main" val="20000"/>
                    </a:ext>
                  </a:extLst>
                </a:gridCol>
                <a:gridCol w="3952875">
                  <a:extLst>
                    <a:ext uri="{9D8B030D-6E8A-4147-A177-3AD203B41FA5}">
                      <a16:colId xmlns:a16="http://schemas.microsoft.com/office/drawing/2014/main" val="20001"/>
                    </a:ext>
                  </a:extLst>
                </a:gridCol>
              </a:tblGrid>
              <a:tr h="0">
                <a:tc>
                  <a:txBody>
                    <a:bodyPr/>
                    <a:lstStyle/>
                    <a:p>
                      <a:r>
                        <a:rPr lang="es-VE" dirty="0" err="1">
                          <a:effectLst/>
                        </a:rPr>
                        <a:t>Operations</a:t>
                      </a:r>
                      <a:endParaRPr lang="es-VE" b="0" dirty="0">
                        <a:effectLst/>
                        <a:latin typeface="Lato" panose="020F0502020204030203" pitchFamily="34" charset="0"/>
                      </a:endParaRPr>
                    </a:p>
                  </a:txBody>
                  <a:tcPr marL="47625" marR="47625" marT="47625" marB="47625" anchor="ctr">
                    <a:solidFill>
                      <a:srgbClr val="F7941D"/>
                    </a:solidFill>
                  </a:tcPr>
                </a:tc>
                <a:tc>
                  <a:txBody>
                    <a:bodyPr/>
                    <a:lstStyle/>
                    <a:p>
                      <a:r>
                        <a:rPr lang="es-VE" dirty="0">
                          <a:effectLst/>
                        </a:rPr>
                        <a:t> </a:t>
                      </a:r>
                    </a:p>
                  </a:txBody>
                  <a:tcPr marL="47625" marR="47625" marT="47625" marB="47625" anchor="ctr">
                    <a:solidFill>
                      <a:srgbClr val="F7941D"/>
                    </a:solidFill>
                  </a:tcPr>
                </a:tc>
                <a:extLst>
                  <a:ext uri="{0D108BD9-81ED-4DB2-BD59-A6C34878D82A}">
                    <a16:rowId xmlns:a16="http://schemas.microsoft.com/office/drawing/2014/main" val="10000"/>
                  </a:ext>
                </a:extLst>
              </a:tr>
              <a:tr h="0">
                <a:tc>
                  <a:txBody>
                    <a:bodyPr/>
                    <a:lstStyle/>
                    <a:p>
                      <a:pPr marL="0" algn="l" defTabSz="914400" rtl="0" eaLnBrk="1" latinLnBrk="0" hangingPunct="1"/>
                      <a:r>
                        <a:rPr lang="es-VE" sz="1800" b="0" kern="1200" dirty="0">
                          <a:solidFill>
                            <a:schemeClr val="dk1"/>
                          </a:solidFill>
                          <a:effectLst/>
                          <a:latin typeface="+mn-lt"/>
                          <a:ea typeface="+mn-ea"/>
                          <a:cs typeface="+mn-cs"/>
                        </a:rPr>
                        <a:t>STARTUP, SHUTDOWN</a:t>
                      </a:r>
                    </a:p>
                  </a:txBody>
                  <a:tcPr marL="47625" marR="47625" marT="47625" marB="47625" anchor="ctr">
                    <a:solidFill>
                      <a:schemeClr val="bg1"/>
                    </a:solidFill>
                  </a:tcPr>
                </a:tc>
                <a:tc>
                  <a:txBody>
                    <a:bodyPr/>
                    <a:lstStyle/>
                    <a:p>
                      <a:r>
                        <a:rPr lang="es-VE">
                          <a:effectLst/>
                        </a:rPr>
                        <a:t>CREATE SESSION</a:t>
                      </a:r>
                      <a:endParaRPr lang="es-VE" b="0">
                        <a:effectLst/>
                        <a:latin typeface="Lato" panose="020F0502020204030203" pitchFamily="34" charset="0"/>
                      </a:endParaRPr>
                    </a:p>
                  </a:txBody>
                  <a:tcPr marL="47625" marR="47625" marT="47625" marB="47625" anchor="ctr"/>
                </a:tc>
                <a:extLst>
                  <a:ext uri="{0D108BD9-81ED-4DB2-BD59-A6C34878D82A}">
                    <a16:rowId xmlns:a16="http://schemas.microsoft.com/office/drawing/2014/main" val="10001"/>
                  </a:ext>
                </a:extLst>
              </a:tr>
              <a:tr h="0">
                <a:tc>
                  <a:txBody>
                    <a:bodyPr/>
                    <a:lstStyle/>
                    <a:p>
                      <a:pPr marL="0" algn="l" defTabSz="914400" rtl="0" eaLnBrk="1" latinLnBrk="0" hangingPunct="1"/>
                      <a:r>
                        <a:rPr lang="es-VE" sz="1800" b="0" kern="1200" dirty="0">
                          <a:solidFill>
                            <a:schemeClr val="dk1"/>
                          </a:solidFill>
                          <a:effectLst/>
                          <a:latin typeface="+mn-lt"/>
                          <a:ea typeface="+mn-ea"/>
                          <a:cs typeface="+mn-cs"/>
                        </a:rPr>
                        <a:t>ALTER SESSION</a:t>
                      </a:r>
                    </a:p>
                  </a:txBody>
                  <a:tcPr marL="47625" marR="47625" marT="47625" marB="47625" anchor="ctr">
                    <a:solidFill>
                      <a:schemeClr val="bg1"/>
                    </a:solidFill>
                  </a:tcPr>
                </a:tc>
                <a:tc>
                  <a:txBody>
                    <a:bodyPr/>
                    <a:lstStyle/>
                    <a:p>
                      <a:r>
                        <a:rPr lang="es-VE">
                          <a:effectLst/>
                        </a:rPr>
                        <a:t>SELECT ANY DICTIONARY</a:t>
                      </a:r>
                      <a:endParaRPr lang="es-VE" b="0">
                        <a:effectLst/>
                        <a:latin typeface="Lato" panose="020F0502020204030203" pitchFamily="34" charset="0"/>
                      </a:endParaRPr>
                    </a:p>
                  </a:txBody>
                  <a:tcPr marL="47625" marR="47625" marT="47625" marB="47625" anchor="ctr"/>
                </a:tc>
                <a:extLst>
                  <a:ext uri="{0D108BD9-81ED-4DB2-BD59-A6C34878D82A}">
                    <a16:rowId xmlns:a16="http://schemas.microsoft.com/office/drawing/2014/main" val="10002"/>
                  </a:ext>
                </a:extLst>
              </a:tr>
              <a:tr h="0">
                <a:tc>
                  <a:txBody>
                    <a:bodyPr/>
                    <a:lstStyle/>
                    <a:p>
                      <a:pPr marL="0" algn="l" defTabSz="914400" rtl="0" eaLnBrk="1" latinLnBrk="0" hangingPunct="1"/>
                      <a:r>
                        <a:rPr lang="es-VE" sz="1800" b="0" kern="1200" dirty="0">
                          <a:solidFill>
                            <a:schemeClr val="dk1"/>
                          </a:solidFill>
                          <a:effectLst/>
                          <a:latin typeface="+mn-lt"/>
                          <a:ea typeface="+mn-ea"/>
                          <a:cs typeface="+mn-cs"/>
                        </a:rPr>
                        <a:t>ALTER DATABASE</a:t>
                      </a:r>
                    </a:p>
                  </a:txBody>
                  <a:tcPr marL="47625" marR="47625" marT="47625" marB="47625" anchor="ctr">
                    <a:solidFill>
                      <a:schemeClr val="bg1"/>
                    </a:solidFill>
                  </a:tcPr>
                </a:tc>
                <a:tc>
                  <a:txBody>
                    <a:bodyPr/>
                    <a:lstStyle/>
                    <a:p>
                      <a:r>
                        <a:rPr lang="es-VE">
                          <a:effectLst/>
                        </a:rPr>
                        <a:t>FLASHBACK DATABASE</a:t>
                      </a:r>
                      <a:endParaRPr lang="es-VE" b="0">
                        <a:effectLst/>
                        <a:latin typeface="Lato" panose="020F0502020204030203" pitchFamily="34" charset="0"/>
                      </a:endParaRPr>
                    </a:p>
                  </a:txBody>
                  <a:tcPr marL="47625" marR="47625" marT="47625" marB="47625" anchor="ctr"/>
                </a:tc>
                <a:extLst>
                  <a:ext uri="{0D108BD9-81ED-4DB2-BD59-A6C34878D82A}">
                    <a16:rowId xmlns:a16="http://schemas.microsoft.com/office/drawing/2014/main" val="10003"/>
                  </a:ext>
                </a:extLst>
              </a:tr>
              <a:tr h="0">
                <a:tc>
                  <a:txBody>
                    <a:bodyPr/>
                    <a:lstStyle/>
                    <a:p>
                      <a:pPr marL="0" algn="l" defTabSz="914400" rtl="0" eaLnBrk="1" latinLnBrk="0" hangingPunct="1"/>
                      <a:r>
                        <a:rPr lang="es-VE" sz="1800" b="0" kern="1200" dirty="0">
                          <a:solidFill>
                            <a:schemeClr val="dk1"/>
                          </a:solidFill>
                          <a:effectLst/>
                          <a:latin typeface="+mn-lt"/>
                          <a:ea typeface="+mn-ea"/>
                          <a:cs typeface="+mn-cs"/>
                        </a:rPr>
                        <a:t>ALTER SYSTEM</a:t>
                      </a:r>
                    </a:p>
                  </a:txBody>
                  <a:tcPr marL="47625" marR="47625" marT="47625" marB="47625" anchor="ctr">
                    <a:solidFill>
                      <a:schemeClr val="bg1"/>
                    </a:solidFill>
                  </a:tcPr>
                </a:tc>
                <a:tc>
                  <a:txBody>
                    <a:bodyPr/>
                    <a:lstStyle/>
                    <a:p>
                      <a:r>
                        <a:rPr lang="es-VE">
                          <a:effectLst/>
                        </a:rPr>
                        <a:t>EXECUTE SYS.DBMS_DRS</a:t>
                      </a:r>
                      <a:endParaRPr lang="es-VE" b="0">
                        <a:effectLst/>
                        <a:latin typeface="Lato" panose="020F0502020204030203" pitchFamily="34" charset="0"/>
                      </a:endParaRPr>
                    </a:p>
                  </a:txBody>
                  <a:tcPr marL="47625" marR="47625" marT="47625" marB="47625" anchor="ctr"/>
                </a:tc>
                <a:extLst>
                  <a:ext uri="{0D108BD9-81ED-4DB2-BD59-A6C34878D82A}">
                    <a16:rowId xmlns:a16="http://schemas.microsoft.com/office/drawing/2014/main" val="10004"/>
                  </a:ext>
                </a:extLst>
              </a:tr>
              <a:tr h="0">
                <a:tc>
                  <a:txBody>
                    <a:bodyPr/>
                    <a:lstStyle/>
                    <a:p>
                      <a:pPr marL="0" algn="l" defTabSz="914400" rtl="0" eaLnBrk="1" latinLnBrk="0" hangingPunct="1"/>
                      <a:r>
                        <a:rPr lang="en-US" sz="1800" b="0" kern="1200" dirty="0">
                          <a:solidFill>
                            <a:schemeClr val="dk1"/>
                          </a:solidFill>
                          <a:effectLst/>
                          <a:latin typeface="+mn-lt"/>
                          <a:ea typeface="+mn-ea"/>
                          <a:cs typeface="+mn-cs"/>
                        </a:rPr>
                        <a:t>CREATE/DROP RESTORE POINT</a:t>
                      </a:r>
                    </a:p>
                    <a:p>
                      <a:pPr marL="0" algn="l" defTabSz="914400" rtl="0" eaLnBrk="1" latinLnBrk="0" hangingPunct="1"/>
                      <a:r>
                        <a:rPr lang="en-US" sz="1800" b="0" kern="1200" dirty="0">
                          <a:solidFill>
                            <a:schemeClr val="dk1"/>
                          </a:solidFill>
                          <a:effectLst/>
                          <a:latin typeface="+mn-lt"/>
                          <a:ea typeface="+mn-ea"/>
                          <a:cs typeface="+mn-cs"/>
                        </a:rPr>
                        <a:t>(including GUARANTEED restore points)</a:t>
                      </a:r>
                    </a:p>
                  </a:txBody>
                  <a:tcPr marL="47625" marR="47625" marT="47625" marB="47625" anchor="ctr">
                    <a:solidFill>
                      <a:schemeClr val="bg1"/>
                    </a:solidFill>
                  </a:tcPr>
                </a:tc>
                <a:tc>
                  <a:txBody>
                    <a:bodyPr/>
                    <a:lstStyle/>
                    <a:p>
                      <a:r>
                        <a:rPr lang="en-US" dirty="0">
                          <a:effectLst/>
                        </a:rPr>
                        <a:t>SELECT X$ tables, V$ and GV$ views</a:t>
                      </a:r>
                      <a:endParaRPr lang="en-US" b="0" dirty="0">
                        <a:effectLst/>
                        <a:latin typeface="Lato" panose="020F0502020204030203" pitchFamily="34" charset="0"/>
                      </a:endParaRPr>
                    </a:p>
                  </a:txBody>
                  <a:tcPr marL="47625" marR="47625" marT="47625" marB="47625" anchor="ctr"/>
                </a:tc>
                <a:extLst>
                  <a:ext uri="{0D108BD9-81ED-4DB2-BD59-A6C34878D82A}">
                    <a16:rowId xmlns:a16="http://schemas.microsoft.com/office/drawing/2014/main" val="10005"/>
                  </a:ext>
                </a:extLst>
              </a:tr>
              <a:tr h="0">
                <a:tc>
                  <a:txBody>
                    <a:bodyPr/>
                    <a:lstStyle/>
                    <a:p>
                      <a:pPr marL="0" algn="l" defTabSz="914400" rtl="0" eaLnBrk="1" latinLnBrk="0" hangingPunct="1"/>
                      <a:r>
                        <a:rPr lang="es-VE" sz="1800" b="0" kern="1200" dirty="0">
                          <a:solidFill>
                            <a:schemeClr val="dk1"/>
                          </a:solidFill>
                          <a:effectLst/>
                          <a:latin typeface="+mn-lt"/>
                          <a:ea typeface="+mn-ea"/>
                          <a:cs typeface="+mn-cs"/>
                        </a:rPr>
                        <a:t>DELETE APPQOSSYS.WLM_CLASSIFIER_PLAN</a:t>
                      </a:r>
                    </a:p>
                  </a:txBody>
                  <a:tcPr marL="47625" marR="47625" marT="47625" marB="47625" anchor="ctr">
                    <a:solidFill>
                      <a:schemeClr val="bg1"/>
                    </a:solidFill>
                  </a:tcPr>
                </a:tc>
                <a:tc>
                  <a:txBody>
                    <a:bodyPr/>
                    <a:lstStyle/>
                    <a:p>
                      <a:r>
                        <a:rPr lang="es-VE" dirty="0">
                          <a:effectLst/>
                        </a:rPr>
                        <a:t>SELECT APPQOSSYS.WLM_CLASSIFIER_PLAN</a:t>
                      </a:r>
                      <a:endParaRPr lang="es-VE" b="0" dirty="0">
                        <a:effectLst/>
                        <a:latin typeface="Lato" panose="020F0502020204030203" pitchFamily="34" charset="0"/>
                      </a:endParaRPr>
                    </a:p>
                  </a:txBody>
                  <a:tcPr marL="47625" marR="47625" marT="47625" marB="47625"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83336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can't drop user </a:t>
            </a:r>
            <a:r>
              <a:rPr lang="en-US" dirty="0" err="1">
                <a:solidFill>
                  <a:srgbClr val="F7941D"/>
                </a:solidFill>
              </a:rPr>
              <a:t>sysdg</a:t>
            </a:r>
            <a:r>
              <a:rPr lang="en-US" dirty="0"/>
              <a:t>. </a:t>
            </a:r>
          </a:p>
          <a:p>
            <a:r>
              <a:rPr lang="en-US" dirty="0"/>
              <a:t>When you are connected to the database as </a:t>
            </a:r>
            <a:r>
              <a:rPr lang="en-US" dirty="0" err="1">
                <a:solidFill>
                  <a:srgbClr val="F7941D"/>
                </a:solidFill>
              </a:rPr>
              <a:t>sysdg</a:t>
            </a:r>
            <a:r>
              <a:rPr lang="en-US" dirty="0"/>
              <a:t>, you are connected as </a:t>
            </a:r>
            <a:r>
              <a:rPr lang="en-US" dirty="0" err="1">
                <a:solidFill>
                  <a:srgbClr val="F7941D"/>
                </a:solidFill>
              </a:rPr>
              <a:t>sysdg</a:t>
            </a:r>
            <a:r>
              <a:rPr lang="en-US" dirty="0">
                <a:solidFill>
                  <a:srgbClr val="F7941D"/>
                </a:solidFill>
              </a:rPr>
              <a:t> </a:t>
            </a:r>
            <a:r>
              <a:rPr lang="en-US" dirty="0"/>
              <a:t>user to the </a:t>
            </a:r>
            <a:r>
              <a:rPr lang="en-US" dirty="0">
                <a:solidFill>
                  <a:srgbClr val="F7941D"/>
                </a:solidFill>
              </a:rPr>
              <a:t>SYS</a:t>
            </a:r>
            <a:r>
              <a:rPr lang="en-US" dirty="0"/>
              <a:t> schema:</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72</a:t>
            </a:fld>
            <a:endParaRPr lang="es-VE"/>
          </a:p>
        </p:txBody>
      </p:sp>
      <p:sp>
        <p:nvSpPr>
          <p:cNvPr id="5" name="Rectángulo 4"/>
          <p:cNvSpPr/>
          <p:nvPr/>
        </p:nvSpPr>
        <p:spPr>
          <a:xfrm>
            <a:off x="814137" y="3063632"/>
            <a:ext cx="10563725" cy="296343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SQL&gt; connect / as </a:t>
            </a:r>
            <a:r>
              <a:rPr lang="en-US" b="1" dirty="0" err="1"/>
              <a:t>sysdg</a:t>
            </a:r>
            <a:endParaRPr lang="en-US" b="1" dirty="0"/>
          </a:p>
          <a:p>
            <a:r>
              <a:rPr lang="en-US" b="1" dirty="0"/>
              <a:t>Connected.</a:t>
            </a:r>
          </a:p>
          <a:p>
            <a:endParaRPr lang="en-US" b="1" dirty="0"/>
          </a:p>
          <a:p>
            <a:r>
              <a:rPr lang="en-US" b="1" dirty="0"/>
              <a:t>SQL&gt; show user</a:t>
            </a:r>
          </a:p>
          <a:p>
            <a:r>
              <a:rPr lang="en-US" b="1" dirty="0"/>
              <a:t>USER is "SYSDG"</a:t>
            </a:r>
          </a:p>
          <a:p>
            <a:endParaRPr lang="en-US" b="1" dirty="0"/>
          </a:p>
          <a:p>
            <a:r>
              <a:rPr lang="en-US" b="1" dirty="0"/>
              <a:t>SQL&gt; select </a:t>
            </a:r>
            <a:r>
              <a:rPr lang="en-US" b="1" dirty="0" err="1"/>
              <a:t>sys_context</a:t>
            </a:r>
            <a:r>
              <a:rPr lang="en-US" b="1" dirty="0"/>
              <a:t>( '</a:t>
            </a:r>
            <a:r>
              <a:rPr lang="en-US" b="1" dirty="0" err="1"/>
              <a:t>userenv</a:t>
            </a:r>
            <a:r>
              <a:rPr lang="en-US" b="1" dirty="0"/>
              <a:t>', '</a:t>
            </a:r>
            <a:r>
              <a:rPr lang="en-US" b="1" dirty="0" err="1"/>
              <a:t>current_schema</a:t>
            </a:r>
            <a:r>
              <a:rPr lang="en-US" b="1" dirty="0"/>
              <a:t>' ) from dual;</a:t>
            </a:r>
          </a:p>
          <a:p>
            <a:r>
              <a:rPr lang="en-US" b="1" dirty="0"/>
              <a:t>SYS_CONTEXT('USERENV','CURRENT_SCHEMA')</a:t>
            </a:r>
          </a:p>
          <a:p>
            <a:r>
              <a:rPr lang="en-US" b="1" dirty="0"/>
              <a:t>------------------------------------------------------------------</a:t>
            </a:r>
          </a:p>
          <a:p>
            <a:r>
              <a:rPr lang="en-US" b="1" dirty="0"/>
              <a:t>SYS</a:t>
            </a:r>
          </a:p>
        </p:txBody>
      </p:sp>
      <p:sp>
        <p:nvSpPr>
          <p:cNvPr id="6" name="Título 2"/>
          <p:cNvSpPr>
            <a:spLocks noGrp="1"/>
          </p:cNvSpPr>
          <p:nvPr>
            <p:ph type="title"/>
          </p:nvPr>
        </p:nvSpPr>
        <p:spPr>
          <a:xfrm>
            <a:off x="1522343" y="393801"/>
            <a:ext cx="10848977" cy="655430"/>
          </a:xfrm>
        </p:spPr>
        <p:txBody>
          <a:bodyPr/>
          <a:lstStyle/>
          <a:p>
            <a:r>
              <a:rPr lang="en-US" sz="3200" dirty="0"/>
              <a:t>The </a:t>
            </a:r>
            <a:r>
              <a:rPr lang="en-US" sz="3200" dirty="0" err="1"/>
              <a:t>sysdg</a:t>
            </a:r>
            <a:r>
              <a:rPr lang="en-US" sz="3200" dirty="0"/>
              <a:t> privilege – how, when, and why should you use it?</a:t>
            </a:r>
            <a:endParaRPr lang="es-VE" sz="3200" dirty="0"/>
          </a:p>
        </p:txBody>
      </p:sp>
    </p:spTree>
    <p:extLst>
      <p:ext uri="{BB962C8B-B14F-4D97-AF65-F5344CB8AC3E}">
        <p14:creationId xmlns:p14="http://schemas.microsoft.com/office/powerpoint/2010/main" val="1489002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072163" y="4018613"/>
            <a:ext cx="7119837" cy="914400"/>
          </a:xfrm>
        </p:spPr>
        <p:txBody>
          <a:bodyPr anchor="ctr">
            <a:noAutofit/>
          </a:bodyPr>
          <a:lstStyle/>
          <a:p>
            <a:pPr algn="ctr"/>
            <a:r>
              <a:rPr lang="en-US" sz="4000" dirty="0"/>
              <a:t>Oracle Database 19c Security</a:t>
            </a:r>
          </a:p>
        </p:txBody>
      </p:sp>
      <p:sp>
        <p:nvSpPr>
          <p:cNvPr id="5" name="Marcador de texto 4"/>
          <p:cNvSpPr>
            <a:spLocks noGrp="1"/>
          </p:cNvSpPr>
          <p:nvPr>
            <p:ph type="body" sz="quarter" idx="11"/>
          </p:nvPr>
        </p:nvSpPr>
        <p:spPr>
          <a:xfrm>
            <a:off x="5229226" y="4933013"/>
            <a:ext cx="6962774" cy="914400"/>
          </a:xfrm>
        </p:spPr>
        <p:txBody>
          <a:bodyPr anchor="ctr">
            <a:noAutofit/>
          </a:bodyPr>
          <a:lstStyle/>
          <a:p>
            <a:r>
              <a:rPr lang="es-VE" i="1" dirty="0"/>
              <a:t>Security </a:t>
            </a:r>
            <a:r>
              <a:rPr lang="es-VE" i="1" dirty="0" err="1"/>
              <a:t>Considerations</a:t>
            </a:r>
            <a:r>
              <a:rPr lang="es-VE" i="1" dirty="0"/>
              <a:t> in </a:t>
            </a:r>
            <a:r>
              <a:rPr lang="es-VE" i="1" dirty="0" err="1"/>
              <a:t>Multitenant</a:t>
            </a:r>
            <a:r>
              <a:rPr lang="es-VE" i="1" dirty="0"/>
              <a:t> </a:t>
            </a:r>
            <a:r>
              <a:rPr lang="es-VE" i="1" dirty="0" err="1"/>
              <a:t>Environment</a:t>
            </a:r>
            <a:endParaRPr lang="es-VE" i="1" dirty="0"/>
          </a:p>
        </p:txBody>
      </p:sp>
    </p:spTree>
    <p:extLst>
      <p:ext uri="{BB962C8B-B14F-4D97-AF65-F5344CB8AC3E}">
        <p14:creationId xmlns:p14="http://schemas.microsoft.com/office/powerpoint/2010/main" val="6017421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n-US" b="1" dirty="0"/>
              <a:t>We will cover the following:</a:t>
            </a:r>
          </a:p>
          <a:p>
            <a:pPr lvl="1"/>
            <a:r>
              <a:rPr lang="en-US" dirty="0">
                <a:hlinkClick r:id="rId2" action="ppaction://hlinksldjump"/>
              </a:rPr>
              <a:t>Creating a common user</a:t>
            </a:r>
            <a:endParaRPr lang="en-US" dirty="0"/>
          </a:p>
          <a:p>
            <a:pPr lvl="1"/>
            <a:r>
              <a:rPr lang="en-US" dirty="0">
                <a:hlinkClick r:id="rId3" action="ppaction://hlinksldjump"/>
              </a:rPr>
              <a:t>Creating a local user</a:t>
            </a:r>
            <a:endParaRPr lang="en-US" dirty="0"/>
          </a:p>
          <a:p>
            <a:pPr lvl="1"/>
            <a:r>
              <a:rPr lang="en-US" dirty="0">
                <a:hlinkClick r:id="rId4" action="ppaction://hlinksldjump"/>
              </a:rPr>
              <a:t>Creating a common role</a:t>
            </a:r>
            <a:endParaRPr lang="en-US" dirty="0"/>
          </a:p>
          <a:p>
            <a:pPr lvl="1"/>
            <a:r>
              <a:rPr lang="en-US" dirty="0">
                <a:hlinkClick r:id="rId5" action="ppaction://hlinksldjump"/>
              </a:rPr>
              <a:t>Creating a local role</a:t>
            </a:r>
            <a:endParaRPr lang="en-US" dirty="0"/>
          </a:p>
          <a:p>
            <a:pPr lvl="1"/>
            <a:r>
              <a:rPr lang="en-US" dirty="0">
                <a:hlinkClick r:id="rId6" action="ppaction://hlinksldjump"/>
              </a:rPr>
              <a:t>Granting privileges commonly</a:t>
            </a:r>
            <a:endParaRPr lang="en-US" dirty="0"/>
          </a:p>
          <a:p>
            <a:pPr lvl="1"/>
            <a:r>
              <a:rPr lang="en-US" dirty="0">
                <a:hlinkClick r:id="rId7" action="ppaction://hlinksldjump"/>
              </a:rPr>
              <a:t>Granting privileges locally</a:t>
            </a:r>
            <a:endParaRPr lang="en-US" dirty="0"/>
          </a:p>
          <a:p>
            <a:pPr lvl="1"/>
            <a:r>
              <a:rPr lang="en-US" dirty="0">
                <a:hlinkClick r:id="rId8" action="ppaction://hlinksldjump"/>
              </a:rPr>
              <a:t>The effects of plugging/unplugging operations on users, roles, and privileges</a:t>
            </a:r>
            <a:br>
              <a:rPr lang="en-US" dirty="0"/>
            </a:b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74</a:t>
            </a:fld>
            <a:endParaRPr lang="es-VE"/>
          </a:p>
        </p:txBody>
      </p:sp>
    </p:spTree>
    <p:extLst>
      <p:ext uri="{BB962C8B-B14F-4D97-AF65-F5344CB8AC3E}">
        <p14:creationId xmlns:p14="http://schemas.microsoft.com/office/powerpoint/2010/main" val="3555048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US" dirty="0"/>
              <a:t>The Oracle multitenant environment is a new architecture of Oracle Database, introduced in version 19c (12.1.0.1). </a:t>
            </a:r>
          </a:p>
          <a:p>
            <a:endParaRPr lang="en-US" dirty="0"/>
          </a:p>
          <a:p>
            <a:r>
              <a:rPr lang="en-US" dirty="0"/>
              <a:t>This chapter is focused on some of the security considerations concerning common and local users, roles, and privileges. </a:t>
            </a:r>
          </a:p>
          <a:p>
            <a:endParaRPr lang="en-US"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75</a:t>
            </a:fld>
            <a:endParaRPr lang="es-VE"/>
          </a:p>
        </p:txBody>
      </p:sp>
    </p:spTree>
    <p:extLst>
      <p:ext uri="{BB962C8B-B14F-4D97-AF65-F5344CB8AC3E}">
        <p14:creationId xmlns:p14="http://schemas.microsoft.com/office/powerpoint/2010/main" val="1440480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Traditional architecture of Oracle Database.</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76</a:t>
            </a:fld>
            <a:endParaRPr lang="es-VE"/>
          </a:p>
        </p:txBody>
      </p:sp>
      <p:sp>
        <p:nvSpPr>
          <p:cNvPr id="6" name="Cilindro 5"/>
          <p:cNvSpPr/>
          <p:nvPr/>
        </p:nvSpPr>
        <p:spPr>
          <a:xfrm>
            <a:off x="2612303" y="2242887"/>
            <a:ext cx="3288631" cy="3208421"/>
          </a:xfrm>
          <a:prstGeom prst="can">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8" name="CuadroTexto 7"/>
          <p:cNvSpPr txBox="1"/>
          <p:nvPr/>
        </p:nvSpPr>
        <p:spPr>
          <a:xfrm>
            <a:off x="3638500" y="2423835"/>
            <a:ext cx="1273105" cy="369332"/>
          </a:xfrm>
          <a:prstGeom prst="rect">
            <a:avLst/>
          </a:prstGeom>
          <a:noFill/>
        </p:spPr>
        <p:txBody>
          <a:bodyPr wrap="none" rtlCol="0">
            <a:spAutoFit/>
          </a:bodyPr>
          <a:lstStyle/>
          <a:p>
            <a:r>
              <a:rPr lang="es-VE" b="1" dirty="0"/>
              <a:t>NonCDB1</a:t>
            </a:r>
          </a:p>
        </p:txBody>
      </p:sp>
      <p:sp>
        <p:nvSpPr>
          <p:cNvPr id="11" name="Rectángulo redondeado 10"/>
          <p:cNvSpPr/>
          <p:nvPr/>
        </p:nvSpPr>
        <p:spPr>
          <a:xfrm>
            <a:off x="3015747" y="3237765"/>
            <a:ext cx="2518610" cy="1124225"/>
          </a:xfrm>
          <a:prstGeom prst="roundRect">
            <a:avLst/>
          </a:prstGeom>
          <a:solidFill>
            <a:schemeClr val="bg1"/>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062" y="3364625"/>
            <a:ext cx="735812" cy="735812"/>
          </a:xfrm>
          <a:prstGeom prst="rect">
            <a:avLst/>
          </a:prstGeom>
        </p:spPr>
      </p:pic>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593" y="3364625"/>
            <a:ext cx="735812" cy="735812"/>
          </a:xfrm>
          <a:prstGeom prst="rect">
            <a:avLst/>
          </a:prstGeom>
        </p:spPr>
      </p:pic>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909" y="3364625"/>
            <a:ext cx="735812" cy="735812"/>
          </a:xfrm>
          <a:prstGeom prst="rect">
            <a:avLst/>
          </a:prstGeom>
        </p:spPr>
      </p:pic>
      <p:pic>
        <p:nvPicPr>
          <p:cNvPr id="15" name="Imagen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098" y="4449125"/>
            <a:ext cx="2363908" cy="691934"/>
          </a:xfrm>
          <a:prstGeom prst="rect">
            <a:avLst/>
          </a:prstGeom>
        </p:spPr>
      </p:pic>
      <p:sp>
        <p:nvSpPr>
          <p:cNvPr id="16" name="CuadroTexto 15"/>
          <p:cNvSpPr txBox="1"/>
          <p:nvPr/>
        </p:nvSpPr>
        <p:spPr>
          <a:xfrm>
            <a:off x="3125589" y="4016834"/>
            <a:ext cx="710451" cy="369332"/>
          </a:xfrm>
          <a:prstGeom prst="rect">
            <a:avLst/>
          </a:prstGeom>
          <a:noFill/>
        </p:spPr>
        <p:txBody>
          <a:bodyPr wrap="none" rtlCol="0">
            <a:spAutoFit/>
          </a:bodyPr>
          <a:lstStyle/>
          <a:p>
            <a:r>
              <a:rPr lang="es-VE" b="1" dirty="0" err="1"/>
              <a:t>Obj</a:t>
            </a:r>
            <a:r>
              <a:rPr lang="es-VE" b="1" dirty="0"/>
              <a:t>$</a:t>
            </a:r>
          </a:p>
        </p:txBody>
      </p:sp>
      <p:sp>
        <p:nvSpPr>
          <p:cNvPr id="17" name="CuadroTexto 16"/>
          <p:cNvSpPr txBox="1"/>
          <p:nvPr/>
        </p:nvSpPr>
        <p:spPr>
          <a:xfrm>
            <a:off x="3930406" y="4016834"/>
            <a:ext cx="689291" cy="369332"/>
          </a:xfrm>
          <a:prstGeom prst="rect">
            <a:avLst/>
          </a:prstGeom>
          <a:noFill/>
        </p:spPr>
        <p:txBody>
          <a:bodyPr wrap="none" rtlCol="0">
            <a:spAutoFit/>
          </a:bodyPr>
          <a:lstStyle/>
          <a:p>
            <a:r>
              <a:rPr lang="es-VE" b="1" dirty="0" err="1"/>
              <a:t>Tab</a:t>
            </a:r>
            <a:r>
              <a:rPr lang="es-VE" b="1" dirty="0"/>
              <a:t>$</a:t>
            </a:r>
          </a:p>
        </p:txBody>
      </p:sp>
      <p:sp>
        <p:nvSpPr>
          <p:cNvPr id="18" name="CuadroTexto 17"/>
          <p:cNvSpPr txBox="1"/>
          <p:nvPr/>
        </p:nvSpPr>
        <p:spPr>
          <a:xfrm>
            <a:off x="4567914" y="4016834"/>
            <a:ext cx="1018227" cy="369332"/>
          </a:xfrm>
          <a:prstGeom prst="rect">
            <a:avLst/>
          </a:prstGeom>
          <a:noFill/>
        </p:spPr>
        <p:txBody>
          <a:bodyPr wrap="none" rtlCol="0">
            <a:spAutoFit/>
          </a:bodyPr>
          <a:lstStyle/>
          <a:p>
            <a:r>
              <a:rPr lang="es-VE" b="1" dirty="0" err="1"/>
              <a:t>Source</a:t>
            </a:r>
            <a:r>
              <a:rPr lang="es-VE" b="1" dirty="0"/>
              <a:t>$</a:t>
            </a:r>
          </a:p>
        </p:txBody>
      </p:sp>
      <p:sp>
        <p:nvSpPr>
          <p:cNvPr id="19" name="CuadroTexto 18"/>
          <p:cNvSpPr txBox="1"/>
          <p:nvPr/>
        </p:nvSpPr>
        <p:spPr>
          <a:xfrm>
            <a:off x="3638500" y="5081976"/>
            <a:ext cx="1178528" cy="369332"/>
          </a:xfrm>
          <a:prstGeom prst="rect">
            <a:avLst/>
          </a:prstGeom>
          <a:noFill/>
        </p:spPr>
        <p:txBody>
          <a:bodyPr wrap="none" rtlCol="0">
            <a:spAutoFit/>
          </a:bodyPr>
          <a:lstStyle/>
          <a:p>
            <a:r>
              <a:rPr lang="es-VE" b="1" dirty="0" err="1">
                <a:solidFill>
                  <a:schemeClr val="bg1"/>
                </a:solidFill>
              </a:rPr>
              <a:t>User</a:t>
            </a:r>
            <a:r>
              <a:rPr lang="es-VE" b="1" dirty="0">
                <a:solidFill>
                  <a:schemeClr val="bg1"/>
                </a:solidFill>
              </a:rPr>
              <a:t> data</a:t>
            </a:r>
          </a:p>
        </p:txBody>
      </p:sp>
      <p:sp>
        <p:nvSpPr>
          <p:cNvPr id="20" name="Cilindro 19"/>
          <p:cNvSpPr/>
          <p:nvPr/>
        </p:nvSpPr>
        <p:spPr>
          <a:xfrm>
            <a:off x="6386555" y="2250165"/>
            <a:ext cx="3288631" cy="3208421"/>
          </a:xfrm>
          <a:prstGeom prst="can">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21" name="CuadroTexto 20"/>
          <p:cNvSpPr txBox="1"/>
          <p:nvPr/>
        </p:nvSpPr>
        <p:spPr>
          <a:xfrm>
            <a:off x="7412752" y="2431113"/>
            <a:ext cx="1273105" cy="369332"/>
          </a:xfrm>
          <a:prstGeom prst="rect">
            <a:avLst/>
          </a:prstGeom>
          <a:noFill/>
        </p:spPr>
        <p:txBody>
          <a:bodyPr wrap="none" rtlCol="0">
            <a:spAutoFit/>
          </a:bodyPr>
          <a:lstStyle/>
          <a:p>
            <a:r>
              <a:rPr lang="es-VE" b="1" dirty="0"/>
              <a:t>NonCDB2</a:t>
            </a:r>
          </a:p>
        </p:txBody>
      </p:sp>
      <p:sp>
        <p:nvSpPr>
          <p:cNvPr id="22" name="Rectángulo redondeado 21"/>
          <p:cNvSpPr/>
          <p:nvPr/>
        </p:nvSpPr>
        <p:spPr>
          <a:xfrm>
            <a:off x="6789999" y="3245043"/>
            <a:ext cx="2518610" cy="1124225"/>
          </a:xfrm>
          <a:prstGeom prst="roundRect">
            <a:avLst/>
          </a:prstGeom>
          <a:solidFill>
            <a:schemeClr val="bg1"/>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23" name="Imagen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314" y="3371903"/>
            <a:ext cx="735812" cy="735812"/>
          </a:xfrm>
          <a:prstGeom prst="rect">
            <a:avLst/>
          </a:prstGeom>
        </p:spPr>
      </p:pic>
      <p:pic>
        <p:nvPicPr>
          <p:cNvPr id="24" name="Imagen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845" y="3371903"/>
            <a:ext cx="735812" cy="735812"/>
          </a:xfrm>
          <a:prstGeom prst="rect">
            <a:avLst/>
          </a:prstGeom>
        </p:spPr>
      </p:pic>
      <p:pic>
        <p:nvPicPr>
          <p:cNvPr id="25" name="Imagen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161" y="3371903"/>
            <a:ext cx="735812" cy="735812"/>
          </a:xfrm>
          <a:prstGeom prst="rect">
            <a:avLst/>
          </a:prstGeom>
        </p:spPr>
      </p:pic>
      <p:pic>
        <p:nvPicPr>
          <p:cNvPr id="26" name="Imagen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350" y="4456403"/>
            <a:ext cx="2363908" cy="691934"/>
          </a:xfrm>
          <a:prstGeom prst="rect">
            <a:avLst/>
          </a:prstGeom>
        </p:spPr>
      </p:pic>
      <p:sp>
        <p:nvSpPr>
          <p:cNvPr id="27" name="CuadroTexto 26"/>
          <p:cNvSpPr txBox="1"/>
          <p:nvPr/>
        </p:nvSpPr>
        <p:spPr>
          <a:xfrm>
            <a:off x="6899841" y="4024112"/>
            <a:ext cx="710451" cy="369332"/>
          </a:xfrm>
          <a:prstGeom prst="rect">
            <a:avLst/>
          </a:prstGeom>
          <a:noFill/>
        </p:spPr>
        <p:txBody>
          <a:bodyPr wrap="none" rtlCol="0">
            <a:spAutoFit/>
          </a:bodyPr>
          <a:lstStyle/>
          <a:p>
            <a:r>
              <a:rPr lang="es-VE" b="1" dirty="0" err="1"/>
              <a:t>Obj</a:t>
            </a:r>
            <a:r>
              <a:rPr lang="es-VE" b="1" dirty="0"/>
              <a:t>$</a:t>
            </a:r>
          </a:p>
        </p:txBody>
      </p:sp>
      <p:sp>
        <p:nvSpPr>
          <p:cNvPr id="28" name="CuadroTexto 27"/>
          <p:cNvSpPr txBox="1"/>
          <p:nvPr/>
        </p:nvSpPr>
        <p:spPr>
          <a:xfrm>
            <a:off x="7704658" y="4024112"/>
            <a:ext cx="689291" cy="369332"/>
          </a:xfrm>
          <a:prstGeom prst="rect">
            <a:avLst/>
          </a:prstGeom>
          <a:noFill/>
        </p:spPr>
        <p:txBody>
          <a:bodyPr wrap="none" rtlCol="0">
            <a:spAutoFit/>
          </a:bodyPr>
          <a:lstStyle/>
          <a:p>
            <a:r>
              <a:rPr lang="es-VE" b="1" dirty="0" err="1"/>
              <a:t>Tab</a:t>
            </a:r>
            <a:r>
              <a:rPr lang="es-VE" b="1" dirty="0"/>
              <a:t>$</a:t>
            </a:r>
          </a:p>
        </p:txBody>
      </p:sp>
      <p:sp>
        <p:nvSpPr>
          <p:cNvPr id="29" name="CuadroTexto 28"/>
          <p:cNvSpPr txBox="1"/>
          <p:nvPr/>
        </p:nvSpPr>
        <p:spPr>
          <a:xfrm>
            <a:off x="8342166" y="4024112"/>
            <a:ext cx="1018227" cy="369332"/>
          </a:xfrm>
          <a:prstGeom prst="rect">
            <a:avLst/>
          </a:prstGeom>
          <a:noFill/>
        </p:spPr>
        <p:txBody>
          <a:bodyPr wrap="none" rtlCol="0">
            <a:spAutoFit/>
          </a:bodyPr>
          <a:lstStyle/>
          <a:p>
            <a:r>
              <a:rPr lang="es-VE" b="1" dirty="0" err="1"/>
              <a:t>Source</a:t>
            </a:r>
            <a:r>
              <a:rPr lang="es-VE" b="1" dirty="0"/>
              <a:t>$</a:t>
            </a:r>
          </a:p>
        </p:txBody>
      </p:sp>
      <p:sp>
        <p:nvSpPr>
          <p:cNvPr id="30" name="CuadroTexto 29"/>
          <p:cNvSpPr txBox="1"/>
          <p:nvPr/>
        </p:nvSpPr>
        <p:spPr>
          <a:xfrm>
            <a:off x="7412752" y="5089254"/>
            <a:ext cx="1178528" cy="369332"/>
          </a:xfrm>
          <a:prstGeom prst="rect">
            <a:avLst/>
          </a:prstGeom>
          <a:noFill/>
        </p:spPr>
        <p:txBody>
          <a:bodyPr wrap="none" rtlCol="0">
            <a:spAutoFit/>
          </a:bodyPr>
          <a:lstStyle/>
          <a:p>
            <a:r>
              <a:rPr lang="es-VE" b="1" dirty="0" err="1">
                <a:solidFill>
                  <a:schemeClr val="bg1"/>
                </a:solidFill>
              </a:rPr>
              <a:t>User</a:t>
            </a:r>
            <a:r>
              <a:rPr lang="es-VE" b="1" dirty="0">
                <a:solidFill>
                  <a:schemeClr val="bg1"/>
                </a:solidFill>
              </a:rPr>
              <a:t> data</a:t>
            </a:r>
          </a:p>
        </p:txBody>
      </p:sp>
      <p:sp>
        <p:nvSpPr>
          <p:cNvPr id="31" name="Rectángulo redondeado 30"/>
          <p:cNvSpPr/>
          <p:nvPr/>
        </p:nvSpPr>
        <p:spPr>
          <a:xfrm>
            <a:off x="2596261" y="5582475"/>
            <a:ext cx="3272590" cy="721895"/>
          </a:xfrm>
          <a:prstGeom prst="roundRect">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VE" sz="1600" b="1" dirty="0"/>
              <a:t>Instance1</a:t>
            </a:r>
            <a:endParaRPr lang="es-VE" b="1" dirty="0"/>
          </a:p>
        </p:txBody>
      </p:sp>
      <p:sp>
        <p:nvSpPr>
          <p:cNvPr id="32" name="Rectángulo 31"/>
          <p:cNvSpPr/>
          <p:nvPr/>
        </p:nvSpPr>
        <p:spPr>
          <a:xfrm>
            <a:off x="2935325" y="5902169"/>
            <a:ext cx="2594461" cy="198864"/>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1400" b="1" dirty="0"/>
              <a:t>SGA</a:t>
            </a:r>
            <a:endParaRPr lang="es-VE" b="1" dirty="0"/>
          </a:p>
        </p:txBody>
      </p:sp>
      <p:sp>
        <p:nvSpPr>
          <p:cNvPr id="33" name="Elipse 32"/>
          <p:cNvSpPr/>
          <p:nvPr/>
        </p:nvSpPr>
        <p:spPr>
          <a:xfrm>
            <a:off x="4056092" y="6106279"/>
            <a:ext cx="352926" cy="149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4" name="Elipse 33"/>
          <p:cNvSpPr/>
          <p:nvPr/>
        </p:nvSpPr>
        <p:spPr>
          <a:xfrm>
            <a:off x="4563858" y="6106279"/>
            <a:ext cx="352926" cy="149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5" name="Elipse 34"/>
          <p:cNvSpPr/>
          <p:nvPr/>
        </p:nvSpPr>
        <p:spPr>
          <a:xfrm>
            <a:off x="5077817" y="6106279"/>
            <a:ext cx="352926" cy="149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6" name="Elipse 35"/>
          <p:cNvSpPr/>
          <p:nvPr/>
        </p:nvSpPr>
        <p:spPr>
          <a:xfrm>
            <a:off x="3034367" y="6106279"/>
            <a:ext cx="352926" cy="149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7" name="Elipse 36"/>
          <p:cNvSpPr/>
          <p:nvPr/>
        </p:nvSpPr>
        <p:spPr>
          <a:xfrm>
            <a:off x="3548326" y="6106279"/>
            <a:ext cx="352926" cy="149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8" name="Rectángulo redondeado 37"/>
          <p:cNvSpPr/>
          <p:nvPr/>
        </p:nvSpPr>
        <p:spPr>
          <a:xfrm>
            <a:off x="6416461" y="5590112"/>
            <a:ext cx="3272590" cy="721895"/>
          </a:xfrm>
          <a:prstGeom prst="roundRect">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VE" sz="1600" b="1" dirty="0"/>
              <a:t>Instance2</a:t>
            </a:r>
            <a:endParaRPr lang="es-VE" b="1" dirty="0"/>
          </a:p>
        </p:txBody>
      </p:sp>
      <p:sp>
        <p:nvSpPr>
          <p:cNvPr id="39" name="Rectángulo 38"/>
          <p:cNvSpPr/>
          <p:nvPr/>
        </p:nvSpPr>
        <p:spPr>
          <a:xfrm>
            <a:off x="6755525" y="5909806"/>
            <a:ext cx="2594461" cy="198864"/>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1400" b="1" dirty="0"/>
              <a:t>SGA</a:t>
            </a:r>
            <a:endParaRPr lang="es-VE" b="1" dirty="0"/>
          </a:p>
        </p:txBody>
      </p:sp>
      <p:sp>
        <p:nvSpPr>
          <p:cNvPr id="40" name="Elipse 39"/>
          <p:cNvSpPr/>
          <p:nvPr/>
        </p:nvSpPr>
        <p:spPr>
          <a:xfrm>
            <a:off x="7876292" y="6113916"/>
            <a:ext cx="352926" cy="149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1" name="Elipse 40"/>
          <p:cNvSpPr/>
          <p:nvPr/>
        </p:nvSpPr>
        <p:spPr>
          <a:xfrm>
            <a:off x="8384058" y="6113916"/>
            <a:ext cx="352926" cy="149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2" name="Elipse 41"/>
          <p:cNvSpPr/>
          <p:nvPr/>
        </p:nvSpPr>
        <p:spPr>
          <a:xfrm>
            <a:off x="8898017" y="6113916"/>
            <a:ext cx="352926" cy="149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3" name="Elipse 42"/>
          <p:cNvSpPr/>
          <p:nvPr/>
        </p:nvSpPr>
        <p:spPr>
          <a:xfrm>
            <a:off x="6854567" y="6113916"/>
            <a:ext cx="352926" cy="149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4" name="Elipse 43"/>
          <p:cNvSpPr/>
          <p:nvPr/>
        </p:nvSpPr>
        <p:spPr>
          <a:xfrm>
            <a:off x="7368526" y="6113916"/>
            <a:ext cx="352926" cy="149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2717080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37929" y="1339684"/>
            <a:ext cx="11516139" cy="4351338"/>
          </a:xfrm>
        </p:spPr>
        <p:txBody>
          <a:bodyPr/>
          <a:lstStyle/>
          <a:p>
            <a:r>
              <a:rPr lang="es-VE" dirty="0"/>
              <a:t>Data </a:t>
            </a:r>
            <a:r>
              <a:rPr lang="es-VE" dirty="0" err="1"/>
              <a:t>Dictionary</a:t>
            </a:r>
            <a:r>
              <a:rPr lang="es-VE" dirty="0"/>
              <a:t> </a:t>
            </a:r>
            <a:r>
              <a:rPr lang="es-VE" dirty="0" err="1"/>
              <a:t>separation</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77</a:t>
            </a:fld>
            <a:endParaRPr lang="es-VE"/>
          </a:p>
        </p:txBody>
      </p:sp>
      <p:sp>
        <p:nvSpPr>
          <p:cNvPr id="25" name="Cilindro 24"/>
          <p:cNvSpPr/>
          <p:nvPr/>
        </p:nvSpPr>
        <p:spPr>
          <a:xfrm>
            <a:off x="2695211" y="1920553"/>
            <a:ext cx="6768833" cy="4510840"/>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26" name="Cilindro 25"/>
          <p:cNvSpPr/>
          <p:nvPr/>
        </p:nvSpPr>
        <p:spPr>
          <a:xfrm>
            <a:off x="2920591" y="3075019"/>
            <a:ext cx="2901772" cy="3068822"/>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27" name="Cilindro 26"/>
          <p:cNvSpPr/>
          <p:nvPr/>
        </p:nvSpPr>
        <p:spPr>
          <a:xfrm>
            <a:off x="6362908" y="3087273"/>
            <a:ext cx="2901772" cy="3068822"/>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28" name="Cilindro 27"/>
          <p:cNvSpPr/>
          <p:nvPr/>
        </p:nvSpPr>
        <p:spPr>
          <a:xfrm>
            <a:off x="3080933" y="3234475"/>
            <a:ext cx="2581088" cy="2749910"/>
          </a:xfrm>
          <a:prstGeom prst="can">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29" name="Rectángulo redondeado 28"/>
          <p:cNvSpPr/>
          <p:nvPr/>
        </p:nvSpPr>
        <p:spPr>
          <a:xfrm>
            <a:off x="3124839" y="4140077"/>
            <a:ext cx="2518610" cy="1124225"/>
          </a:xfrm>
          <a:prstGeom prst="roundRect">
            <a:avLst/>
          </a:prstGeom>
          <a:solidFill>
            <a:schemeClr val="bg1"/>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30" name="Imagen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154" y="4266937"/>
            <a:ext cx="735812" cy="735812"/>
          </a:xfrm>
          <a:prstGeom prst="rect">
            <a:avLst/>
          </a:prstGeom>
        </p:spPr>
      </p:pic>
      <p:pic>
        <p:nvPicPr>
          <p:cNvPr id="31" name="Imagen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685" y="4266937"/>
            <a:ext cx="735812" cy="735812"/>
          </a:xfrm>
          <a:prstGeom prst="rect">
            <a:avLst/>
          </a:prstGeom>
        </p:spPr>
      </p:pic>
      <p:pic>
        <p:nvPicPr>
          <p:cNvPr id="32" name="Imagen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001" y="4266937"/>
            <a:ext cx="735812" cy="735812"/>
          </a:xfrm>
          <a:prstGeom prst="rect">
            <a:avLst/>
          </a:prstGeom>
        </p:spPr>
      </p:pic>
      <p:sp>
        <p:nvSpPr>
          <p:cNvPr id="33" name="CuadroTexto 32"/>
          <p:cNvSpPr txBox="1"/>
          <p:nvPr/>
        </p:nvSpPr>
        <p:spPr>
          <a:xfrm>
            <a:off x="3234681" y="4919146"/>
            <a:ext cx="710451" cy="369332"/>
          </a:xfrm>
          <a:prstGeom prst="rect">
            <a:avLst/>
          </a:prstGeom>
          <a:noFill/>
        </p:spPr>
        <p:txBody>
          <a:bodyPr wrap="none" rtlCol="0">
            <a:spAutoFit/>
          </a:bodyPr>
          <a:lstStyle/>
          <a:p>
            <a:r>
              <a:rPr lang="es-VE" b="1" dirty="0" err="1"/>
              <a:t>Obj</a:t>
            </a:r>
            <a:r>
              <a:rPr lang="es-VE" b="1" dirty="0"/>
              <a:t>$</a:t>
            </a:r>
          </a:p>
        </p:txBody>
      </p:sp>
      <p:sp>
        <p:nvSpPr>
          <p:cNvPr id="34" name="CuadroTexto 33"/>
          <p:cNvSpPr txBox="1"/>
          <p:nvPr/>
        </p:nvSpPr>
        <p:spPr>
          <a:xfrm>
            <a:off x="4039498" y="4919146"/>
            <a:ext cx="689291" cy="369332"/>
          </a:xfrm>
          <a:prstGeom prst="rect">
            <a:avLst/>
          </a:prstGeom>
          <a:noFill/>
        </p:spPr>
        <p:txBody>
          <a:bodyPr wrap="none" rtlCol="0">
            <a:spAutoFit/>
          </a:bodyPr>
          <a:lstStyle/>
          <a:p>
            <a:r>
              <a:rPr lang="es-VE" b="1" dirty="0" err="1"/>
              <a:t>Tab</a:t>
            </a:r>
            <a:r>
              <a:rPr lang="es-VE" b="1" dirty="0"/>
              <a:t>$</a:t>
            </a:r>
          </a:p>
        </p:txBody>
      </p:sp>
      <p:sp>
        <p:nvSpPr>
          <p:cNvPr id="35" name="CuadroTexto 34"/>
          <p:cNvSpPr txBox="1"/>
          <p:nvPr/>
        </p:nvSpPr>
        <p:spPr>
          <a:xfrm>
            <a:off x="4677006" y="4919146"/>
            <a:ext cx="1018227" cy="369332"/>
          </a:xfrm>
          <a:prstGeom prst="rect">
            <a:avLst/>
          </a:prstGeom>
          <a:noFill/>
        </p:spPr>
        <p:txBody>
          <a:bodyPr wrap="none" rtlCol="0">
            <a:spAutoFit/>
          </a:bodyPr>
          <a:lstStyle/>
          <a:p>
            <a:r>
              <a:rPr lang="es-VE" b="1" dirty="0" err="1"/>
              <a:t>Source</a:t>
            </a:r>
            <a:r>
              <a:rPr lang="es-VE" b="1" dirty="0"/>
              <a:t>$</a:t>
            </a:r>
          </a:p>
        </p:txBody>
      </p:sp>
      <p:sp>
        <p:nvSpPr>
          <p:cNvPr id="36" name="Rectángulo redondeado 35"/>
          <p:cNvSpPr/>
          <p:nvPr/>
        </p:nvSpPr>
        <p:spPr>
          <a:xfrm>
            <a:off x="6554969" y="4042243"/>
            <a:ext cx="2518610" cy="1124225"/>
          </a:xfrm>
          <a:prstGeom prst="roundRect">
            <a:avLst/>
          </a:prstGeom>
          <a:solidFill>
            <a:schemeClr val="bg1"/>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37" name="Imagen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284" y="4169103"/>
            <a:ext cx="735812" cy="735812"/>
          </a:xfrm>
          <a:prstGeom prst="rect">
            <a:avLst/>
          </a:prstGeom>
        </p:spPr>
      </p:pic>
      <p:pic>
        <p:nvPicPr>
          <p:cNvPr id="38" name="Imagen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815" y="4169103"/>
            <a:ext cx="735812" cy="735812"/>
          </a:xfrm>
          <a:prstGeom prst="rect">
            <a:avLst/>
          </a:prstGeom>
        </p:spPr>
      </p:pic>
      <p:pic>
        <p:nvPicPr>
          <p:cNvPr id="39" name="Imagen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131" y="4169103"/>
            <a:ext cx="735812" cy="735812"/>
          </a:xfrm>
          <a:prstGeom prst="rect">
            <a:avLst/>
          </a:prstGeom>
        </p:spPr>
      </p:pic>
      <p:sp>
        <p:nvSpPr>
          <p:cNvPr id="40" name="CuadroTexto 39"/>
          <p:cNvSpPr txBox="1"/>
          <p:nvPr/>
        </p:nvSpPr>
        <p:spPr>
          <a:xfrm>
            <a:off x="6664811" y="4821312"/>
            <a:ext cx="710451" cy="369332"/>
          </a:xfrm>
          <a:prstGeom prst="rect">
            <a:avLst/>
          </a:prstGeom>
          <a:noFill/>
        </p:spPr>
        <p:txBody>
          <a:bodyPr wrap="none" rtlCol="0">
            <a:spAutoFit/>
          </a:bodyPr>
          <a:lstStyle/>
          <a:p>
            <a:r>
              <a:rPr lang="es-VE" b="1" dirty="0" err="1"/>
              <a:t>Obj</a:t>
            </a:r>
            <a:r>
              <a:rPr lang="es-VE" b="1" dirty="0"/>
              <a:t>$</a:t>
            </a:r>
          </a:p>
        </p:txBody>
      </p:sp>
      <p:sp>
        <p:nvSpPr>
          <p:cNvPr id="41" name="CuadroTexto 40"/>
          <p:cNvSpPr txBox="1"/>
          <p:nvPr/>
        </p:nvSpPr>
        <p:spPr>
          <a:xfrm>
            <a:off x="7469628" y="4821312"/>
            <a:ext cx="689291" cy="369332"/>
          </a:xfrm>
          <a:prstGeom prst="rect">
            <a:avLst/>
          </a:prstGeom>
          <a:noFill/>
        </p:spPr>
        <p:txBody>
          <a:bodyPr wrap="none" rtlCol="0">
            <a:spAutoFit/>
          </a:bodyPr>
          <a:lstStyle/>
          <a:p>
            <a:r>
              <a:rPr lang="es-VE" b="1" dirty="0" err="1"/>
              <a:t>Tab</a:t>
            </a:r>
            <a:r>
              <a:rPr lang="es-VE" b="1" dirty="0"/>
              <a:t>$</a:t>
            </a:r>
          </a:p>
        </p:txBody>
      </p:sp>
      <p:sp>
        <p:nvSpPr>
          <p:cNvPr id="42" name="CuadroTexto 41"/>
          <p:cNvSpPr txBox="1"/>
          <p:nvPr/>
        </p:nvSpPr>
        <p:spPr>
          <a:xfrm>
            <a:off x="8107136" y="4821312"/>
            <a:ext cx="1018227" cy="369332"/>
          </a:xfrm>
          <a:prstGeom prst="rect">
            <a:avLst/>
          </a:prstGeom>
          <a:noFill/>
        </p:spPr>
        <p:txBody>
          <a:bodyPr wrap="none" rtlCol="0">
            <a:spAutoFit/>
          </a:bodyPr>
          <a:lstStyle/>
          <a:p>
            <a:r>
              <a:rPr lang="es-VE" b="1" dirty="0" err="1"/>
              <a:t>Source</a:t>
            </a:r>
            <a:r>
              <a:rPr lang="es-VE" b="1" dirty="0"/>
              <a:t>$</a:t>
            </a:r>
          </a:p>
        </p:txBody>
      </p:sp>
      <p:pic>
        <p:nvPicPr>
          <p:cNvPr id="43" name="Imagen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95" y="5205196"/>
            <a:ext cx="2363908" cy="691934"/>
          </a:xfrm>
          <a:prstGeom prst="rect">
            <a:avLst/>
          </a:prstGeom>
        </p:spPr>
      </p:pic>
      <p:sp>
        <p:nvSpPr>
          <p:cNvPr id="44" name="CuadroTexto 43"/>
          <p:cNvSpPr txBox="1"/>
          <p:nvPr/>
        </p:nvSpPr>
        <p:spPr>
          <a:xfrm>
            <a:off x="7212997" y="5838047"/>
            <a:ext cx="1178528" cy="369332"/>
          </a:xfrm>
          <a:prstGeom prst="rect">
            <a:avLst/>
          </a:prstGeom>
          <a:noFill/>
        </p:spPr>
        <p:txBody>
          <a:bodyPr wrap="none" rtlCol="0">
            <a:spAutoFit/>
          </a:bodyPr>
          <a:lstStyle/>
          <a:p>
            <a:r>
              <a:rPr lang="es-VE" b="1" dirty="0" err="1">
                <a:solidFill>
                  <a:schemeClr val="bg1"/>
                </a:solidFill>
              </a:rPr>
              <a:t>User</a:t>
            </a:r>
            <a:r>
              <a:rPr lang="es-VE" b="1" dirty="0">
                <a:solidFill>
                  <a:schemeClr val="bg1"/>
                </a:solidFill>
              </a:rPr>
              <a:t> data</a:t>
            </a:r>
          </a:p>
        </p:txBody>
      </p:sp>
      <p:sp>
        <p:nvSpPr>
          <p:cNvPr id="45" name="CuadroTexto 44"/>
          <p:cNvSpPr txBox="1"/>
          <p:nvPr/>
        </p:nvSpPr>
        <p:spPr>
          <a:xfrm>
            <a:off x="3815919" y="3087273"/>
            <a:ext cx="1127232" cy="707886"/>
          </a:xfrm>
          <a:prstGeom prst="rect">
            <a:avLst/>
          </a:prstGeom>
          <a:noFill/>
        </p:spPr>
        <p:txBody>
          <a:bodyPr wrap="none" rtlCol="0">
            <a:spAutoFit/>
          </a:bodyPr>
          <a:lstStyle/>
          <a:p>
            <a:r>
              <a:rPr lang="es-VE" sz="4000" b="1" dirty="0" err="1"/>
              <a:t>root</a:t>
            </a:r>
            <a:endParaRPr lang="es-VE" sz="4000" b="1" dirty="0"/>
          </a:p>
        </p:txBody>
      </p:sp>
      <p:sp>
        <p:nvSpPr>
          <p:cNvPr id="46" name="CuadroTexto 45"/>
          <p:cNvSpPr txBox="1"/>
          <p:nvPr/>
        </p:nvSpPr>
        <p:spPr>
          <a:xfrm>
            <a:off x="7182852" y="3161410"/>
            <a:ext cx="1261884" cy="707886"/>
          </a:xfrm>
          <a:prstGeom prst="rect">
            <a:avLst/>
          </a:prstGeom>
          <a:noFill/>
        </p:spPr>
        <p:txBody>
          <a:bodyPr wrap="none" rtlCol="0">
            <a:spAutoFit/>
          </a:bodyPr>
          <a:lstStyle/>
          <a:p>
            <a:r>
              <a:rPr lang="es-VE" sz="4000" b="1" dirty="0"/>
              <a:t>PDB</a:t>
            </a:r>
          </a:p>
        </p:txBody>
      </p:sp>
      <p:sp>
        <p:nvSpPr>
          <p:cNvPr id="47" name="CuadroTexto 46"/>
          <p:cNvSpPr txBox="1"/>
          <p:nvPr/>
        </p:nvSpPr>
        <p:spPr>
          <a:xfrm>
            <a:off x="5322391" y="2041819"/>
            <a:ext cx="1547218" cy="830997"/>
          </a:xfrm>
          <a:prstGeom prst="rect">
            <a:avLst/>
          </a:prstGeom>
          <a:noFill/>
        </p:spPr>
        <p:txBody>
          <a:bodyPr wrap="none" rtlCol="0">
            <a:spAutoFit/>
          </a:bodyPr>
          <a:lstStyle/>
          <a:p>
            <a:r>
              <a:rPr lang="es-VE" sz="4800" b="1" dirty="0"/>
              <a:t>CDB</a:t>
            </a:r>
          </a:p>
        </p:txBody>
      </p:sp>
      <p:cxnSp>
        <p:nvCxnSpPr>
          <p:cNvPr id="49" name="Conector recto de flecha 48"/>
          <p:cNvCxnSpPr/>
          <p:nvPr/>
        </p:nvCxnSpPr>
        <p:spPr>
          <a:xfrm>
            <a:off x="1522343" y="4266937"/>
            <a:ext cx="1602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CuadroTexto 50"/>
          <p:cNvSpPr txBox="1"/>
          <p:nvPr/>
        </p:nvSpPr>
        <p:spPr>
          <a:xfrm>
            <a:off x="197896" y="3719077"/>
            <a:ext cx="1484695" cy="646331"/>
          </a:xfrm>
          <a:prstGeom prst="rect">
            <a:avLst/>
          </a:prstGeom>
          <a:noFill/>
        </p:spPr>
        <p:txBody>
          <a:bodyPr wrap="square" rtlCol="0">
            <a:spAutoFit/>
          </a:bodyPr>
          <a:lstStyle/>
          <a:p>
            <a:r>
              <a:rPr lang="es-VE" b="1" dirty="0" err="1"/>
              <a:t>System</a:t>
            </a:r>
            <a:r>
              <a:rPr lang="es-VE" b="1" dirty="0"/>
              <a:t> </a:t>
            </a:r>
            <a:r>
              <a:rPr lang="es-VE" b="1" dirty="0" err="1"/>
              <a:t>Dictionary</a:t>
            </a:r>
            <a:endParaRPr lang="es-VE" b="1" dirty="0"/>
          </a:p>
        </p:txBody>
      </p:sp>
      <p:cxnSp>
        <p:nvCxnSpPr>
          <p:cNvPr id="52" name="Conector recto de flecha 51"/>
          <p:cNvCxnSpPr/>
          <p:nvPr/>
        </p:nvCxnSpPr>
        <p:spPr>
          <a:xfrm flipH="1">
            <a:off x="9073579" y="4196157"/>
            <a:ext cx="1602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CuadroTexto 52"/>
          <p:cNvSpPr txBox="1"/>
          <p:nvPr/>
        </p:nvSpPr>
        <p:spPr>
          <a:xfrm>
            <a:off x="10633019" y="3680619"/>
            <a:ext cx="1484695" cy="646331"/>
          </a:xfrm>
          <a:prstGeom prst="rect">
            <a:avLst/>
          </a:prstGeom>
          <a:noFill/>
        </p:spPr>
        <p:txBody>
          <a:bodyPr wrap="square" rtlCol="0">
            <a:spAutoFit/>
          </a:bodyPr>
          <a:lstStyle/>
          <a:p>
            <a:r>
              <a:rPr lang="es-VE" b="1" dirty="0" err="1"/>
              <a:t>User</a:t>
            </a:r>
            <a:endParaRPr lang="es-VE" b="1" dirty="0"/>
          </a:p>
          <a:p>
            <a:r>
              <a:rPr lang="es-VE" b="1" dirty="0" err="1"/>
              <a:t>Dictionary</a:t>
            </a:r>
            <a:endParaRPr lang="es-VE" b="1" dirty="0"/>
          </a:p>
        </p:txBody>
      </p:sp>
    </p:spTree>
    <p:extLst>
      <p:ext uri="{BB962C8B-B14F-4D97-AF65-F5344CB8AC3E}">
        <p14:creationId xmlns:p14="http://schemas.microsoft.com/office/powerpoint/2010/main" val="268996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VE" dirty="0"/>
              <a:t>A </a:t>
            </a:r>
            <a:r>
              <a:rPr lang="es-VE" dirty="0" err="1"/>
              <a:t>multitenant</a:t>
            </a:r>
            <a:r>
              <a:rPr lang="es-VE" dirty="0"/>
              <a:t> </a:t>
            </a:r>
            <a:r>
              <a:rPr lang="es-VE" dirty="0" err="1"/>
              <a:t>architecture</a:t>
            </a:r>
            <a:endParaRPr lang="es-VE" dirty="0"/>
          </a:p>
        </p:txBody>
      </p:sp>
      <p:sp>
        <p:nvSpPr>
          <p:cNvPr id="3" name="Título 2"/>
          <p:cNvSpPr>
            <a:spLocks noGrp="1"/>
          </p:cNvSpPr>
          <p:nvPr>
            <p:ph type="title"/>
          </p:nvPr>
        </p:nvSpPr>
        <p:spPr/>
        <p:txBody>
          <a:bodyPr/>
          <a:lstStyle/>
          <a:p>
            <a:r>
              <a:rPr lang="es-VE" dirty="0" err="1"/>
              <a:t>Introduction</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78</a:t>
            </a:fld>
            <a:endParaRPr lang="es-VE"/>
          </a:p>
        </p:txBody>
      </p:sp>
      <p:sp>
        <p:nvSpPr>
          <p:cNvPr id="24" name="Rectángulo redondeado 23"/>
          <p:cNvSpPr/>
          <p:nvPr/>
        </p:nvSpPr>
        <p:spPr>
          <a:xfrm>
            <a:off x="3376002" y="5027088"/>
            <a:ext cx="5439996" cy="1177614"/>
          </a:xfrm>
          <a:prstGeom prst="roundRect">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VE" sz="1600" b="1" dirty="0" err="1"/>
              <a:t>Instance</a:t>
            </a:r>
            <a:endParaRPr lang="es-VE" b="1" dirty="0"/>
          </a:p>
        </p:txBody>
      </p:sp>
      <p:sp>
        <p:nvSpPr>
          <p:cNvPr id="25" name="Rectángulo 24"/>
          <p:cNvSpPr/>
          <p:nvPr/>
        </p:nvSpPr>
        <p:spPr>
          <a:xfrm>
            <a:off x="3939626" y="5401164"/>
            <a:ext cx="4312748" cy="324403"/>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1400" b="1" dirty="0"/>
              <a:t>SGA</a:t>
            </a:r>
            <a:endParaRPr lang="es-VE" b="1" dirty="0"/>
          </a:p>
        </p:txBody>
      </p:sp>
      <p:sp>
        <p:nvSpPr>
          <p:cNvPr id="26" name="Elipse 25"/>
          <p:cNvSpPr/>
          <p:nvPr/>
        </p:nvSpPr>
        <p:spPr>
          <a:xfrm>
            <a:off x="5796039" y="5836687"/>
            <a:ext cx="586666" cy="244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7" name="Elipse 26"/>
          <p:cNvSpPr/>
          <p:nvPr/>
        </p:nvSpPr>
        <p:spPr>
          <a:xfrm>
            <a:off x="6653498" y="5835531"/>
            <a:ext cx="586666" cy="244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8" name="Elipse 27"/>
          <p:cNvSpPr/>
          <p:nvPr/>
        </p:nvSpPr>
        <p:spPr>
          <a:xfrm>
            <a:off x="7452492" y="5835531"/>
            <a:ext cx="586666" cy="244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1" name="Elipse 30"/>
          <p:cNvSpPr/>
          <p:nvPr/>
        </p:nvSpPr>
        <p:spPr>
          <a:xfrm>
            <a:off x="4124636" y="5835531"/>
            <a:ext cx="586666" cy="244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2" name="Elipse 31"/>
          <p:cNvSpPr/>
          <p:nvPr/>
        </p:nvSpPr>
        <p:spPr>
          <a:xfrm>
            <a:off x="4923630" y="5835531"/>
            <a:ext cx="586666" cy="244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3" name="Cilindro 32"/>
          <p:cNvSpPr/>
          <p:nvPr/>
        </p:nvSpPr>
        <p:spPr>
          <a:xfrm>
            <a:off x="3439008" y="2107834"/>
            <a:ext cx="5376990" cy="2819139"/>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34" name="Rectángulo redondeado 33"/>
          <p:cNvSpPr/>
          <p:nvPr/>
        </p:nvSpPr>
        <p:spPr>
          <a:xfrm>
            <a:off x="3577393" y="3124897"/>
            <a:ext cx="3346533" cy="1290954"/>
          </a:xfrm>
          <a:prstGeom prst="roundRect">
            <a:avLst/>
          </a:prstGeom>
          <a:solidFill>
            <a:schemeClr val="bg1"/>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VE" b="1" dirty="0"/>
          </a:p>
        </p:txBody>
      </p:sp>
      <p:sp>
        <p:nvSpPr>
          <p:cNvPr id="35" name="Rectángulo redondeado 34"/>
          <p:cNvSpPr/>
          <p:nvPr/>
        </p:nvSpPr>
        <p:spPr>
          <a:xfrm rot="5400000">
            <a:off x="6965592" y="3071253"/>
            <a:ext cx="1837288" cy="1398242"/>
          </a:xfrm>
          <a:prstGeom prst="roundRect">
            <a:avLst/>
          </a:prstGeom>
          <a:solidFill>
            <a:schemeClr val="bg1"/>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VE" b="1" dirty="0"/>
          </a:p>
        </p:txBody>
      </p:sp>
      <p:sp>
        <p:nvSpPr>
          <p:cNvPr id="36" name="Cilindro 35"/>
          <p:cNvSpPr/>
          <p:nvPr/>
        </p:nvSpPr>
        <p:spPr>
          <a:xfrm>
            <a:off x="3753157" y="3203138"/>
            <a:ext cx="1537691" cy="1134472"/>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37" name="Cilindro 36"/>
          <p:cNvSpPr/>
          <p:nvPr/>
        </p:nvSpPr>
        <p:spPr>
          <a:xfrm>
            <a:off x="3829356" y="3275837"/>
            <a:ext cx="1385291" cy="970009"/>
          </a:xfrm>
          <a:prstGeom prst="can">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38" name="Cilindro 37"/>
          <p:cNvSpPr/>
          <p:nvPr/>
        </p:nvSpPr>
        <p:spPr>
          <a:xfrm>
            <a:off x="5552037" y="3353934"/>
            <a:ext cx="1164364" cy="866635"/>
          </a:xfrm>
          <a:prstGeom prst="can">
            <a:avLst/>
          </a:prstGeom>
          <a:solidFill>
            <a:schemeClr val="bg1">
              <a:lumMod val="7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39" name="Cilindro 38"/>
          <p:cNvSpPr/>
          <p:nvPr/>
        </p:nvSpPr>
        <p:spPr>
          <a:xfrm>
            <a:off x="7302054" y="2900624"/>
            <a:ext cx="1164364" cy="866635"/>
          </a:xfrm>
          <a:prstGeom prst="can">
            <a:avLst/>
          </a:prstGeom>
          <a:solidFill>
            <a:schemeClr val="bg1">
              <a:lumMod val="7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200" dirty="0"/>
          </a:p>
        </p:txBody>
      </p:sp>
      <p:sp>
        <p:nvSpPr>
          <p:cNvPr id="40" name="Cilindro 39"/>
          <p:cNvSpPr/>
          <p:nvPr/>
        </p:nvSpPr>
        <p:spPr>
          <a:xfrm>
            <a:off x="7304269" y="3767259"/>
            <a:ext cx="1164364" cy="866635"/>
          </a:xfrm>
          <a:prstGeom prst="can">
            <a:avLst/>
          </a:prstGeom>
          <a:solidFill>
            <a:schemeClr val="bg1">
              <a:lumMod val="7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43" name="CuadroTexto 42"/>
          <p:cNvSpPr txBox="1"/>
          <p:nvPr/>
        </p:nvSpPr>
        <p:spPr>
          <a:xfrm>
            <a:off x="4219209" y="3637593"/>
            <a:ext cx="607859" cy="369332"/>
          </a:xfrm>
          <a:prstGeom prst="rect">
            <a:avLst/>
          </a:prstGeom>
          <a:noFill/>
        </p:spPr>
        <p:txBody>
          <a:bodyPr wrap="none" rtlCol="0">
            <a:spAutoFit/>
          </a:bodyPr>
          <a:lstStyle/>
          <a:p>
            <a:r>
              <a:rPr lang="es-VE" b="1" dirty="0" err="1"/>
              <a:t>root</a:t>
            </a:r>
            <a:endParaRPr lang="es-VE" b="1" dirty="0"/>
          </a:p>
        </p:txBody>
      </p:sp>
      <p:sp>
        <p:nvSpPr>
          <p:cNvPr id="44" name="CuadroTexto 43"/>
          <p:cNvSpPr txBox="1"/>
          <p:nvPr/>
        </p:nvSpPr>
        <p:spPr>
          <a:xfrm>
            <a:off x="5846319" y="3637593"/>
            <a:ext cx="659155" cy="369332"/>
          </a:xfrm>
          <a:prstGeom prst="rect">
            <a:avLst/>
          </a:prstGeom>
          <a:noFill/>
        </p:spPr>
        <p:txBody>
          <a:bodyPr wrap="none" rtlCol="0">
            <a:spAutoFit/>
          </a:bodyPr>
          <a:lstStyle/>
          <a:p>
            <a:r>
              <a:rPr lang="es-VE" b="1" dirty="0" err="1"/>
              <a:t>seed</a:t>
            </a:r>
            <a:endParaRPr lang="es-VE" b="1" dirty="0"/>
          </a:p>
        </p:txBody>
      </p:sp>
      <p:sp>
        <p:nvSpPr>
          <p:cNvPr id="45" name="CuadroTexto 44"/>
          <p:cNvSpPr txBox="1"/>
          <p:nvPr/>
        </p:nvSpPr>
        <p:spPr>
          <a:xfrm>
            <a:off x="7629432" y="3101754"/>
            <a:ext cx="585417" cy="276999"/>
          </a:xfrm>
          <a:prstGeom prst="rect">
            <a:avLst/>
          </a:prstGeom>
          <a:noFill/>
        </p:spPr>
        <p:txBody>
          <a:bodyPr wrap="none" rtlCol="0">
            <a:spAutoFit/>
          </a:bodyPr>
          <a:lstStyle/>
          <a:p>
            <a:r>
              <a:rPr lang="es-VE" sz="1200" b="1" dirty="0"/>
              <a:t>PDB1</a:t>
            </a:r>
          </a:p>
        </p:txBody>
      </p:sp>
      <p:sp>
        <p:nvSpPr>
          <p:cNvPr id="46" name="CuadroTexto 45"/>
          <p:cNvSpPr txBox="1"/>
          <p:nvPr/>
        </p:nvSpPr>
        <p:spPr>
          <a:xfrm>
            <a:off x="7623314" y="4356895"/>
            <a:ext cx="585417" cy="276999"/>
          </a:xfrm>
          <a:prstGeom prst="rect">
            <a:avLst/>
          </a:prstGeom>
          <a:noFill/>
        </p:spPr>
        <p:txBody>
          <a:bodyPr wrap="none" rtlCol="0">
            <a:spAutoFit/>
          </a:bodyPr>
          <a:lstStyle/>
          <a:p>
            <a:r>
              <a:rPr lang="es-VE" sz="1200" b="1" dirty="0"/>
              <a:t>PDB2</a:t>
            </a:r>
          </a:p>
        </p:txBody>
      </p:sp>
      <p:sp>
        <p:nvSpPr>
          <p:cNvPr id="47" name="Flecha arriba y abajo 46"/>
          <p:cNvSpPr/>
          <p:nvPr/>
        </p:nvSpPr>
        <p:spPr>
          <a:xfrm>
            <a:off x="7657247" y="3334649"/>
            <a:ext cx="517549" cy="1002961"/>
          </a:xfrm>
          <a:prstGeom prst="upDownArrow">
            <a:avLst/>
          </a:prstGeom>
          <a:solidFill>
            <a:srgbClr val="F7941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VE" sz="1400" b="1" dirty="0" err="1"/>
              <a:t>Db</a:t>
            </a:r>
            <a:r>
              <a:rPr lang="es-VE" sz="1400" b="1" dirty="0"/>
              <a:t> link</a:t>
            </a:r>
          </a:p>
        </p:txBody>
      </p:sp>
      <p:sp>
        <p:nvSpPr>
          <p:cNvPr id="48" name="CuadroTexto 47"/>
          <p:cNvSpPr txBox="1"/>
          <p:nvPr/>
        </p:nvSpPr>
        <p:spPr>
          <a:xfrm>
            <a:off x="5775878" y="2809510"/>
            <a:ext cx="696024" cy="369332"/>
          </a:xfrm>
          <a:prstGeom prst="rect">
            <a:avLst/>
          </a:prstGeom>
          <a:noFill/>
        </p:spPr>
        <p:txBody>
          <a:bodyPr wrap="none" rtlCol="0">
            <a:spAutoFit/>
          </a:bodyPr>
          <a:lstStyle/>
          <a:p>
            <a:r>
              <a:rPr lang="es-VE" b="1" dirty="0"/>
              <a:t>CDB</a:t>
            </a:r>
          </a:p>
        </p:txBody>
      </p:sp>
      <p:sp>
        <p:nvSpPr>
          <p:cNvPr id="49" name="CuadroTexto 48"/>
          <p:cNvSpPr txBox="1"/>
          <p:nvPr/>
        </p:nvSpPr>
        <p:spPr>
          <a:xfrm>
            <a:off x="3776624" y="2276597"/>
            <a:ext cx="1755609" cy="369332"/>
          </a:xfrm>
          <a:prstGeom prst="rect">
            <a:avLst/>
          </a:prstGeom>
          <a:noFill/>
        </p:spPr>
        <p:txBody>
          <a:bodyPr wrap="none" rtlCol="0">
            <a:spAutoFit/>
          </a:bodyPr>
          <a:lstStyle/>
          <a:p>
            <a:r>
              <a:rPr lang="es-VE" b="1" dirty="0" err="1"/>
              <a:t>System</a:t>
            </a:r>
            <a:r>
              <a:rPr lang="es-VE" b="1" dirty="0"/>
              <a:t> </a:t>
            </a:r>
            <a:r>
              <a:rPr lang="es-VE" b="1" dirty="0" err="1"/>
              <a:t>objects</a:t>
            </a:r>
            <a:endParaRPr lang="es-VE" b="1" dirty="0"/>
          </a:p>
        </p:txBody>
      </p:sp>
      <p:sp>
        <p:nvSpPr>
          <p:cNvPr id="50" name="CuadroTexto 49"/>
          <p:cNvSpPr txBox="1"/>
          <p:nvPr/>
        </p:nvSpPr>
        <p:spPr>
          <a:xfrm>
            <a:off x="6436900" y="2197167"/>
            <a:ext cx="2307042" cy="369332"/>
          </a:xfrm>
          <a:prstGeom prst="rect">
            <a:avLst/>
          </a:prstGeom>
          <a:noFill/>
        </p:spPr>
        <p:txBody>
          <a:bodyPr wrap="none" rtlCol="0">
            <a:spAutoFit/>
          </a:bodyPr>
          <a:lstStyle/>
          <a:p>
            <a:r>
              <a:rPr lang="es-VE" b="1" dirty="0" err="1"/>
              <a:t>User-created</a:t>
            </a:r>
            <a:r>
              <a:rPr lang="es-VE" b="1" dirty="0"/>
              <a:t> </a:t>
            </a:r>
            <a:r>
              <a:rPr lang="es-VE" b="1" dirty="0" err="1"/>
              <a:t>objects</a:t>
            </a:r>
            <a:endParaRPr lang="es-VE" b="1" dirty="0"/>
          </a:p>
        </p:txBody>
      </p:sp>
      <p:cxnSp>
        <p:nvCxnSpPr>
          <p:cNvPr id="51" name="Conector recto de flecha 50"/>
          <p:cNvCxnSpPr/>
          <p:nvPr/>
        </p:nvCxnSpPr>
        <p:spPr>
          <a:xfrm>
            <a:off x="4438481" y="2645929"/>
            <a:ext cx="1071815" cy="6887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p:nvPr/>
        </p:nvCxnSpPr>
        <p:spPr>
          <a:xfrm flipH="1">
            <a:off x="7279599" y="2552210"/>
            <a:ext cx="166403" cy="4220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4132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85000" lnSpcReduction="20000"/>
          </a:bodyPr>
          <a:lstStyle/>
          <a:p>
            <a:r>
              <a:rPr lang="en-US" dirty="0"/>
              <a:t>A </a:t>
            </a:r>
            <a:r>
              <a:rPr lang="en-US" b="1" dirty="0">
                <a:solidFill>
                  <a:srgbClr val="F7941D"/>
                </a:solidFill>
              </a:rPr>
              <a:t>common user </a:t>
            </a:r>
            <a:r>
              <a:rPr lang="en-US" dirty="0"/>
              <a:t>is a user created in the root container, which has the same identity across all containers. </a:t>
            </a:r>
          </a:p>
          <a:p>
            <a:endParaRPr lang="en-US" dirty="0"/>
          </a:p>
          <a:p>
            <a:r>
              <a:rPr lang="en-US" dirty="0"/>
              <a:t>The main purpose of a common user is to perform "infrastructure" administrative tasks. </a:t>
            </a:r>
          </a:p>
          <a:p>
            <a:endParaRPr lang="en-US" dirty="0"/>
          </a:p>
          <a:p>
            <a:r>
              <a:rPr lang="en-US" dirty="0"/>
              <a:t>There are two types of common users: Oracle-supplied (for example, </a:t>
            </a:r>
            <a:r>
              <a:rPr lang="en-US" dirty="0">
                <a:solidFill>
                  <a:srgbClr val="F7941D"/>
                </a:solidFill>
              </a:rPr>
              <a:t>SYS</a:t>
            </a:r>
            <a:r>
              <a:rPr lang="en-US" dirty="0"/>
              <a:t> and </a:t>
            </a:r>
            <a:r>
              <a:rPr lang="en-US" dirty="0">
                <a:solidFill>
                  <a:srgbClr val="F7941D"/>
                </a:solidFill>
              </a:rPr>
              <a:t>SYSTEM</a:t>
            </a:r>
            <a:r>
              <a:rPr lang="en-US" dirty="0"/>
              <a:t>) and user-created common users.</a:t>
            </a:r>
          </a:p>
          <a:p>
            <a:endParaRPr lang="en-US" dirty="0"/>
          </a:p>
          <a:p>
            <a:r>
              <a:rPr lang="en-US" dirty="0"/>
              <a:t>You'll need an existing common user who has </a:t>
            </a:r>
            <a:r>
              <a:rPr lang="en-US" dirty="0">
                <a:solidFill>
                  <a:srgbClr val="F7941D"/>
                </a:solidFill>
              </a:rPr>
              <a:t>create user </a:t>
            </a:r>
            <a:r>
              <a:rPr lang="en-US" dirty="0"/>
              <a:t>privilege granted commonly.</a:t>
            </a:r>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common</a:t>
            </a:r>
            <a:r>
              <a:rPr lang="es-VE" dirty="0"/>
              <a:t> </a:t>
            </a:r>
            <a:r>
              <a:rPr lang="es-VE" dirty="0" err="1"/>
              <a:t>user</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79</a:t>
            </a:fld>
            <a:endParaRPr lang="es-VE"/>
          </a:p>
        </p:txBody>
      </p:sp>
    </p:spTree>
    <p:extLst>
      <p:ext uri="{BB962C8B-B14F-4D97-AF65-F5344CB8AC3E}">
        <p14:creationId xmlns:p14="http://schemas.microsoft.com/office/powerpoint/2010/main" val="3182759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8EAF1-98AD-4A4D-830E-3FB9AF513564}"/>
              </a:ext>
            </a:extLst>
          </p:cNvPr>
          <p:cNvSpPr>
            <a:spLocks noGrp="1"/>
          </p:cNvSpPr>
          <p:nvPr>
            <p:ph idx="1"/>
          </p:nvPr>
        </p:nvSpPr>
        <p:spPr/>
        <p:txBody>
          <a:bodyPr/>
          <a:lstStyle/>
          <a:p>
            <a:r>
              <a:rPr lang="en-US" dirty="0"/>
              <a:t>Once authenticated by the operating system, users can connect to Oracle more conveniently, without specifying a user name or password. </a:t>
            </a:r>
          </a:p>
          <a:p>
            <a:r>
              <a:rPr lang="en-US" dirty="0"/>
              <a:t>For example, an operating-system-authenticated user can invoke SQL*Plus and skip the user name and password prompts by entering the following:</a:t>
            </a:r>
          </a:p>
          <a:p>
            <a:endParaRPr lang="en-US" dirty="0"/>
          </a:p>
          <a:p>
            <a:r>
              <a:rPr lang="en-US" dirty="0"/>
              <a:t>SQLPLUS / </a:t>
            </a:r>
          </a:p>
        </p:txBody>
      </p:sp>
      <p:sp>
        <p:nvSpPr>
          <p:cNvPr id="3" name="Title 2">
            <a:extLst>
              <a:ext uri="{FF2B5EF4-FFF2-40B4-BE49-F238E27FC236}">
                <a16:creationId xmlns:a16="http://schemas.microsoft.com/office/drawing/2014/main" id="{10B97B14-295E-4BAE-997C-382406E4195E}"/>
              </a:ext>
            </a:extLst>
          </p:cNvPr>
          <p:cNvSpPr>
            <a:spLocks noGrp="1"/>
          </p:cNvSpPr>
          <p:nvPr>
            <p:ph type="title"/>
          </p:nvPr>
        </p:nvSpPr>
        <p:spPr/>
        <p:txBody>
          <a:bodyPr/>
          <a:lstStyle/>
          <a:p>
            <a:r>
              <a:rPr lang="en-US" dirty="0"/>
              <a:t>OS Authentication</a:t>
            </a:r>
          </a:p>
        </p:txBody>
      </p:sp>
      <p:sp>
        <p:nvSpPr>
          <p:cNvPr id="4" name="Slide Number Placeholder 3">
            <a:extLst>
              <a:ext uri="{FF2B5EF4-FFF2-40B4-BE49-F238E27FC236}">
                <a16:creationId xmlns:a16="http://schemas.microsoft.com/office/drawing/2014/main" id="{28FEF436-1FC9-462E-9D15-D5C7292D4393}"/>
              </a:ext>
            </a:extLst>
          </p:cNvPr>
          <p:cNvSpPr>
            <a:spLocks noGrp="1"/>
          </p:cNvSpPr>
          <p:nvPr>
            <p:ph type="sldNum" sz="quarter" idx="12"/>
          </p:nvPr>
        </p:nvSpPr>
        <p:spPr/>
        <p:txBody>
          <a:bodyPr/>
          <a:lstStyle/>
          <a:p>
            <a:fld id="{5C6DB8CB-8B72-460F-B4E4-6A15EEC341A1}" type="slidenum">
              <a:rPr lang="es-VE" smtClean="0"/>
              <a:pPr/>
              <a:t>8</a:t>
            </a:fld>
            <a:endParaRPr lang="es-VE" dirty="0"/>
          </a:p>
        </p:txBody>
      </p:sp>
    </p:spTree>
    <p:extLst>
      <p:ext uri="{BB962C8B-B14F-4D97-AF65-F5344CB8AC3E}">
        <p14:creationId xmlns:p14="http://schemas.microsoft.com/office/powerpoint/2010/main" val="1103035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solidFill>
                  <a:srgbClr val="F7941D"/>
                </a:solidFill>
              </a:rPr>
              <a:t>c##</a:t>
            </a:r>
            <a:r>
              <a:rPr lang="en-US" dirty="0" err="1">
                <a:solidFill>
                  <a:srgbClr val="F7941D"/>
                </a:solidFill>
              </a:rPr>
              <a:t>maja</a:t>
            </a:r>
            <a:r>
              <a:rPr lang="en-US" dirty="0"/>
              <a:t> is actually not a single user, but each container has a user named </a:t>
            </a:r>
            <a:r>
              <a:rPr lang="en-US" dirty="0">
                <a:solidFill>
                  <a:srgbClr val="F7941D"/>
                </a:solidFill>
              </a:rPr>
              <a:t>c##</a:t>
            </a:r>
            <a:r>
              <a:rPr lang="en-US" dirty="0" err="1">
                <a:solidFill>
                  <a:srgbClr val="F7941D"/>
                </a:solidFill>
              </a:rPr>
              <a:t>maja</a:t>
            </a:r>
            <a:r>
              <a:rPr lang="en-US" dirty="0">
                <a:solidFill>
                  <a:srgbClr val="F7941D"/>
                </a:solidFill>
              </a:rPr>
              <a:t> </a:t>
            </a:r>
            <a:r>
              <a:rPr lang="en-US" dirty="0"/>
              <a:t>and the passwords must be the same.</a:t>
            </a:r>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common</a:t>
            </a:r>
            <a:r>
              <a:rPr lang="es-VE" dirty="0"/>
              <a:t> </a:t>
            </a:r>
            <a:r>
              <a:rPr lang="es-VE" dirty="0" err="1"/>
              <a:t>user</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80</a:t>
            </a:fld>
            <a:endParaRPr lang="es-VE"/>
          </a:p>
        </p:txBody>
      </p:sp>
      <p:sp>
        <p:nvSpPr>
          <p:cNvPr id="6" name="Cilindro 5"/>
          <p:cNvSpPr/>
          <p:nvPr/>
        </p:nvSpPr>
        <p:spPr>
          <a:xfrm>
            <a:off x="3120788" y="2775926"/>
            <a:ext cx="5950423" cy="2819139"/>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7" name="Cilindro 6"/>
          <p:cNvSpPr/>
          <p:nvPr/>
        </p:nvSpPr>
        <p:spPr>
          <a:xfrm>
            <a:off x="3299442" y="3595466"/>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8" name="Cilindro 7"/>
          <p:cNvSpPr/>
          <p:nvPr/>
        </p:nvSpPr>
        <p:spPr>
          <a:xfrm>
            <a:off x="3375641" y="3668166"/>
            <a:ext cx="1633152" cy="1359663"/>
          </a:xfrm>
          <a:prstGeom prst="can">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9" name="Cilindro 8"/>
          <p:cNvSpPr/>
          <p:nvPr/>
        </p:nvSpPr>
        <p:spPr>
          <a:xfrm>
            <a:off x="5189589" y="3595466"/>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0" name="Cilindro 9"/>
          <p:cNvSpPr/>
          <p:nvPr/>
        </p:nvSpPr>
        <p:spPr>
          <a:xfrm>
            <a:off x="7079736" y="3576819"/>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492908" y="4077300"/>
            <a:ext cx="644242" cy="644242"/>
          </a:xfrm>
          <a:prstGeom prst="rect">
            <a:avLst/>
          </a:prstGeom>
        </p:spPr>
      </p:pic>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254416" y="4077300"/>
            <a:ext cx="644242" cy="644242"/>
          </a:xfrm>
          <a:prstGeom prst="rect">
            <a:avLst/>
          </a:prstGeom>
        </p:spPr>
      </p:pic>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94711" y="4082742"/>
            <a:ext cx="644242" cy="644242"/>
          </a:xfrm>
          <a:prstGeom prst="rect">
            <a:avLst/>
          </a:prstGeom>
        </p:spPr>
      </p:pic>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156219" y="4082742"/>
            <a:ext cx="644242" cy="644242"/>
          </a:xfrm>
          <a:prstGeom prst="rect">
            <a:avLst/>
          </a:prstGeom>
        </p:spPr>
      </p:pic>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281795" y="4088844"/>
            <a:ext cx="644242" cy="644242"/>
          </a:xfrm>
          <a:prstGeom prst="rect">
            <a:avLst/>
          </a:prstGeom>
        </p:spPr>
      </p:pic>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043303" y="4088844"/>
            <a:ext cx="644242" cy="644242"/>
          </a:xfrm>
          <a:prstGeom prst="rect">
            <a:avLst/>
          </a:prstGeom>
        </p:spPr>
      </p:pic>
      <p:pic>
        <p:nvPicPr>
          <p:cNvPr id="18" name="Imagen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492908" y="5667765"/>
            <a:ext cx="644242" cy="644242"/>
          </a:xfrm>
          <a:prstGeom prst="rect">
            <a:avLst/>
          </a:prstGeom>
        </p:spPr>
      </p:pic>
      <p:sp>
        <p:nvSpPr>
          <p:cNvPr id="20" name="CuadroTexto 19"/>
          <p:cNvSpPr txBox="1"/>
          <p:nvPr/>
        </p:nvSpPr>
        <p:spPr>
          <a:xfrm>
            <a:off x="5559635" y="2847359"/>
            <a:ext cx="1072730" cy="584775"/>
          </a:xfrm>
          <a:prstGeom prst="rect">
            <a:avLst/>
          </a:prstGeom>
          <a:noFill/>
        </p:spPr>
        <p:txBody>
          <a:bodyPr wrap="none" rtlCol="0">
            <a:spAutoFit/>
          </a:bodyPr>
          <a:lstStyle/>
          <a:p>
            <a:r>
              <a:rPr lang="es-VE" sz="3200" b="1" dirty="0"/>
              <a:t>cdb1</a:t>
            </a:r>
          </a:p>
        </p:txBody>
      </p:sp>
      <p:sp>
        <p:nvSpPr>
          <p:cNvPr id="21" name="CuadroTexto 20"/>
          <p:cNvSpPr txBox="1"/>
          <p:nvPr/>
        </p:nvSpPr>
        <p:spPr>
          <a:xfrm>
            <a:off x="3815029" y="3552029"/>
            <a:ext cx="750526" cy="461665"/>
          </a:xfrm>
          <a:prstGeom prst="rect">
            <a:avLst/>
          </a:prstGeom>
          <a:noFill/>
        </p:spPr>
        <p:txBody>
          <a:bodyPr wrap="none" rtlCol="0">
            <a:spAutoFit/>
          </a:bodyPr>
          <a:lstStyle/>
          <a:p>
            <a:r>
              <a:rPr lang="es-VE" sz="2400" b="1" dirty="0" err="1"/>
              <a:t>root</a:t>
            </a:r>
            <a:endParaRPr lang="es-VE" sz="2400" b="1" dirty="0"/>
          </a:p>
        </p:txBody>
      </p:sp>
      <p:sp>
        <p:nvSpPr>
          <p:cNvPr id="22" name="CuadroTexto 21"/>
          <p:cNvSpPr txBox="1"/>
          <p:nvPr/>
        </p:nvSpPr>
        <p:spPr>
          <a:xfrm>
            <a:off x="5645394" y="3516454"/>
            <a:ext cx="901209" cy="461665"/>
          </a:xfrm>
          <a:prstGeom prst="rect">
            <a:avLst/>
          </a:prstGeom>
          <a:noFill/>
        </p:spPr>
        <p:txBody>
          <a:bodyPr wrap="none" rtlCol="0">
            <a:spAutoFit/>
          </a:bodyPr>
          <a:lstStyle/>
          <a:p>
            <a:r>
              <a:rPr lang="es-VE" sz="2400" b="1" dirty="0"/>
              <a:t>pdb1</a:t>
            </a:r>
          </a:p>
        </p:txBody>
      </p:sp>
      <p:sp>
        <p:nvSpPr>
          <p:cNvPr id="23" name="CuadroTexto 22"/>
          <p:cNvSpPr txBox="1"/>
          <p:nvPr/>
        </p:nvSpPr>
        <p:spPr>
          <a:xfrm>
            <a:off x="7538288" y="3504119"/>
            <a:ext cx="901209" cy="461665"/>
          </a:xfrm>
          <a:prstGeom prst="rect">
            <a:avLst/>
          </a:prstGeom>
          <a:noFill/>
        </p:spPr>
        <p:txBody>
          <a:bodyPr wrap="none" rtlCol="0">
            <a:spAutoFit/>
          </a:bodyPr>
          <a:lstStyle/>
          <a:p>
            <a:r>
              <a:rPr lang="es-VE" sz="2400" b="1" dirty="0"/>
              <a:t>pdb2</a:t>
            </a:r>
          </a:p>
        </p:txBody>
      </p:sp>
      <p:sp>
        <p:nvSpPr>
          <p:cNvPr id="24" name="CuadroTexto 23"/>
          <p:cNvSpPr txBox="1"/>
          <p:nvPr/>
        </p:nvSpPr>
        <p:spPr>
          <a:xfrm>
            <a:off x="3412045" y="4727942"/>
            <a:ext cx="914033" cy="276999"/>
          </a:xfrm>
          <a:prstGeom prst="rect">
            <a:avLst/>
          </a:prstGeom>
          <a:noFill/>
        </p:spPr>
        <p:txBody>
          <a:bodyPr wrap="none" rtlCol="0">
            <a:spAutoFit/>
          </a:bodyPr>
          <a:lstStyle/>
          <a:p>
            <a:r>
              <a:rPr lang="es-VE" sz="1200" b="1" dirty="0">
                <a:solidFill>
                  <a:schemeClr val="bg1"/>
                </a:solidFill>
              </a:rPr>
              <a:t>c##</a:t>
            </a:r>
            <a:r>
              <a:rPr lang="es-VE" sz="1200" b="1" dirty="0" err="1">
                <a:solidFill>
                  <a:schemeClr val="bg1"/>
                </a:solidFill>
              </a:rPr>
              <a:t>ernesto</a:t>
            </a:r>
            <a:endParaRPr lang="es-VE" sz="1200" b="1" dirty="0">
              <a:solidFill>
                <a:schemeClr val="bg1"/>
              </a:solidFill>
            </a:endParaRPr>
          </a:p>
        </p:txBody>
      </p:sp>
      <p:sp>
        <p:nvSpPr>
          <p:cNvPr id="25" name="CuadroTexto 24"/>
          <p:cNvSpPr txBox="1"/>
          <p:nvPr/>
        </p:nvSpPr>
        <p:spPr>
          <a:xfrm>
            <a:off x="4205852" y="4745456"/>
            <a:ext cx="742511" cy="276999"/>
          </a:xfrm>
          <a:prstGeom prst="rect">
            <a:avLst/>
          </a:prstGeom>
          <a:noFill/>
        </p:spPr>
        <p:txBody>
          <a:bodyPr wrap="none" rtlCol="0">
            <a:spAutoFit/>
          </a:bodyPr>
          <a:lstStyle/>
          <a:p>
            <a:r>
              <a:rPr lang="es-VE" sz="1200" b="1" dirty="0">
                <a:solidFill>
                  <a:schemeClr val="bg1"/>
                </a:solidFill>
              </a:rPr>
              <a:t>c##maja</a:t>
            </a:r>
          </a:p>
        </p:txBody>
      </p:sp>
      <p:sp>
        <p:nvSpPr>
          <p:cNvPr id="26" name="CuadroTexto 25"/>
          <p:cNvSpPr txBox="1"/>
          <p:nvPr/>
        </p:nvSpPr>
        <p:spPr>
          <a:xfrm>
            <a:off x="5291439" y="4727942"/>
            <a:ext cx="914033" cy="276999"/>
          </a:xfrm>
          <a:prstGeom prst="rect">
            <a:avLst/>
          </a:prstGeom>
          <a:noFill/>
        </p:spPr>
        <p:txBody>
          <a:bodyPr wrap="none" rtlCol="0">
            <a:spAutoFit/>
          </a:bodyPr>
          <a:lstStyle/>
          <a:p>
            <a:r>
              <a:rPr lang="es-VE" sz="1200" b="1" dirty="0">
                <a:solidFill>
                  <a:schemeClr val="bg1"/>
                </a:solidFill>
              </a:rPr>
              <a:t>c##</a:t>
            </a:r>
            <a:r>
              <a:rPr lang="es-VE" sz="1200" b="1" dirty="0" err="1">
                <a:solidFill>
                  <a:schemeClr val="bg1"/>
                </a:solidFill>
              </a:rPr>
              <a:t>ernesto</a:t>
            </a:r>
            <a:endParaRPr lang="es-VE" sz="1200" b="1" dirty="0">
              <a:solidFill>
                <a:schemeClr val="bg1"/>
              </a:solidFill>
            </a:endParaRPr>
          </a:p>
        </p:txBody>
      </p:sp>
      <p:sp>
        <p:nvSpPr>
          <p:cNvPr id="27" name="CuadroTexto 26"/>
          <p:cNvSpPr txBox="1"/>
          <p:nvPr/>
        </p:nvSpPr>
        <p:spPr>
          <a:xfrm>
            <a:off x="6085246" y="4745456"/>
            <a:ext cx="742511" cy="276999"/>
          </a:xfrm>
          <a:prstGeom prst="rect">
            <a:avLst/>
          </a:prstGeom>
          <a:noFill/>
        </p:spPr>
        <p:txBody>
          <a:bodyPr wrap="none" rtlCol="0">
            <a:spAutoFit/>
          </a:bodyPr>
          <a:lstStyle/>
          <a:p>
            <a:r>
              <a:rPr lang="es-VE" sz="1200" b="1" dirty="0">
                <a:solidFill>
                  <a:schemeClr val="bg1"/>
                </a:solidFill>
              </a:rPr>
              <a:t>c##maja</a:t>
            </a:r>
          </a:p>
        </p:txBody>
      </p:sp>
      <p:sp>
        <p:nvSpPr>
          <p:cNvPr id="28" name="CuadroTexto 27"/>
          <p:cNvSpPr txBox="1"/>
          <p:nvPr/>
        </p:nvSpPr>
        <p:spPr>
          <a:xfrm>
            <a:off x="7249496" y="4744968"/>
            <a:ext cx="914033" cy="276999"/>
          </a:xfrm>
          <a:prstGeom prst="rect">
            <a:avLst/>
          </a:prstGeom>
          <a:noFill/>
        </p:spPr>
        <p:txBody>
          <a:bodyPr wrap="none" rtlCol="0">
            <a:spAutoFit/>
          </a:bodyPr>
          <a:lstStyle/>
          <a:p>
            <a:r>
              <a:rPr lang="es-VE" sz="1200" b="1" dirty="0">
                <a:solidFill>
                  <a:schemeClr val="bg1"/>
                </a:solidFill>
              </a:rPr>
              <a:t>c##</a:t>
            </a:r>
            <a:r>
              <a:rPr lang="es-VE" sz="1200" b="1" dirty="0" err="1">
                <a:solidFill>
                  <a:schemeClr val="bg1"/>
                </a:solidFill>
              </a:rPr>
              <a:t>ernesto</a:t>
            </a:r>
            <a:endParaRPr lang="es-VE" sz="1200" b="1" dirty="0">
              <a:solidFill>
                <a:schemeClr val="bg1"/>
              </a:solidFill>
            </a:endParaRPr>
          </a:p>
        </p:txBody>
      </p:sp>
      <p:sp>
        <p:nvSpPr>
          <p:cNvPr id="29" name="CuadroTexto 28"/>
          <p:cNvSpPr txBox="1"/>
          <p:nvPr/>
        </p:nvSpPr>
        <p:spPr>
          <a:xfrm>
            <a:off x="8043303" y="4762482"/>
            <a:ext cx="742511" cy="276999"/>
          </a:xfrm>
          <a:prstGeom prst="rect">
            <a:avLst/>
          </a:prstGeom>
          <a:noFill/>
        </p:spPr>
        <p:txBody>
          <a:bodyPr wrap="none" rtlCol="0">
            <a:spAutoFit/>
          </a:bodyPr>
          <a:lstStyle/>
          <a:p>
            <a:r>
              <a:rPr lang="es-VE" sz="1200" b="1" dirty="0">
                <a:solidFill>
                  <a:schemeClr val="bg1"/>
                </a:solidFill>
              </a:rPr>
              <a:t>c##maja</a:t>
            </a:r>
          </a:p>
        </p:txBody>
      </p:sp>
      <p:sp>
        <p:nvSpPr>
          <p:cNvPr id="30" name="CuadroTexto 29"/>
          <p:cNvSpPr txBox="1"/>
          <p:nvPr/>
        </p:nvSpPr>
        <p:spPr>
          <a:xfrm>
            <a:off x="4137150" y="5848236"/>
            <a:ext cx="1122423" cy="276999"/>
          </a:xfrm>
          <a:prstGeom prst="rect">
            <a:avLst/>
          </a:prstGeom>
          <a:noFill/>
        </p:spPr>
        <p:txBody>
          <a:bodyPr wrap="none" rtlCol="0">
            <a:spAutoFit/>
          </a:bodyPr>
          <a:lstStyle/>
          <a:p>
            <a:r>
              <a:rPr lang="es-VE" sz="1200" b="1" i="1" dirty="0" err="1"/>
              <a:t>Common</a:t>
            </a:r>
            <a:r>
              <a:rPr lang="es-VE" sz="1200" b="1" i="1" dirty="0"/>
              <a:t> </a:t>
            </a:r>
            <a:r>
              <a:rPr lang="es-VE" sz="1200" b="1" i="1" dirty="0" err="1"/>
              <a:t>user</a:t>
            </a:r>
            <a:endParaRPr lang="es-VE" sz="1200" b="1" i="1" dirty="0"/>
          </a:p>
        </p:txBody>
      </p:sp>
    </p:spTree>
    <p:extLst>
      <p:ext uri="{BB962C8B-B14F-4D97-AF65-F5344CB8AC3E}">
        <p14:creationId xmlns:p14="http://schemas.microsoft.com/office/powerpoint/2010/main" val="3866371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a:t>There are a few rules you should be aware of:</a:t>
            </a:r>
          </a:p>
          <a:p>
            <a:endParaRPr lang="en-US"/>
          </a:p>
          <a:p>
            <a:endParaRPr lang="es-VE" dirty="0"/>
          </a:p>
        </p:txBody>
      </p:sp>
      <p:sp>
        <p:nvSpPr>
          <p:cNvPr id="3" name="Título 2"/>
          <p:cNvSpPr>
            <a:spLocks noGrp="1"/>
          </p:cNvSpPr>
          <p:nvPr>
            <p:ph type="title"/>
          </p:nvPr>
        </p:nvSpPr>
        <p:spPr/>
        <p:txBody>
          <a:bodyPr/>
          <a:lstStyle/>
          <a:p>
            <a:r>
              <a:rPr lang="en-US" sz="3200" dirty="0"/>
              <a:t>Rules/guidelines for creating and managing common users</a:t>
            </a:r>
            <a:endParaRPr lang="es-VE" sz="3200"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81</a:t>
            </a:fld>
            <a:endParaRPr lang="es-VE"/>
          </a:p>
        </p:txBody>
      </p:sp>
      <p:sp>
        <p:nvSpPr>
          <p:cNvPr id="5" name="Rectángulo 4"/>
          <p:cNvSpPr/>
          <p:nvPr/>
        </p:nvSpPr>
        <p:spPr>
          <a:xfrm>
            <a:off x="807509" y="2288248"/>
            <a:ext cx="10563725" cy="235453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The name of a common user must be unique across all containers. In version 12.1.0.1, it must begin with c## or C## unless you change the internal parameter </a:t>
            </a:r>
            <a:r>
              <a:rPr lang="en-US" b="1" dirty="0" err="1"/>
              <a:t>common_user_prefix</a:t>
            </a:r>
            <a:r>
              <a:rPr lang="en-US" b="1" dirty="0"/>
              <a:t>.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 common user can have different privileges in different containers.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The schemas for a common user may contain different objects in different containers.</a:t>
            </a:r>
          </a:p>
        </p:txBody>
      </p:sp>
    </p:spTree>
    <p:extLst>
      <p:ext uri="{BB962C8B-B14F-4D97-AF65-F5344CB8AC3E}">
        <p14:creationId xmlns:p14="http://schemas.microsoft.com/office/powerpoint/2010/main" val="11294337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column </a:t>
            </a:r>
            <a:r>
              <a:rPr lang="en-US" dirty="0" err="1">
                <a:solidFill>
                  <a:srgbClr val="F7941D"/>
                </a:solidFill>
              </a:rPr>
              <a:t>oracle_maintained</a:t>
            </a:r>
            <a:r>
              <a:rPr lang="en-US" dirty="0">
                <a:solidFill>
                  <a:srgbClr val="F7941D"/>
                </a:solidFill>
              </a:rPr>
              <a:t> </a:t>
            </a:r>
            <a:r>
              <a:rPr lang="en-US" dirty="0"/>
              <a:t>(in </a:t>
            </a:r>
            <a:r>
              <a:rPr lang="en-US" dirty="0">
                <a:solidFill>
                  <a:srgbClr val="F7941D"/>
                </a:solidFill>
              </a:rPr>
              <a:t>DBA_USERS</a:t>
            </a:r>
            <a:r>
              <a:rPr lang="en-US" dirty="0"/>
              <a:t>) provides information as to whether a user is created and maintained by Oracle-supplied scripts:</a:t>
            </a:r>
          </a:p>
          <a:p>
            <a:endParaRPr lang="en-US" dirty="0"/>
          </a:p>
          <a:p>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common</a:t>
            </a:r>
            <a:r>
              <a:rPr lang="es-VE" dirty="0"/>
              <a:t> </a:t>
            </a:r>
            <a:r>
              <a:rPr lang="es-VE" dirty="0" err="1"/>
              <a:t>user</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82</a:t>
            </a:fld>
            <a:endParaRPr lang="es-VE"/>
          </a:p>
        </p:txBody>
      </p:sp>
      <p:sp>
        <p:nvSpPr>
          <p:cNvPr id="5" name="Rectángulo 4"/>
          <p:cNvSpPr/>
          <p:nvPr/>
        </p:nvSpPr>
        <p:spPr>
          <a:xfrm>
            <a:off x="807509" y="3047986"/>
            <a:ext cx="10563725" cy="835053"/>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c##ernesto@CDB1&gt; select username, </a:t>
            </a:r>
            <a:r>
              <a:rPr lang="en-US" b="1" dirty="0" err="1"/>
              <a:t>oracle_maintained</a:t>
            </a:r>
            <a:r>
              <a:rPr lang="en-US" b="1" dirty="0"/>
              <a:t> from </a:t>
            </a:r>
            <a:r>
              <a:rPr lang="en-US" b="1" dirty="0" err="1"/>
              <a:t>dba_users</a:t>
            </a:r>
            <a:r>
              <a:rPr lang="en-US" b="1" dirty="0"/>
              <a:t> where username='SYSTEM' or username='C##</a:t>
            </a:r>
            <a:r>
              <a:rPr lang="en-US" b="1" dirty="0" err="1"/>
              <a:t>ernesto</a:t>
            </a:r>
            <a:r>
              <a:rPr lang="en-US" b="1" dirty="0"/>
              <a:t>'; </a:t>
            </a:r>
          </a:p>
        </p:txBody>
      </p:sp>
      <p:sp>
        <p:nvSpPr>
          <p:cNvPr id="7" name="Rectángulo 6"/>
          <p:cNvSpPr/>
          <p:nvPr/>
        </p:nvSpPr>
        <p:spPr>
          <a:xfrm>
            <a:off x="807509" y="4095817"/>
            <a:ext cx="10563725" cy="1330258"/>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a:t>USERNAME              O  </a:t>
            </a:r>
          </a:p>
          <a:p>
            <a:r>
              <a:rPr lang="pt-BR" b="1" dirty="0"/>
              <a:t>---------------       -  </a:t>
            </a:r>
          </a:p>
          <a:p>
            <a:r>
              <a:rPr lang="pt-BR" b="1" dirty="0"/>
              <a:t>SYSTEM                Y  </a:t>
            </a:r>
          </a:p>
          <a:p>
            <a:r>
              <a:rPr lang="pt-BR" b="1" dirty="0"/>
              <a:t>C##</a:t>
            </a:r>
            <a:r>
              <a:rPr lang="pt-BR" b="1" dirty="0" err="1"/>
              <a:t>ernesto</a:t>
            </a:r>
            <a:r>
              <a:rPr lang="pt-BR" b="1" dirty="0"/>
              <a:t>              N </a:t>
            </a:r>
            <a:endParaRPr lang="en-US" b="1" dirty="0"/>
          </a:p>
        </p:txBody>
      </p:sp>
    </p:spTree>
    <p:extLst>
      <p:ext uri="{BB962C8B-B14F-4D97-AF65-F5344CB8AC3E}">
        <p14:creationId xmlns:p14="http://schemas.microsoft.com/office/powerpoint/2010/main" val="1429908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How to create a common user using OEM 19c</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83</a:t>
            </a:fld>
            <a:endParaRPr lang="es-VE"/>
          </a:p>
        </p:txBody>
      </p:sp>
      <p:sp>
        <p:nvSpPr>
          <p:cNvPr id="7" name="CuadroTexto 6"/>
          <p:cNvSpPr txBox="1"/>
          <p:nvPr/>
        </p:nvSpPr>
        <p:spPr>
          <a:xfrm>
            <a:off x="6373072" y="1296390"/>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Start OEM 19c and log in using user </a:t>
            </a:r>
            <a:r>
              <a:rPr lang="en-US" b="1" dirty="0">
                <a:solidFill>
                  <a:srgbClr val="F7941D"/>
                </a:solidFill>
              </a:rPr>
              <a:t>SYSMAN</a:t>
            </a:r>
            <a:r>
              <a:rPr lang="en-US" b="1" dirty="0">
                <a:solidFill>
                  <a:schemeClr val="tx1"/>
                </a:solidFill>
              </a:rPr>
              <a:t> or </a:t>
            </a:r>
            <a:r>
              <a:rPr lang="en-US" b="1" dirty="0">
                <a:solidFill>
                  <a:srgbClr val="F7941D"/>
                </a:solidFill>
              </a:rPr>
              <a:t>SYSTEM</a:t>
            </a:r>
            <a:r>
              <a:rPr lang="en-US" b="1" dirty="0">
                <a:solidFill>
                  <a:schemeClr val="tx1"/>
                </a:solidFill>
              </a:rPr>
              <a:t>.</a:t>
            </a:r>
            <a:endParaRPr lang="es-VE" b="1" dirty="0">
              <a:solidFill>
                <a:schemeClr val="tx1"/>
              </a:solidFill>
            </a:endParaRPr>
          </a:p>
        </p:txBody>
      </p:sp>
      <p:sp>
        <p:nvSpPr>
          <p:cNvPr id="6" name="Elipse 5"/>
          <p:cNvSpPr/>
          <p:nvPr/>
        </p:nvSpPr>
        <p:spPr>
          <a:xfrm>
            <a:off x="5754756" y="129639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1</a:t>
            </a:r>
          </a:p>
        </p:txBody>
      </p:sp>
      <p:sp>
        <p:nvSpPr>
          <p:cNvPr id="11" name="CuadroTexto 10"/>
          <p:cNvSpPr txBox="1"/>
          <p:nvPr/>
        </p:nvSpPr>
        <p:spPr>
          <a:xfrm>
            <a:off x="1583305" y="2227250"/>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From the </a:t>
            </a:r>
            <a:r>
              <a:rPr lang="en-US" b="1" dirty="0">
                <a:solidFill>
                  <a:srgbClr val="F7941D"/>
                </a:solidFill>
              </a:rPr>
              <a:t>Databases</a:t>
            </a:r>
            <a:r>
              <a:rPr lang="en-US" b="1" dirty="0"/>
              <a:t> page, select the root database in which you want to create a common user. </a:t>
            </a:r>
          </a:p>
        </p:txBody>
      </p:sp>
      <p:sp>
        <p:nvSpPr>
          <p:cNvPr id="10" name="Elipse 9"/>
          <p:cNvSpPr/>
          <p:nvPr/>
        </p:nvSpPr>
        <p:spPr>
          <a:xfrm>
            <a:off x="5754756" y="222106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2</a:t>
            </a:r>
          </a:p>
        </p:txBody>
      </p:sp>
      <p:pic>
        <p:nvPicPr>
          <p:cNvPr id="12"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75532" y="3598397"/>
            <a:ext cx="3421835" cy="2440379"/>
          </a:xfrm>
          <a:ln>
            <a:solidFill>
              <a:srgbClr val="F7941D"/>
            </a:solidFill>
          </a:ln>
          <a:effectLst>
            <a:outerShdw blurRad="50800" dist="38100" dir="2700000" algn="tl" rotWithShape="0">
              <a:prstClr val="black">
                <a:alpha val="40000"/>
              </a:prstClr>
            </a:outerShdw>
          </a:effectLst>
        </p:spPr>
      </p:pic>
      <p:sp>
        <p:nvSpPr>
          <p:cNvPr id="13" name="CuadroTexto 12"/>
          <p:cNvSpPr txBox="1"/>
          <p:nvPr/>
        </p:nvSpPr>
        <p:spPr>
          <a:xfrm>
            <a:off x="6373072" y="4479832"/>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From the </a:t>
            </a:r>
            <a:r>
              <a:rPr lang="en-US" b="1" dirty="0">
                <a:solidFill>
                  <a:srgbClr val="F7941D"/>
                </a:solidFill>
              </a:rPr>
              <a:t>Administration</a:t>
            </a:r>
            <a:r>
              <a:rPr lang="en-US" b="1" dirty="0">
                <a:solidFill>
                  <a:schemeClr val="tx1"/>
                </a:solidFill>
              </a:rPr>
              <a:t> menu, select </a:t>
            </a:r>
            <a:r>
              <a:rPr lang="en-US" b="1" dirty="0">
                <a:solidFill>
                  <a:srgbClr val="F7941D"/>
                </a:solidFill>
              </a:rPr>
              <a:t>Security</a:t>
            </a:r>
            <a:r>
              <a:rPr lang="en-US" b="1" dirty="0">
                <a:solidFill>
                  <a:schemeClr val="tx1"/>
                </a:solidFill>
              </a:rPr>
              <a:t> and then </a:t>
            </a:r>
            <a:r>
              <a:rPr lang="en-US" b="1" dirty="0">
                <a:solidFill>
                  <a:srgbClr val="F7941D"/>
                </a:solidFill>
              </a:rPr>
              <a:t>Users</a:t>
            </a:r>
            <a:endParaRPr lang="es-VE" b="1" dirty="0">
              <a:solidFill>
                <a:srgbClr val="F7941D"/>
              </a:solidFill>
            </a:endParaRPr>
          </a:p>
        </p:txBody>
      </p:sp>
      <p:sp>
        <p:nvSpPr>
          <p:cNvPr id="14" name="Elipse 13"/>
          <p:cNvSpPr/>
          <p:nvPr/>
        </p:nvSpPr>
        <p:spPr>
          <a:xfrm>
            <a:off x="5754756" y="447983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3</a:t>
            </a:r>
          </a:p>
        </p:txBody>
      </p:sp>
    </p:spTree>
    <p:extLst>
      <p:ext uri="{BB962C8B-B14F-4D97-AF65-F5344CB8AC3E}">
        <p14:creationId xmlns:p14="http://schemas.microsoft.com/office/powerpoint/2010/main" val="1671704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5867" y="1429509"/>
            <a:ext cx="4509395" cy="2440379"/>
          </a:xfrm>
          <a:ln>
            <a:solidFill>
              <a:srgbClr val="F7941D"/>
            </a:solidFill>
          </a:ln>
          <a:effectLst>
            <a:outerShdw blurRad="50800" dist="38100" dir="2700000" algn="tl" rotWithShape="0">
              <a:prstClr val="black">
                <a:alpha val="40000"/>
              </a:prstClr>
            </a:outerShdw>
          </a:effectLst>
        </p:spPr>
      </p:pic>
      <p:sp>
        <p:nvSpPr>
          <p:cNvPr id="3" name="Título 2"/>
          <p:cNvSpPr>
            <a:spLocks noGrp="1"/>
          </p:cNvSpPr>
          <p:nvPr>
            <p:ph type="title"/>
          </p:nvPr>
        </p:nvSpPr>
        <p:spPr/>
        <p:txBody>
          <a:bodyPr/>
          <a:lstStyle/>
          <a:p>
            <a:r>
              <a:rPr lang="en-US" dirty="0"/>
              <a:t>How to create a common user using OEM 19c</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84</a:t>
            </a:fld>
            <a:endParaRPr lang="es-VE"/>
          </a:p>
        </p:txBody>
      </p:sp>
      <p:sp>
        <p:nvSpPr>
          <p:cNvPr id="7" name="CuadroTexto 6"/>
          <p:cNvSpPr txBox="1"/>
          <p:nvPr/>
        </p:nvSpPr>
        <p:spPr>
          <a:xfrm>
            <a:off x="6437243" y="2154203"/>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If prompted, log in to the root as a common user who has a  </a:t>
            </a:r>
            <a:r>
              <a:rPr lang="en-US" b="1" dirty="0">
                <a:solidFill>
                  <a:srgbClr val="F7941D"/>
                </a:solidFill>
              </a:rPr>
              <a:t>create user </a:t>
            </a:r>
            <a:r>
              <a:rPr lang="en-US" b="1" dirty="0">
                <a:solidFill>
                  <a:schemeClr val="tx1"/>
                </a:solidFill>
              </a:rPr>
              <a:t>privilege</a:t>
            </a:r>
            <a:endParaRPr lang="es-VE" b="1" dirty="0">
              <a:solidFill>
                <a:schemeClr val="tx1"/>
              </a:solidFill>
            </a:endParaRPr>
          </a:p>
        </p:txBody>
      </p:sp>
      <p:sp>
        <p:nvSpPr>
          <p:cNvPr id="6" name="Elipse 5"/>
          <p:cNvSpPr/>
          <p:nvPr/>
        </p:nvSpPr>
        <p:spPr>
          <a:xfrm>
            <a:off x="5754756" y="231508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243" y="3650951"/>
            <a:ext cx="3980366" cy="2700096"/>
          </a:xfrm>
          <a:prstGeom prst="rect">
            <a:avLst/>
          </a:prstGeom>
          <a:ln w="19050">
            <a:solidFill>
              <a:srgbClr val="F7941D"/>
            </a:solidFill>
          </a:ln>
          <a:effectLst>
            <a:outerShdw blurRad="50800" dist="38100" dir="2700000" algn="tl" rotWithShape="0">
              <a:prstClr val="black">
                <a:alpha val="40000"/>
              </a:prstClr>
            </a:outerShdw>
          </a:effectLst>
        </p:spPr>
      </p:pic>
      <p:sp>
        <p:nvSpPr>
          <p:cNvPr id="11" name="CuadroTexto 10"/>
          <p:cNvSpPr txBox="1"/>
          <p:nvPr/>
        </p:nvSpPr>
        <p:spPr>
          <a:xfrm>
            <a:off x="2756848" y="4848593"/>
            <a:ext cx="3058414" cy="369332"/>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t>Click on the </a:t>
            </a:r>
            <a:r>
              <a:rPr lang="en-US" b="1" dirty="0">
                <a:solidFill>
                  <a:srgbClr val="F7941D"/>
                </a:solidFill>
              </a:rPr>
              <a:t>Create</a:t>
            </a:r>
            <a:r>
              <a:rPr lang="en-US" b="1" dirty="0"/>
              <a:t> button</a:t>
            </a:r>
          </a:p>
        </p:txBody>
      </p:sp>
      <p:sp>
        <p:nvSpPr>
          <p:cNvPr id="10" name="Elipse 9"/>
          <p:cNvSpPr/>
          <p:nvPr/>
        </p:nvSpPr>
        <p:spPr>
          <a:xfrm>
            <a:off x="5815262" y="4662243"/>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5</a:t>
            </a:r>
          </a:p>
        </p:txBody>
      </p:sp>
    </p:spTree>
    <p:extLst>
      <p:ext uri="{BB962C8B-B14F-4D97-AF65-F5344CB8AC3E}">
        <p14:creationId xmlns:p14="http://schemas.microsoft.com/office/powerpoint/2010/main" val="24495870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73" y="1457471"/>
            <a:ext cx="5862623" cy="4138779"/>
          </a:xfrm>
          <a:ln>
            <a:solidFill>
              <a:srgbClr val="F7941D"/>
            </a:solidFill>
          </a:ln>
          <a:effectLst>
            <a:outerShdw blurRad="50800" dist="38100" dir="2700000" algn="tl" rotWithShape="0">
              <a:prstClr val="black">
                <a:alpha val="40000"/>
              </a:prstClr>
            </a:outerShdw>
          </a:effectLst>
        </p:spPr>
      </p:pic>
      <p:sp>
        <p:nvSpPr>
          <p:cNvPr id="3" name="Título 2"/>
          <p:cNvSpPr>
            <a:spLocks noGrp="1"/>
          </p:cNvSpPr>
          <p:nvPr>
            <p:ph type="title"/>
          </p:nvPr>
        </p:nvSpPr>
        <p:spPr/>
        <p:txBody>
          <a:bodyPr/>
          <a:lstStyle/>
          <a:p>
            <a:r>
              <a:rPr lang="en-US" dirty="0"/>
              <a:t>How to create a common user using OEM 19c</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85</a:t>
            </a:fld>
            <a:endParaRPr lang="es-VE"/>
          </a:p>
        </p:txBody>
      </p:sp>
      <p:sp>
        <p:nvSpPr>
          <p:cNvPr id="7" name="CuadroTexto 6"/>
          <p:cNvSpPr txBox="1"/>
          <p:nvPr/>
        </p:nvSpPr>
        <p:spPr>
          <a:xfrm>
            <a:off x="6437242" y="2649697"/>
            <a:ext cx="4214062" cy="1477328"/>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chemeClr val="tx1"/>
                </a:solidFill>
              </a:rPr>
              <a:t>To create a common user, it is enough to fill out the following fields on the </a:t>
            </a:r>
            <a:r>
              <a:rPr lang="en-US" b="1" dirty="0">
                <a:solidFill>
                  <a:srgbClr val="F7941D"/>
                </a:solidFill>
              </a:rPr>
              <a:t>General</a:t>
            </a:r>
            <a:r>
              <a:rPr lang="en-US" b="1" dirty="0">
                <a:solidFill>
                  <a:schemeClr val="tx1"/>
                </a:solidFill>
              </a:rPr>
              <a:t> tab: </a:t>
            </a:r>
            <a:r>
              <a:rPr lang="en-US" b="1" dirty="0">
                <a:solidFill>
                  <a:srgbClr val="F7941D"/>
                </a:solidFill>
              </a:rPr>
              <a:t>Name</a:t>
            </a:r>
            <a:r>
              <a:rPr lang="en-US" b="1" dirty="0">
                <a:solidFill>
                  <a:schemeClr val="tx1"/>
                </a:solidFill>
              </a:rPr>
              <a:t>, </a:t>
            </a:r>
            <a:r>
              <a:rPr lang="en-US" b="1" dirty="0">
                <a:solidFill>
                  <a:srgbClr val="F7941D"/>
                </a:solidFill>
              </a:rPr>
              <a:t>Enter Password</a:t>
            </a:r>
            <a:r>
              <a:rPr lang="en-US" b="1" dirty="0">
                <a:solidFill>
                  <a:schemeClr val="tx1"/>
                </a:solidFill>
              </a:rPr>
              <a:t>, and </a:t>
            </a:r>
            <a:r>
              <a:rPr lang="en-US" b="1" dirty="0">
                <a:solidFill>
                  <a:srgbClr val="F7941D"/>
                </a:solidFill>
              </a:rPr>
              <a:t>Confirm Password</a:t>
            </a:r>
            <a:r>
              <a:rPr lang="en-US" b="1" dirty="0">
                <a:solidFill>
                  <a:schemeClr val="tx1"/>
                </a:solidFill>
              </a:rPr>
              <a:t> and then click on the </a:t>
            </a:r>
            <a:r>
              <a:rPr lang="en-US" b="1" dirty="0">
                <a:solidFill>
                  <a:srgbClr val="F7941D"/>
                </a:solidFill>
              </a:rPr>
              <a:t>OK</a:t>
            </a:r>
            <a:r>
              <a:rPr lang="en-US" b="1" dirty="0">
                <a:solidFill>
                  <a:schemeClr val="tx1"/>
                </a:solidFill>
              </a:rPr>
              <a:t> button:</a:t>
            </a:r>
            <a:endParaRPr lang="es-VE" b="1" dirty="0">
              <a:solidFill>
                <a:schemeClr val="tx1"/>
              </a:solidFill>
            </a:endParaRPr>
          </a:p>
        </p:txBody>
      </p:sp>
      <p:sp>
        <p:nvSpPr>
          <p:cNvPr id="6" name="Elipse 5"/>
          <p:cNvSpPr/>
          <p:nvPr/>
        </p:nvSpPr>
        <p:spPr>
          <a:xfrm>
            <a:off x="5754755" y="3090398"/>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t>4</a:t>
            </a:r>
          </a:p>
        </p:txBody>
      </p:sp>
    </p:spTree>
    <p:extLst>
      <p:ext uri="{BB962C8B-B14F-4D97-AF65-F5344CB8AC3E}">
        <p14:creationId xmlns:p14="http://schemas.microsoft.com/office/powerpoint/2010/main" val="14074820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A </a:t>
            </a:r>
            <a:r>
              <a:rPr lang="en-US" b="1" dirty="0">
                <a:solidFill>
                  <a:srgbClr val="F7941D"/>
                </a:solidFill>
              </a:rPr>
              <a:t>local user </a:t>
            </a:r>
            <a:r>
              <a:rPr lang="en-US" dirty="0"/>
              <a:t>is a user that is created and that exists in only one PDB. A local user can't be created in the root container.</a:t>
            </a:r>
          </a:p>
          <a:p>
            <a:endParaRPr lang="en-US" dirty="0"/>
          </a:p>
          <a:p>
            <a:r>
              <a:rPr lang="en-US" dirty="0"/>
              <a:t>You'll need an existing user (either common or local) who has </a:t>
            </a:r>
            <a:r>
              <a:rPr lang="en-US" dirty="0">
                <a:solidFill>
                  <a:srgbClr val="F7941D"/>
                </a:solidFill>
              </a:rPr>
              <a:t>create user </a:t>
            </a:r>
            <a:r>
              <a:rPr lang="en-US" dirty="0"/>
              <a:t>privilege in that pluggable database.</a:t>
            </a:r>
            <a:endParaRPr lang="es-VE" dirty="0"/>
          </a:p>
        </p:txBody>
      </p:sp>
      <p:sp>
        <p:nvSpPr>
          <p:cNvPr id="3" name="Título 2"/>
          <p:cNvSpPr>
            <a:spLocks noGrp="1"/>
          </p:cNvSpPr>
          <p:nvPr>
            <p:ph type="title"/>
          </p:nvPr>
        </p:nvSpPr>
        <p:spPr/>
        <p:txBody>
          <a:bodyPr/>
          <a:lstStyle/>
          <a:p>
            <a:r>
              <a:rPr lang="es-VE" dirty="0" err="1"/>
              <a:t>Creating</a:t>
            </a:r>
            <a:r>
              <a:rPr lang="es-VE" dirty="0"/>
              <a:t> a local </a:t>
            </a:r>
            <a:r>
              <a:rPr lang="es-VE" dirty="0" err="1"/>
              <a:t>user</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86</a:t>
            </a:fld>
            <a:endParaRPr lang="es-VE"/>
          </a:p>
        </p:txBody>
      </p:sp>
    </p:spTree>
    <p:extLst>
      <p:ext uri="{BB962C8B-B14F-4D97-AF65-F5344CB8AC3E}">
        <p14:creationId xmlns:p14="http://schemas.microsoft.com/office/powerpoint/2010/main" val="2598145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a local </a:t>
            </a:r>
            <a:r>
              <a:rPr lang="es-VE" dirty="0" err="1"/>
              <a:t>user</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87</a:t>
            </a:fld>
            <a:endParaRPr lang="es-VE"/>
          </a:p>
        </p:txBody>
      </p:sp>
      <p:sp>
        <p:nvSpPr>
          <p:cNvPr id="6" name="Cilindro 5"/>
          <p:cNvSpPr/>
          <p:nvPr/>
        </p:nvSpPr>
        <p:spPr>
          <a:xfrm>
            <a:off x="3120788" y="1727943"/>
            <a:ext cx="5950423" cy="2819139"/>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7" name="Cilindro 6"/>
          <p:cNvSpPr/>
          <p:nvPr/>
        </p:nvSpPr>
        <p:spPr>
          <a:xfrm>
            <a:off x="3299442" y="2547483"/>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8" name="Cilindro 7"/>
          <p:cNvSpPr/>
          <p:nvPr/>
        </p:nvSpPr>
        <p:spPr>
          <a:xfrm>
            <a:off x="3375641" y="2620183"/>
            <a:ext cx="1633152" cy="1359663"/>
          </a:xfrm>
          <a:prstGeom prst="can">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9" name="Cilindro 8"/>
          <p:cNvSpPr/>
          <p:nvPr/>
        </p:nvSpPr>
        <p:spPr>
          <a:xfrm>
            <a:off x="5189589" y="2547483"/>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0" name="Cilindro 9"/>
          <p:cNvSpPr/>
          <p:nvPr/>
        </p:nvSpPr>
        <p:spPr>
          <a:xfrm>
            <a:off x="7079736" y="2528836"/>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863206" y="3014976"/>
            <a:ext cx="644242" cy="644242"/>
          </a:xfrm>
          <a:prstGeom prst="rect">
            <a:avLst/>
          </a:prstGeom>
        </p:spPr>
      </p:pic>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394711" y="3034759"/>
            <a:ext cx="644242" cy="644242"/>
          </a:xfrm>
          <a:prstGeom prst="rect">
            <a:avLst/>
          </a:prstGeom>
        </p:spPr>
      </p:pic>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664025" y="3034759"/>
            <a:ext cx="644242" cy="644242"/>
          </a:xfrm>
          <a:prstGeom prst="rect">
            <a:avLst/>
          </a:prstGeom>
        </p:spPr>
      </p:pic>
      <p:sp>
        <p:nvSpPr>
          <p:cNvPr id="17" name="CuadroTexto 16"/>
          <p:cNvSpPr txBox="1"/>
          <p:nvPr/>
        </p:nvSpPr>
        <p:spPr>
          <a:xfrm>
            <a:off x="5559635" y="1799376"/>
            <a:ext cx="1072730" cy="584775"/>
          </a:xfrm>
          <a:prstGeom prst="rect">
            <a:avLst/>
          </a:prstGeom>
          <a:noFill/>
        </p:spPr>
        <p:txBody>
          <a:bodyPr wrap="none" rtlCol="0">
            <a:spAutoFit/>
          </a:bodyPr>
          <a:lstStyle/>
          <a:p>
            <a:r>
              <a:rPr lang="es-VE" sz="3200" b="1" dirty="0"/>
              <a:t>cdb1</a:t>
            </a:r>
          </a:p>
        </p:txBody>
      </p:sp>
      <p:sp>
        <p:nvSpPr>
          <p:cNvPr id="18" name="CuadroTexto 17"/>
          <p:cNvSpPr txBox="1"/>
          <p:nvPr/>
        </p:nvSpPr>
        <p:spPr>
          <a:xfrm>
            <a:off x="3815029" y="2504046"/>
            <a:ext cx="750526" cy="461665"/>
          </a:xfrm>
          <a:prstGeom prst="rect">
            <a:avLst/>
          </a:prstGeom>
          <a:noFill/>
        </p:spPr>
        <p:txBody>
          <a:bodyPr wrap="none" rtlCol="0">
            <a:spAutoFit/>
          </a:bodyPr>
          <a:lstStyle/>
          <a:p>
            <a:r>
              <a:rPr lang="es-VE" sz="2400" b="1" dirty="0" err="1"/>
              <a:t>root</a:t>
            </a:r>
            <a:endParaRPr lang="es-VE" sz="2400" b="1" dirty="0"/>
          </a:p>
        </p:txBody>
      </p:sp>
      <p:sp>
        <p:nvSpPr>
          <p:cNvPr id="19" name="CuadroTexto 18"/>
          <p:cNvSpPr txBox="1"/>
          <p:nvPr/>
        </p:nvSpPr>
        <p:spPr>
          <a:xfrm>
            <a:off x="5645394" y="2468471"/>
            <a:ext cx="901209" cy="461665"/>
          </a:xfrm>
          <a:prstGeom prst="rect">
            <a:avLst/>
          </a:prstGeom>
          <a:noFill/>
        </p:spPr>
        <p:txBody>
          <a:bodyPr wrap="none" rtlCol="0">
            <a:spAutoFit/>
          </a:bodyPr>
          <a:lstStyle/>
          <a:p>
            <a:r>
              <a:rPr lang="es-VE" sz="2400" b="1" dirty="0"/>
              <a:t>pdb1</a:t>
            </a:r>
          </a:p>
        </p:txBody>
      </p:sp>
      <p:sp>
        <p:nvSpPr>
          <p:cNvPr id="20" name="CuadroTexto 19"/>
          <p:cNvSpPr txBox="1"/>
          <p:nvPr/>
        </p:nvSpPr>
        <p:spPr>
          <a:xfrm>
            <a:off x="7538288" y="2456136"/>
            <a:ext cx="901209" cy="461665"/>
          </a:xfrm>
          <a:prstGeom prst="rect">
            <a:avLst/>
          </a:prstGeom>
          <a:noFill/>
        </p:spPr>
        <p:txBody>
          <a:bodyPr wrap="none" rtlCol="0">
            <a:spAutoFit/>
          </a:bodyPr>
          <a:lstStyle/>
          <a:p>
            <a:r>
              <a:rPr lang="es-VE" sz="2400" b="1" dirty="0"/>
              <a:t>pdb2</a:t>
            </a:r>
          </a:p>
        </p:txBody>
      </p:sp>
      <p:pic>
        <p:nvPicPr>
          <p:cNvPr id="27" name="Imagen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493" y="3040700"/>
            <a:ext cx="638301" cy="638301"/>
          </a:xfrm>
          <a:prstGeom prst="rect">
            <a:avLst/>
          </a:prstGeom>
        </p:spPr>
      </p:pic>
      <p:pic>
        <p:nvPicPr>
          <p:cNvPr id="28" name="Imagen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299442" y="4619782"/>
            <a:ext cx="644242" cy="644242"/>
          </a:xfrm>
          <a:prstGeom prst="rect">
            <a:avLst/>
          </a:prstGeom>
        </p:spPr>
      </p:pic>
      <p:pic>
        <p:nvPicPr>
          <p:cNvPr id="29" name="Imagen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442" y="5342378"/>
            <a:ext cx="638301" cy="638301"/>
          </a:xfrm>
          <a:prstGeom prst="rect">
            <a:avLst/>
          </a:prstGeom>
        </p:spPr>
      </p:pic>
      <p:sp>
        <p:nvSpPr>
          <p:cNvPr id="30" name="CuadroTexto 29"/>
          <p:cNvSpPr txBox="1"/>
          <p:nvPr/>
        </p:nvSpPr>
        <p:spPr>
          <a:xfrm>
            <a:off x="4019694" y="4806230"/>
            <a:ext cx="1122423" cy="276999"/>
          </a:xfrm>
          <a:prstGeom prst="rect">
            <a:avLst/>
          </a:prstGeom>
          <a:noFill/>
        </p:spPr>
        <p:txBody>
          <a:bodyPr wrap="none" rtlCol="0">
            <a:spAutoFit/>
          </a:bodyPr>
          <a:lstStyle/>
          <a:p>
            <a:r>
              <a:rPr lang="es-VE" sz="1200" b="1" i="1" dirty="0" err="1"/>
              <a:t>Common</a:t>
            </a:r>
            <a:r>
              <a:rPr lang="es-VE" sz="1200" b="1" i="1" dirty="0"/>
              <a:t> </a:t>
            </a:r>
            <a:r>
              <a:rPr lang="es-VE" sz="1200" b="1" i="1" dirty="0" err="1"/>
              <a:t>user</a:t>
            </a:r>
            <a:endParaRPr lang="es-VE" sz="1200" b="1" i="1" dirty="0"/>
          </a:p>
        </p:txBody>
      </p:sp>
      <p:sp>
        <p:nvSpPr>
          <p:cNvPr id="31" name="CuadroTexto 30"/>
          <p:cNvSpPr txBox="1"/>
          <p:nvPr/>
        </p:nvSpPr>
        <p:spPr>
          <a:xfrm>
            <a:off x="4067166" y="5523028"/>
            <a:ext cx="889987" cy="276999"/>
          </a:xfrm>
          <a:prstGeom prst="rect">
            <a:avLst/>
          </a:prstGeom>
          <a:noFill/>
        </p:spPr>
        <p:txBody>
          <a:bodyPr wrap="none" rtlCol="0">
            <a:spAutoFit/>
          </a:bodyPr>
          <a:lstStyle/>
          <a:p>
            <a:r>
              <a:rPr lang="es-VE" sz="1200" b="1" i="1" dirty="0"/>
              <a:t>Local </a:t>
            </a:r>
            <a:r>
              <a:rPr lang="es-VE" sz="1200" b="1" i="1" dirty="0" err="1"/>
              <a:t>user</a:t>
            </a:r>
            <a:endParaRPr lang="es-VE" sz="1200" b="1" i="1" dirty="0"/>
          </a:p>
        </p:txBody>
      </p:sp>
    </p:spTree>
    <p:extLst>
      <p:ext uri="{BB962C8B-B14F-4D97-AF65-F5344CB8AC3E}">
        <p14:creationId xmlns:p14="http://schemas.microsoft.com/office/powerpoint/2010/main" val="5701945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There are a few rules you should be aware of:</a:t>
            </a:r>
          </a:p>
          <a:p>
            <a:endParaRPr lang="en-US" dirty="0"/>
          </a:p>
          <a:p>
            <a:endParaRPr lang="es-VE" dirty="0"/>
          </a:p>
        </p:txBody>
      </p:sp>
      <p:sp>
        <p:nvSpPr>
          <p:cNvPr id="3" name="Título 2"/>
          <p:cNvSpPr>
            <a:spLocks noGrp="1"/>
          </p:cNvSpPr>
          <p:nvPr>
            <p:ph type="title"/>
          </p:nvPr>
        </p:nvSpPr>
        <p:spPr>
          <a:xfrm>
            <a:off x="1343023" y="393801"/>
            <a:ext cx="10848977" cy="655430"/>
          </a:xfrm>
        </p:spPr>
        <p:txBody>
          <a:bodyPr/>
          <a:lstStyle/>
          <a:p>
            <a:r>
              <a:rPr lang="en-US" dirty="0"/>
              <a:t>Rules/guidelines for creating and managing local users</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88</a:t>
            </a:fld>
            <a:endParaRPr lang="es-VE"/>
          </a:p>
        </p:txBody>
      </p:sp>
      <p:sp>
        <p:nvSpPr>
          <p:cNvPr id="5" name="Rectángulo 4"/>
          <p:cNvSpPr/>
          <p:nvPr/>
        </p:nvSpPr>
        <p:spPr>
          <a:xfrm>
            <a:off x="807509" y="2288248"/>
            <a:ext cx="10563725" cy="235453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The name of a local user must be unique within its pluggable database and it must not begin with c## or C##</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 local user cannot be created in the root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 local user exists in one and only one PDB and owns a schema in that PDB</a:t>
            </a:r>
          </a:p>
        </p:txBody>
      </p:sp>
    </p:spTree>
    <p:extLst>
      <p:ext uri="{BB962C8B-B14F-4D97-AF65-F5344CB8AC3E}">
        <p14:creationId xmlns:p14="http://schemas.microsoft.com/office/powerpoint/2010/main" val="2641463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How to create a local user using OEM 19c</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prstClr val="white"/>
                </a:solidFill>
              </a:rPr>
              <a:pPr/>
              <a:t>89</a:t>
            </a:fld>
            <a:endParaRPr lang="es-VE">
              <a:solidFill>
                <a:prstClr val="white"/>
              </a:solidFill>
            </a:endParaRPr>
          </a:p>
        </p:txBody>
      </p:sp>
      <p:sp>
        <p:nvSpPr>
          <p:cNvPr id="7" name="CuadroTexto 6"/>
          <p:cNvSpPr txBox="1"/>
          <p:nvPr/>
        </p:nvSpPr>
        <p:spPr>
          <a:xfrm>
            <a:off x="6373072" y="1296390"/>
            <a:ext cx="4214062" cy="646331"/>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prstClr val="black"/>
                </a:solidFill>
              </a:rPr>
              <a:t>Start OEM 19c and log in using user </a:t>
            </a:r>
            <a:r>
              <a:rPr lang="en-US" b="1" dirty="0">
                <a:solidFill>
                  <a:srgbClr val="F7941D"/>
                </a:solidFill>
              </a:rPr>
              <a:t>SYSMAN</a:t>
            </a:r>
            <a:r>
              <a:rPr lang="en-US" b="1" dirty="0">
                <a:solidFill>
                  <a:prstClr val="black"/>
                </a:solidFill>
              </a:rPr>
              <a:t> or </a:t>
            </a:r>
            <a:r>
              <a:rPr lang="en-US" b="1" dirty="0">
                <a:solidFill>
                  <a:srgbClr val="F7941D"/>
                </a:solidFill>
              </a:rPr>
              <a:t>SYSTEM</a:t>
            </a:r>
            <a:r>
              <a:rPr lang="en-US" b="1" dirty="0">
                <a:solidFill>
                  <a:prstClr val="black"/>
                </a:solidFill>
              </a:rPr>
              <a:t>.</a:t>
            </a:r>
            <a:endParaRPr lang="es-VE" b="1" dirty="0">
              <a:solidFill>
                <a:prstClr val="black"/>
              </a:solidFill>
            </a:endParaRPr>
          </a:p>
        </p:txBody>
      </p:sp>
      <p:sp>
        <p:nvSpPr>
          <p:cNvPr id="6" name="Elipse 5"/>
          <p:cNvSpPr/>
          <p:nvPr/>
        </p:nvSpPr>
        <p:spPr>
          <a:xfrm>
            <a:off x="5754756" y="129639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1</a:t>
            </a:r>
          </a:p>
        </p:txBody>
      </p:sp>
      <p:sp>
        <p:nvSpPr>
          <p:cNvPr id="11" name="CuadroTexto 10"/>
          <p:cNvSpPr txBox="1"/>
          <p:nvPr/>
        </p:nvSpPr>
        <p:spPr>
          <a:xfrm>
            <a:off x="1583305" y="2098153"/>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solidFill>
                  <a:prstClr val="black"/>
                </a:solidFill>
              </a:rPr>
              <a:t>From the </a:t>
            </a:r>
            <a:r>
              <a:rPr lang="en-US" b="1" dirty="0">
                <a:solidFill>
                  <a:srgbClr val="F7941D"/>
                </a:solidFill>
              </a:rPr>
              <a:t>Databases</a:t>
            </a:r>
            <a:r>
              <a:rPr lang="en-US" b="1" dirty="0">
                <a:solidFill>
                  <a:prstClr val="black"/>
                </a:solidFill>
              </a:rPr>
              <a:t> page, select the </a:t>
            </a:r>
            <a:r>
              <a:rPr lang="en-US" b="1" dirty="0">
                <a:solidFill>
                  <a:srgbClr val="F7941D"/>
                </a:solidFill>
              </a:rPr>
              <a:t>pluggable</a:t>
            </a:r>
            <a:r>
              <a:rPr lang="en-US" b="1" dirty="0">
                <a:solidFill>
                  <a:prstClr val="black"/>
                </a:solidFill>
              </a:rPr>
              <a:t> database in which you want to create a common user. </a:t>
            </a:r>
          </a:p>
        </p:txBody>
      </p:sp>
      <p:sp>
        <p:nvSpPr>
          <p:cNvPr id="10" name="Elipse 9"/>
          <p:cNvSpPr/>
          <p:nvPr/>
        </p:nvSpPr>
        <p:spPr>
          <a:xfrm>
            <a:off x="5754756" y="222106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2</a:t>
            </a:r>
          </a:p>
        </p:txBody>
      </p:sp>
      <p:pic>
        <p:nvPicPr>
          <p:cNvPr id="12"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2466" y="3533842"/>
            <a:ext cx="4514060" cy="2440392"/>
          </a:xfrm>
          <a:ln>
            <a:solidFill>
              <a:srgbClr val="F7941D"/>
            </a:solidFill>
          </a:ln>
          <a:effectLst>
            <a:outerShdw blurRad="50800" dist="38100" dir="2700000" algn="tl" rotWithShape="0">
              <a:prstClr val="black">
                <a:alpha val="40000"/>
              </a:prstClr>
            </a:outerShdw>
          </a:effectLst>
        </p:spPr>
      </p:pic>
      <p:sp>
        <p:nvSpPr>
          <p:cNvPr id="13" name="CuadroTexto 12"/>
          <p:cNvSpPr txBox="1"/>
          <p:nvPr/>
        </p:nvSpPr>
        <p:spPr>
          <a:xfrm>
            <a:off x="6373072" y="4479832"/>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prstClr val="black"/>
                </a:solidFill>
              </a:rPr>
              <a:t>If you want to switch container, you should click on </a:t>
            </a:r>
            <a:r>
              <a:rPr lang="en-US" b="1" dirty="0">
                <a:solidFill>
                  <a:srgbClr val="F7941D"/>
                </a:solidFill>
              </a:rPr>
              <a:t>Container Switcher </a:t>
            </a:r>
            <a:r>
              <a:rPr lang="en-US" b="1" dirty="0">
                <a:solidFill>
                  <a:prstClr val="black"/>
                </a:solidFill>
              </a:rPr>
              <a:t>and a drop-down menu will open</a:t>
            </a:r>
            <a:endParaRPr lang="es-VE" b="1" dirty="0">
              <a:solidFill>
                <a:srgbClr val="F7941D"/>
              </a:solidFill>
            </a:endParaRPr>
          </a:p>
        </p:txBody>
      </p:sp>
      <p:sp>
        <p:nvSpPr>
          <p:cNvPr id="14" name="Elipse 13"/>
          <p:cNvSpPr/>
          <p:nvPr/>
        </p:nvSpPr>
        <p:spPr>
          <a:xfrm>
            <a:off x="5754756" y="4479832"/>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3</a:t>
            </a:r>
          </a:p>
        </p:txBody>
      </p:sp>
    </p:spTree>
    <p:extLst>
      <p:ext uri="{BB962C8B-B14F-4D97-AF65-F5344CB8AC3E}">
        <p14:creationId xmlns:p14="http://schemas.microsoft.com/office/powerpoint/2010/main" val="158112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D33BF-6A0C-4386-8F90-CB19376C296C}"/>
              </a:ext>
            </a:extLst>
          </p:cNvPr>
          <p:cNvSpPr>
            <a:spLocks noGrp="1"/>
          </p:cNvSpPr>
          <p:nvPr>
            <p:ph idx="1"/>
          </p:nvPr>
        </p:nvSpPr>
        <p:spPr/>
        <p:txBody>
          <a:bodyPr/>
          <a:lstStyle/>
          <a:p>
            <a:r>
              <a:rPr lang="en-US" dirty="0"/>
              <a:t>Third Party-Based Authentication Technologies</a:t>
            </a:r>
          </a:p>
          <a:p>
            <a:endParaRPr lang="en-US" dirty="0"/>
          </a:p>
          <a:p>
            <a:r>
              <a:rPr lang="en-US" dirty="0"/>
              <a:t>Public-Key-Infrastructure-Based Authentication</a:t>
            </a:r>
          </a:p>
          <a:p>
            <a:endParaRPr lang="en-US" dirty="0"/>
          </a:p>
          <a:p>
            <a:r>
              <a:rPr lang="en-US" dirty="0"/>
              <a:t>Remote Authentication</a:t>
            </a:r>
          </a:p>
        </p:txBody>
      </p:sp>
      <p:sp>
        <p:nvSpPr>
          <p:cNvPr id="3" name="Title 2">
            <a:extLst>
              <a:ext uri="{FF2B5EF4-FFF2-40B4-BE49-F238E27FC236}">
                <a16:creationId xmlns:a16="http://schemas.microsoft.com/office/drawing/2014/main" id="{986047DD-F278-4203-A465-8CE7FD82FF51}"/>
              </a:ext>
            </a:extLst>
          </p:cNvPr>
          <p:cNvSpPr>
            <a:spLocks noGrp="1"/>
          </p:cNvSpPr>
          <p:nvPr>
            <p:ph type="title"/>
          </p:nvPr>
        </p:nvSpPr>
        <p:spPr/>
        <p:txBody>
          <a:bodyPr/>
          <a:lstStyle/>
          <a:p>
            <a:r>
              <a:rPr lang="en-US" dirty="0"/>
              <a:t>Network Authentication</a:t>
            </a:r>
          </a:p>
        </p:txBody>
      </p:sp>
      <p:sp>
        <p:nvSpPr>
          <p:cNvPr id="4" name="Slide Number Placeholder 3">
            <a:extLst>
              <a:ext uri="{FF2B5EF4-FFF2-40B4-BE49-F238E27FC236}">
                <a16:creationId xmlns:a16="http://schemas.microsoft.com/office/drawing/2014/main" id="{FA8C3912-B236-49B6-A373-FE7C1DBB0757}"/>
              </a:ext>
            </a:extLst>
          </p:cNvPr>
          <p:cNvSpPr>
            <a:spLocks noGrp="1"/>
          </p:cNvSpPr>
          <p:nvPr>
            <p:ph type="sldNum" sz="quarter" idx="12"/>
          </p:nvPr>
        </p:nvSpPr>
        <p:spPr/>
        <p:txBody>
          <a:bodyPr/>
          <a:lstStyle/>
          <a:p>
            <a:fld id="{5C6DB8CB-8B72-460F-B4E4-6A15EEC341A1}" type="slidenum">
              <a:rPr lang="es-VE" smtClean="0"/>
              <a:pPr/>
              <a:t>9</a:t>
            </a:fld>
            <a:endParaRPr lang="es-VE" dirty="0"/>
          </a:p>
        </p:txBody>
      </p:sp>
    </p:spTree>
    <p:extLst>
      <p:ext uri="{BB962C8B-B14F-4D97-AF65-F5344CB8AC3E}">
        <p14:creationId xmlns:p14="http://schemas.microsoft.com/office/powerpoint/2010/main" val="4006606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How to create a local user using OEM 19c</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90</a:t>
            </a:fld>
            <a:endParaRPr lang="es-VE"/>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08" y="1669774"/>
            <a:ext cx="5697319" cy="3622665"/>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37243" y="2603944"/>
            <a:ext cx="4214062" cy="1754326"/>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prstClr val="black"/>
                </a:solidFill>
              </a:rPr>
              <a:t>The common user is created in all pluggable databases that reside in the CDB and will be created in all future PDBs. By clicking on the </a:t>
            </a:r>
            <a:r>
              <a:rPr lang="en-US" b="1" dirty="0">
                <a:solidFill>
                  <a:srgbClr val="F7941D"/>
                </a:solidFill>
              </a:rPr>
              <a:t>Create</a:t>
            </a:r>
            <a:r>
              <a:rPr lang="en-US" b="1" dirty="0">
                <a:solidFill>
                  <a:prstClr val="black"/>
                </a:solidFill>
              </a:rPr>
              <a:t> button, you can create (only) a local user:</a:t>
            </a:r>
            <a:endParaRPr lang="es-VE" b="1" dirty="0">
              <a:solidFill>
                <a:srgbClr val="F7941D"/>
              </a:solidFill>
            </a:endParaRPr>
          </a:p>
        </p:txBody>
      </p:sp>
      <p:sp>
        <p:nvSpPr>
          <p:cNvPr id="7" name="Elipse 6"/>
          <p:cNvSpPr/>
          <p:nvPr/>
        </p:nvSpPr>
        <p:spPr>
          <a:xfrm>
            <a:off x="5818927" y="3142351"/>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4</a:t>
            </a:r>
          </a:p>
        </p:txBody>
      </p:sp>
    </p:spTree>
    <p:extLst>
      <p:ext uri="{BB962C8B-B14F-4D97-AF65-F5344CB8AC3E}">
        <p14:creationId xmlns:p14="http://schemas.microsoft.com/office/powerpoint/2010/main" val="16678772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n-US" b="1" dirty="0">
                <a:solidFill>
                  <a:srgbClr val="F7941D"/>
                </a:solidFill>
              </a:rPr>
              <a:t>Common roles </a:t>
            </a:r>
            <a:r>
              <a:rPr lang="en-US" dirty="0"/>
              <a:t>are roles created in the root container and they exist in all containers. </a:t>
            </a:r>
          </a:p>
          <a:p>
            <a:endParaRPr lang="en-US" dirty="0"/>
          </a:p>
          <a:p>
            <a:r>
              <a:rPr lang="en-US" dirty="0"/>
              <a:t>These roles can have a different set of privileges in different containers and they can be granted to either common or local users or roles.</a:t>
            </a:r>
          </a:p>
          <a:p>
            <a:endParaRPr lang="en-US" dirty="0"/>
          </a:p>
          <a:p>
            <a:r>
              <a:rPr lang="en-US" dirty="0"/>
              <a:t>You'll need an existing common user who has </a:t>
            </a:r>
            <a:r>
              <a:rPr lang="en-US" dirty="0">
                <a:solidFill>
                  <a:srgbClr val="F7941D"/>
                </a:solidFill>
              </a:rPr>
              <a:t>create role </a:t>
            </a:r>
            <a:r>
              <a:rPr lang="en-US" dirty="0"/>
              <a:t>privilege granted commonly.</a:t>
            </a:r>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common</a:t>
            </a:r>
            <a:r>
              <a:rPr lang="es-VE" dirty="0"/>
              <a:t> role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91</a:t>
            </a:fld>
            <a:endParaRPr lang="es-VE"/>
          </a:p>
        </p:txBody>
      </p:sp>
    </p:spTree>
    <p:extLst>
      <p:ext uri="{BB962C8B-B14F-4D97-AF65-F5344CB8AC3E}">
        <p14:creationId xmlns:p14="http://schemas.microsoft.com/office/powerpoint/2010/main" val="42887995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you create a common role, that role exists in all containers in that database.</a:t>
            </a:r>
            <a:endParaRPr lang="es-VE" dirty="0"/>
          </a:p>
        </p:txBody>
      </p:sp>
      <p:sp>
        <p:nvSpPr>
          <p:cNvPr id="3" name="Título 2"/>
          <p:cNvSpPr>
            <a:spLocks noGrp="1"/>
          </p:cNvSpPr>
          <p:nvPr>
            <p:ph type="title"/>
          </p:nvPr>
        </p:nvSpPr>
        <p:spPr/>
        <p:txBody>
          <a:bodyPr/>
          <a:lstStyle/>
          <a:p>
            <a:r>
              <a:rPr lang="es-VE" dirty="0" err="1"/>
              <a:t>Creating</a:t>
            </a:r>
            <a:r>
              <a:rPr lang="es-VE" dirty="0"/>
              <a:t> a </a:t>
            </a:r>
            <a:r>
              <a:rPr lang="es-VE" dirty="0" err="1"/>
              <a:t>common</a:t>
            </a:r>
            <a:r>
              <a:rPr lang="es-VE" dirty="0"/>
              <a:t> role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92</a:t>
            </a:fld>
            <a:endParaRPr lang="es-VE"/>
          </a:p>
        </p:txBody>
      </p:sp>
      <p:sp>
        <p:nvSpPr>
          <p:cNvPr id="5" name="Cilindro 4"/>
          <p:cNvSpPr/>
          <p:nvPr/>
        </p:nvSpPr>
        <p:spPr>
          <a:xfrm>
            <a:off x="3120788" y="2668180"/>
            <a:ext cx="5950423" cy="2819139"/>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6" name="Cilindro 5"/>
          <p:cNvSpPr/>
          <p:nvPr/>
        </p:nvSpPr>
        <p:spPr>
          <a:xfrm>
            <a:off x="3299442" y="3487720"/>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7" name="Cilindro 6"/>
          <p:cNvSpPr/>
          <p:nvPr/>
        </p:nvSpPr>
        <p:spPr>
          <a:xfrm>
            <a:off x="3375641" y="3560420"/>
            <a:ext cx="1633152" cy="1359663"/>
          </a:xfrm>
          <a:prstGeom prst="can">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8" name="Cilindro 7"/>
          <p:cNvSpPr/>
          <p:nvPr/>
        </p:nvSpPr>
        <p:spPr>
          <a:xfrm>
            <a:off x="5189589" y="3487720"/>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9" name="Cilindro 8"/>
          <p:cNvSpPr/>
          <p:nvPr/>
        </p:nvSpPr>
        <p:spPr>
          <a:xfrm>
            <a:off x="7079736" y="3469073"/>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3" name="CuadroTexto 12"/>
          <p:cNvSpPr txBox="1"/>
          <p:nvPr/>
        </p:nvSpPr>
        <p:spPr>
          <a:xfrm>
            <a:off x="5559635" y="2739613"/>
            <a:ext cx="1072730" cy="584775"/>
          </a:xfrm>
          <a:prstGeom prst="rect">
            <a:avLst/>
          </a:prstGeom>
          <a:noFill/>
        </p:spPr>
        <p:txBody>
          <a:bodyPr wrap="none" rtlCol="0">
            <a:spAutoFit/>
          </a:bodyPr>
          <a:lstStyle/>
          <a:p>
            <a:r>
              <a:rPr lang="es-VE" sz="3200" b="1" dirty="0"/>
              <a:t>cdb1</a:t>
            </a:r>
          </a:p>
        </p:txBody>
      </p:sp>
      <p:sp>
        <p:nvSpPr>
          <p:cNvPr id="14" name="CuadroTexto 13"/>
          <p:cNvSpPr txBox="1"/>
          <p:nvPr/>
        </p:nvSpPr>
        <p:spPr>
          <a:xfrm>
            <a:off x="3815029" y="3444283"/>
            <a:ext cx="750526" cy="461665"/>
          </a:xfrm>
          <a:prstGeom prst="rect">
            <a:avLst/>
          </a:prstGeom>
          <a:noFill/>
        </p:spPr>
        <p:txBody>
          <a:bodyPr wrap="none" rtlCol="0">
            <a:spAutoFit/>
          </a:bodyPr>
          <a:lstStyle/>
          <a:p>
            <a:r>
              <a:rPr lang="es-VE" sz="2400" b="1" dirty="0" err="1"/>
              <a:t>root</a:t>
            </a:r>
            <a:endParaRPr lang="es-VE" sz="2400" b="1" dirty="0"/>
          </a:p>
        </p:txBody>
      </p:sp>
      <p:sp>
        <p:nvSpPr>
          <p:cNvPr id="15" name="CuadroTexto 14"/>
          <p:cNvSpPr txBox="1"/>
          <p:nvPr/>
        </p:nvSpPr>
        <p:spPr>
          <a:xfrm>
            <a:off x="5645394" y="3408708"/>
            <a:ext cx="901209" cy="461665"/>
          </a:xfrm>
          <a:prstGeom prst="rect">
            <a:avLst/>
          </a:prstGeom>
          <a:noFill/>
        </p:spPr>
        <p:txBody>
          <a:bodyPr wrap="none" rtlCol="0">
            <a:spAutoFit/>
          </a:bodyPr>
          <a:lstStyle/>
          <a:p>
            <a:r>
              <a:rPr lang="es-VE" sz="2400" b="1" dirty="0"/>
              <a:t>pdb1</a:t>
            </a:r>
          </a:p>
        </p:txBody>
      </p:sp>
      <p:sp>
        <p:nvSpPr>
          <p:cNvPr id="16" name="CuadroTexto 15"/>
          <p:cNvSpPr txBox="1"/>
          <p:nvPr/>
        </p:nvSpPr>
        <p:spPr>
          <a:xfrm>
            <a:off x="7538288" y="3396373"/>
            <a:ext cx="901209" cy="461665"/>
          </a:xfrm>
          <a:prstGeom prst="rect">
            <a:avLst/>
          </a:prstGeom>
          <a:noFill/>
        </p:spPr>
        <p:txBody>
          <a:bodyPr wrap="none" rtlCol="0">
            <a:spAutoFit/>
          </a:bodyPr>
          <a:lstStyle/>
          <a:p>
            <a:r>
              <a:rPr lang="es-VE" sz="2400" b="1" dirty="0"/>
              <a:t>pdb2</a:t>
            </a:r>
          </a:p>
        </p:txBody>
      </p:sp>
      <p:sp>
        <p:nvSpPr>
          <p:cNvPr id="18" name="CuadroTexto 17"/>
          <p:cNvSpPr txBox="1"/>
          <p:nvPr/>
        </p:nvSpPr>
        <p:spPr>
          <a:xfrm>
            <a:off x="4033771" y="5663258"/>
            <a:ext cx="1104790" cy="276999"/>
          </a:xfrm>
          <a:prstGeom prst="rect">
            <a:avLst/>
          </a:prstGeom>
          <a:noFill/>
        </p:spPr>
        <p:txBody>
          <a:bodyPr wrap="none" rtlCol="0">
            <a:spAutoFit/>
          </a:bodyPr>
          <a:lstStyle/>
          <a:p>
            <a:r>
              <a:rPr lang="es-VE" sz="1200" b="1" i="1" dirty="0" err="1"/>
              <a:t>Common</a:t>
            </a:r>
            <a:r>
              <a:rPr lang="es-VE" sz="1200" b="1" i="1" dirty="0"/>
              <a:t> role</a:t>
            </a:r>
          </a:p>
        </p:txBody>
      </p:sp>
      <p:sp>
        <p:nvSpPr>
          <p:cNvPr id="19" name="Triángulo isósceles 18"/>
          <p:cNvSpPr/>
          <p:nvPr/>
        </p:nvSpPr>
        <p:spPr>
          <a:xfrm>
            <a:off x="3546239" y="4081887"/>
            <a:ext cx="644053" cy="559559"/>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0" name="Triángulo isósceles 19"/>
          <p:cNvSpPr/>
          <p:nvPr/>
        </p:nvSpPr>
        <p:spPr>
          <a:xfrm>
            <a:off x="5466024" y="4081887"/>
            <a:ext cx="644053" cy="559559"/>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1" name="Triángulo isósceles 20"/>
          <p:cNvSpPr/>
          <p:nvPr/>
        </p:nvSpPr>
        <p:spPr>
          <a:xfrm>
            <a:off x="7335697" y="4081887"/>
            <a:ext cx="644053" cy="559559"/>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2" name="Triángulo isósceles 21"/>
          <p:cNvSpPr/>
          <p:nvPr/>
        </p:nvSpPr>
        <p:spPr>
          <a:xfrm>
            <a:off x="3389718" y="5495817"/>
            <a:ext cx="644053" cy="559559"/>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740426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VE" dirty="0" err="1"/>
              <a:t>Creating</a:t>
            </a:r>
            <a:r>
              <a:rPr lang="es-VE" dirty="0"/>
              <a:t> a </a:t>
            </a:r>
            <a:r>
              <a:rPr lang="es-VE" dirty="0" err="1"/>
              <a:t>common</a:t>
            </a:r>
            <a:r>
              <a:rPr lang="es-VE" dirty="0"/>
              <a:t> role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93</a:t>
            </a:fld>
            <a:endParaRPr lang="es-VE"/>
          </a:p>
        </p:txBody>
      </p:sp>
      <p:sp>
        <p:nvSpPr>
          <p:cNvPr id="5" name="Rectángulo 4"/>
          <p:cNvSpPr/>
          <p:nvPr/>
        </p:nvSpPr>
        <p:spPr>
          <a:xfrm>
            <a:off x="814137" y="1504950"/>
            <a:ext cx="10563725" cy="4504057"/>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c##ernesto@CDB1&gt; select * from </a:t>
            </a:r>
            <a:r>
              <a:rPr lang="en-US" sz="1600" b="1" dirty="0" err="1"/>
              <a:t>dba_roles</a:t>
            </a:r>
            <a:r>
              <a:rPr lang="en-US" sz="1600" b="1" dirty="0"/>
              <a:t> where role='C##ROLE1';</a:t>
            </a:r>
          </a:p>
          <a:p>
            <a:r>
              <a:rPr lang="en-US" sz="1600" b="1" dirty="0"/>
              <a:t>ROLE                  PASSWORD AUTHENTICAT   COM  O</a:t>
            </a:r>
          </a:p>
          <a:p>
            <a:r>
              <a:rPr lang="en-US" sz="1600" b="1" dirty="0"/>
              <a:t>----------------      --------  -----------  ---  -</a:t>
            </a:r>
          </a:p>
          <a:p>
            <a:r>
              <a:rPr lang="en-US" sz="1600" b="1" dirty="0"/>
              <a:t>C##ROLE1              NO        NONE         YES  N</a:t>
            </a:r>
          </a:p>
          <a:p>
            <a:r>
              <a:rPr lang="en-US" sz="1600" b="1" dirty="0"/>
              <a:t>    c##ernesto@CDB1&gt; connect c##</a:t>
            </a:r>
            <a:r>
              <a:rPr lang="en-US" sz="1600" b="1" dirty="0" err="1"/>
              <a:t>ernesto</a:t>
            </a:r>
            <a:r>
              <a:rPr lang="en-US" sz="1600" b="1" dirty="0"/>
              <a:t>/oracle@pdb1</a:t>
            </a:r>
          </a:p>
          <a:p>
            <a:r>
              <a:rPr lang="en-US" sz="1600" b="1" dirty="0"/>
              <a:t>Connected.</a:t>
            </a:r>
          </a:p>
          <a:p>
            <a:r>
              <a:rPr lang="en-US" sz="1600" b="1" dirty="0"/>
              <a:t>c##ernesto@PDB1&gt; select * from </a:t>
            </a:r>
            <a:r>
              <a:rPr lang="en-US" sz="1600" b="1" dirty="0" err="1"/>
              <a:t>dba_roles</a:t>
            </a:r>
            <a:r>
              <a:rPr lang="en-US" sz="1600" b="1" dirty="0"/>
              <a:t> where role='C##ROLE1';</a:t>
            </a:r>
          </a:p>
          <a:p>
            <a:r>
              <a:rPr lang="en-US" sz="1600" b="1" dirty="0"/>
              <a:t>    ROLE                  PASSWORD  AUTHENTICAT  COM  O</a:t>
            </a:r>
          </a:p>
          <a:p>
            <a:r>
              <a:rPr lang="en-US" sz="1600" b="1" dirty="0"/>
              <a:t>----------------      --------  -----------  ---  -</a:t>
            </a:r>
          </a:p>
          <a:p>
            <a:r>
              <a:rPr lang="en-US" sz="1600" b="1" dirty="0"/>
              <a:t>C##ROLE1              NO        NONE         YES  N</a:t>
            </a:r>
          </a:p>
          <a:p>
            <a:r>
              <a:rPr lang="en-US" sz="1600" b="1" dirty="0"/>
              <a:t>    c##ernesto@PDB1&gt; connect c##</a:t>
            </a:r>
            <a:r>
              <a:rPr lang="en-US" sz="1600" b="1" dirty="0" err="1"/>
              <a:t>ernesto</a:t>
            </a:r>
            <a:r>
              <a:rPr lang="en-US" sz="1600" b="1" dirty="0"/>
              <a:t>/oracle@pdb2</a:t>
            </a:r>
          </a:p>
          <a:p>
            <a:r>
              <a:rPr lang="en-US" sz="1600" b="1" dirty="0"/>
              <a:t>    Connected.</a:t>
            </a:r>
          </a:p>
          <a:p>
            <a:r>
              <a:rPr lang="en-US" sz="1600" b="1" dirty="0"/>
              <a:t>    c##ernesto@PDB2&gt; select * from </a:t>
            </a:r>
            <a:r>
              <a:rPr lang="en-US" sz="1600" b="1" dirty="0" err="1"/>
              <a:t>dba_roles</a:t>
            </a:r>
            <a:r>
              <a:rPr lang="en-US" sz="1600" b="1" dirty="0"/>
              <a:t> where role='C##ROLE1';</a:t>
            </a:r>
          </a:p>
          <a:p>
            <a:r>
              <a:rPr lang="en-US" sz="1600" b="1" dirty="0"/>
              <a:t>    ROLE                  PASSWORD  AUTHENTICAT  COM  O</a:t>
            </a:r>
          </a:p>
          <a:p>
            <a:r>
              <a:rPr lang="en-US" sz="1600" b="1" dirty="0"/>
              <a:t>----------------      --------  -----------  ---  -</a:t>
            </a:r>
          </a:p>
          <a:p>
            <a:r>
              <a:rPr lang="en-US" sz="1600" b="1" dirty="0"/>
              <a:t>C##ROLE1              NO        NONE         YES  N</a:t>
            </a:r>
          </a:p>
        </p:txBody>
      </p:sp>
    </p:spTree>
    <p:extLst>
      <p:ext uri="{BB962C8B-B14F-4D97-AF65-F5344CB8AC3E}">
        <p14:creationId xmlns:p14="http://schemas.microsoft.com/office/powerpoint/2010/main" val="1601420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should connect to the root (</a:t>
            </a:r>
            <a:r>
              <a:rPr lang="en-US" dirty="0">
                <a:solidFill>
                  <a:srgbClr val="F7941D"/>
                </a:solidFill>
              </a:rPr>
              <a:t>CDB$ROOT</a:t>
            </a:r>
            <a:r>
              <a:rPr lang="en-US" dirty="0"/>
              <a:t>) as a common user who has </a:t>
            </a:r>
            <a:r>
              <a:rPr lang="en-US" dirty="0">
                <a:solidFill>
                  <a:srgbClr val="F7941D"/>
                </a:solidFill>
              </a:rPr>
              <a:t>create role </a:t>
            </a:r>
            <a:r>
              <a:rPr lang="en-US" dirty="0"/>
              <a:t>privilege granted commonly. </a:t>
            </a:r>
            <a:endParaRPr lang="es-VE" dirty="0"/>
          </a:p>
        </p:txBody>
      </p:sp>
      <p:sp>
        <p:nvSpPr>
          <p:cNvPr id="3" name="Título 2"/>
          <p:cNvSpPr>
            <a:spLocks noGrp="1"/>
          </p:cNvSpPr>
          <p:nvPr>
            <p:ph type="title"/>
          </p:nvPr>
        </p:nvSpPr>
        <p:spPr/>
        <p:txBody>
          <a:bodyPr/>
          <a:lstStyle/>
          <a:p>
            <a:r>
              <a:rPr lang="en-US" dirty="0"/>
              <a:t>How to create a common role using OEM 19c</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94</a:t>
            </a:fld>
            <a:endParaRPr lang="es-VE"/>
          </a:p>
        </p:txBody>
      </p:sp>
      <p:pic>
        <p:nvPicPr>
          <p:cNvPr id="5" name="Marcador de contenido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89" y="2657465"/>
            <a:ext cx="5382947" cy="3513976"/>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373072" y="4309135"/>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From the </a:t>
            </a:r>
            <a:r>
              <a:rPr lang="en-US" b="1" dirty="0">
                <a:solidFill>
                  <a:srgbClr val="F7941D"/>
                </a:solidFill>
              </a:rPr>
              <a:t>Administration</a:t>
            </a:r>
            <a:r>
              <a:rPr lang="en-US" b="1" dirty="0"/>
              <a:t> menu, select </a:t>
            </a:r>
            <a:r>
              <a:rPr lang="en-US" b="1" dirty="0">
                <a:solidFill>
                  <a:srgbClr val="F7941D"/>
                </a:solidFill>
              </a:rPr>
              <a:t>Security</a:t>
            </a:r>
            <a:r>
              <a:rPr lang="en-US" b="1" dirty="0"/>
              <a:t> (drop-down menu) and then </a:t>
            </a:r>
            <a:r>
              <a:rPr lang="en-US" b="1" dirty="0">
                <a:solidFill>
                  <a:srgbClr val="F7941D"/>
                </a:solidFill>
              </a:rPr>
              <a:t>Roles</a:t>
            </a:r>
            <a:endParaRPr lang="es-VE" b="1" dirty="0">
              <a:solidFill>
                <a:srgbClr val="F7941D"/>
              </a:solidFill>
            </a:endParaRPr>
          </a:p>
        </p:txBody>
      </p:sp>
      <p:sp>
        <p:nvSpPr>
          <p:cNvPr id="7" name="Elipse 6"/>
          <p:cNvSpPr/>
          <p:nvPr/>
        </p:nvSpPr>
        <p:spPr>
          <a:xfrm>
            <a:off x="5754756" y="4309135"/>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1</a:t>
            </a:r>
          </a:p>
        </p:txBody>
      </p:sp>
    </p:spTree>
    <p:extLst>
      <p:ext uri="{BB962C8B-B14F-4D97-AF65-F5344CB8AC3E}">
        <p14:creationId xmlns:p14="http://schemas.microsoft.com/office/powerpoint/2010/main" val="520934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How to create a common role using OEM 19c</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95</a:t>
            </a:fld>
            <a:endParaRPr lang="es-VE"/>
          </a:p>
        </p:txBody>
      </p:sp>
      <p:pic>
        <p:nvPicPr>
          <p:cNvPr id="5" name="Marcador de conteni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64" y="1344398"/>
            <a:ext cx="5382947" cy="3417983"/>
          </a:xfrm>
          <a:prstGeom prst="rect">
            <a:avLst/>
          </a:prstGeom>
          <a:ln>
            <a:solidFill>
              <a:srgbClr val="F7941D"/>
            </a:solidFill>
          </a:ln>
          <a:effectLst>
            <a:outerShdw blurRad="50800" dist="38100" dir="2700000" algn="tl" rotWithShape="0">
              <a:prstClr val="black">
                <a:alpha val="40000"/>
              </a:prstClr>
            </a:outerShdw>
          </a:effectLst>
        </p:spPr>
      </p:pic>
      <p:sp>
        <p:nvSpPr>
          <p:cNvPr id="6" name="CuadroTexto 5"/>
          <p:cNvSpPr txBox="1"/>
          <p:nvPr/>
        </p:nvSpPr>
        <p:spPr>
          <a:xfrm>
            <a:off x="6437243" y="2795300"/>
            <a:ext cx="4214062" cy="923330"/>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On the </a:t>
            </a:r>
            <a:r>
              <a:rPr lang="en-US" b="1" dirty="0">
                <a:solidFill>
                  <a:srgbClr val="F7941D"/>
                </a:solidFill>
              </a:rPr>
              <a:t>Roles</a:t>
            </a:r>
            <a:r>
              <a:rPr lang="en-US" b="1" dirty="0"/>
              <a:t> page, click on the </a:t>
            </a:r>
            <a:r>
              <a:rPr lang="en-US" b="1" dirty="0">
                <a:solidFill>
                  <a:srgbClr val="F7941D"/>
                </a:solidFill>
              </a:rPr>
              <a:t>Create</a:t>
            </a:r>
            <a:r>
              <a:rPr lang="en-US" b="1" dirty="0"/>
              <a:t> button and the </a:t>
            </a:r>
            <a:r>
              <a:rPr lang="en-US" b="1" dirty="0">
                <a:solidFill>
                  <a:srgbClr val="F7941D"/>
                </a:solidFill>
              </a:rPr>
              <a:t>Create Role</a:t>
            </a:r>
            <a:r>
              <a:rPr lang="en-US" b="1" dirty="0"/>
              <a:t> page appears</a:t>
            </a:r>
            <a:endParaRPr lang="es-VE" b="1" dirty="0">
              <a:solidFill>
                <a:srgbClr val="F7941D"/>
              </a:solidFill>
            </a:endParaRPr>
          </a:p>
        </p:txBody>
      </p:sp>
      <p:sp>
        <p:nvSpPr>
          <p:cNvPr id="7" name="Elipse 6"/>
          <p:cNvSpPr/>
          <p:nvPr/>
        </p:nvSpPr>
        <p:spPr>
          <a:xfrm>
            <a:off x="5818927" y="2795300"/>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2</a:t>
            </a:r>
          </a:p>
        </p:txBody>
      </p:sp>
      <p:sp>
        <p:nvSpPr>
          <p:cNvPr id="8" name="CuadroTexto 7"/>
          <p:cNvSpPr txBox="1"/>
          <p:nvPr/>
        </p:nvSpPr>
        <p:spPr>
          <a:xfrm>
            <a:off x="866274" y="5024322"/>
            <a:ext cx="4952653" cy="1200329"/>
          </a:xfrm>
          <a:prstGeom prst="rect">
            <a:avLst/>
          </a:prstGeom>
          <a:solidFill>
            <a:schemeClr val="bg1"/>
          </a:solidFill>
          <a:ln w="28575">
            <a:solidFill>
              <a:srgbClr val="F7941D"/>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solidFill>
                  <a:prstClr val="black"/>
                </a:solidFill>
              </a:rPr>
              <a:t>On the </a:t>
            </a:r>
            <a:r>
              <a:rPr lang="en-US" b="1" dirty="0">
                <a:solidFill>
                  <a:srgbClr val="F7941D"/>
                </a:solidFill>
              </a:rPr>
              <a:t>Create Role </a:t>
            </a:r>
            <a:r>
              <a:rPr lang="en-US" b="1" dirty="0">
                <a:solidFill>
                  <a:prstClr val="black"/>
                </a:solidFill>
              </a:rPr>
              <a:t>page, you name the role on the </a:t>
            </a:r>
            <a:r>
              <a:rPr lang="en-US" b="1" dirty="0">
                <a:solidFill>
                  <a:srgbClr val="F7941D"/>
                </a:solidFill>
              </a:rPr>
              <a:t>General</a:t>
            </a:r>
            <a:r>
              <a:rPr lang="en-US" b="1" dirty="0">
                <a:solidFill>
                  <a:prstClr val="black"/>
                </a:solidFill>
              </a:rPr>
              <a:t> tab. </a:t>
            </a:r>
            <a:r>
              <a:rPr lang="en-US" b="1" dirty="0"/>
              <a:t>Also, you may grant other roles and privileges to the role. Click on the </a:t>
            </a:r>
            <a:r>
              <a:rPr lang="en-US" b="1" dirty="0">
                <a:solidFill>
                  <a:srgbClr val="F7941D"/>
                </a:solidFill>
              </a:rPr>
              <a:t>OK</a:t>
            </a:r>
            <a:r>
              <a:rPr lang="en-US" b="1" dirty="0"/>
              <a:t> button to create it.</a:t>
            </a:r>
            <a:r>
              <a:rPr lang="en-US" b="1" dirty="0">
                <a:solidFill>
                  <a:prstClr val="black"/>
                </a:solidFill>
              </a:rPr>
              <a:t> </a:t>
            </a:r>
          </a:p>
        </p:txBody>
      </p:sp>
      <p:sp>
        <p:nvSpPr>
          <p:cNvPr id="9" name="Elipse 8"/>
          <p:cNvSpPr/>
          <p:nvPr/>
        </p:nvSpPr>
        <p:spPr>
          <a:xfrm>
            <a:off x="5776316" y="5285731"/>
            <a:ext cx="682487" cy="677513"/>
          </a:xfrm>
          <a:prstGeom prst="ellipse">
            <a:avLst/>
          </a:prstGeom>
          <a:solidFill>
            <a:srgbClr val="F7941D"/>
          </a:solidFill>
          <a:ln w="28575">
            <a:solidFill>
              <a:srgbClr val="818286"/>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VE" sz="2800" b="1" dirty="0">
                <a:solidFill>
                  <a:prstClr val="white"/>
                </a:solidFill>
              </a:rPr>
              <a:t>3</a:t>
            </a:r>
          </a:p>
        </p:txBody>
      </p:sp>
    </p:spTree>
    <p:extLst>
      <p:ext uri="{BB962C8B-B14F-4D97-AF65-F5344CB8AC3E}">
        <p14:creationId xmlns:p14="http://schemas.microsoft.com/office/powerpoint/2010/main" val="19501069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b="1" dirty="0">
                <a:solidFill>
                  <a:srgbClr val="F7941D"/>
                </a:solidFill>
              </a:rPr>
              <a:t>Local roles </a:t>
            </a:r>
            <a:r>
              <a:rPr lang="en-US" dirty="0"/>
              <a:t>are roles created in PDB and they exist only in that PDB. These roles can be granted </a:t>
            </a:r>
            <a:r>
              <a:rPr lang="en-US" dirty="0">
                <a:solidFill>
                  <a:srgbClr val="F7941D"/>
                </a:solidFill>
              </a:rPr>
              <a:t>only locally </a:t>
            </a:r>
            <a:r>
              <a:rPr lang="en-US" dirty="0"/>
              <a:t>to either common or local users or roles.</a:t>
            </a:r>
          </a:p>
          <a:p>
            <a:endParaRPr lang="en-US" dirty="0"/>
          </a:p>
          <a:p>
            <a:r>
              <a:rPr lang="en-US" dirty="0"/>
              <a:t>You'll need a pluggable database open. And an existing user (either common or local) who has </a:t>
            </a:r>
            <a:r>
              <a:rPr lang="en-US" dirty="0">
                <a:solidFill>
                  <a:srgbClr val="F7941D"/>
                </a:solidFill>
              </a:rPr>
              <a:t>create role </a:t>
            </a:r>
            <a:r>
              <a:rPr lang="en-US" dirty="0"/>
              <a:t>privilege in that pluggable database.</a:t>
            </a:r>
            <a:endParaRPr lang="es-VE" dirty="0"/>
          </a:p>
        </p:txBody>
      </p:sp>
      <p:sp>
        <p:nvSpPr>
          <p:cNvPr id="3" name="Título 2"/>
          <p:cNvSpPr>
            <a:spLocks noGrp="1"/>
          </p:cNvSpPr>
          <p:nvPr>
            <p:ph type="title"/>
          </p:nvPr>
        </p:nvSpPr>
        <p:spPr/>
        <p:txBody>
          <a:bodyPr/>
          <a:lstStyle/>
          <a:p>
            <a:r>
              <a:rPr lang="es-VE" dirty="0" err="1"/>
              <a:t>Creating</a:t>
            </a:r>
            <a:r>
              <a:rPr lang="es-VE" dirty="0"/>
              <a:t> a local role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96</a:t>
            </a:fld>
            <a:endParaRPr lang="es-VE"/>
          </a:p>
        </p:txBody>
      </p:sp>
    </p:spTree>
    <p:extLst>
      <p:ext uri="{BB962C8B-B14F-4D97-AF65-F5344CB8AC3E}">
        <p14:creationId xmlns:p14="http://schemas.microsoft.com/office/powerpoint/2010/main" val="6203121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When you create a local role, that role exists only in the pluggable database in which it is created. </a:t>
            </a:r>
          </a:p>
        </p:txBody>
      </p:sp>
      <p:sp>
        <p:nvSpPr>
          <p:cNvPr id="3" name="Título 2"/>
          <p:cNvSpPr>
            <a:spLocks noGrp="1"/>
          </p:cNvSpPr>
          <p:nvPr>
            <p:ph type="title"/>
          </p:nvPr>
        </p:nvSpPr>
        <p:spPr/>
        <p:txBody>
          <a:bodyPr/>
          <a:lstStyle/>
          <a:p>
            <a:r>
              <a:rPr lang="es-VE" dirty="0" err="1"/>
              <a:t>Creating</a:t>
            </a:r>
            <a:r>
              <a:rPr lang="es-VE" dirty="0"/>
              <a:t> a local role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97</a:t>
            </a:fld>
            <a:endParaRPr lang="es-VE"/>
          </a:p>
        </p:txBody>
      </p:sp>
      <p:sp>
        <p:nvSpPr>
          <p:cNvPr id="5" name="Cilindro 4"/>
          <p:cNvSpPr/>
          <p:nvPr/>
        </p:nvSpPr>
        <p:spPr>
          <a:xfrm>
            <a:off x="3120788" y="2668180"/>
            <a:ext cx="5950423" cy="2819139"/>
          </a:xfrm>
          <a:prstGeom prst="can">
            <a:avLst/>
          </a:prstGeom>
          <a:solidFill>
            <a:schemeClr val="accent2">
              <a:lumMod val="20000"/>
              <a:lumOff val="80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6" name="Cilindro 5"/>
          <p:cNvSpPr/>
          <p:nvPr/>
        </p:nvSpPr>
        <p:spPr>
          <a:xfrm>
            <a:off x="3299442" y="3487720"/>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7" name="Cilindro 6"/>
          <p:cNvSpPr/>
          <p:nvPr/>
        </p:nvSpPr>
        <p:spPr>
          <a:xfrm>
            <a:off x="3375641" y="3560420"/>
            <a:ext cx="1633152" cy="1359663"/>
          </a:xfrm>
          <a:prstGeom prst="can">
            <a:avLst/>
          </a:prstGeom>
          <a:solidFill>
            <a:srgbClr val="F7941D"/>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8" name="Cilindro 7"/>
          <p:cNvSpPr/>
          <p:nvPr/>
        </p:nvSpPr>
        <p:spPr>
          <a:xfrm>
            <a:off x="5189589" y="3487720"/>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9" name="Cilindro 8"/>
          <p:cNvSpPr/>
          <p:nvPr/>
        </p:nvSpPr>
        <p:spPr>
          <a:xfrm>
            <a:off x="7079736" y="3469073"/>
            <a:ext cx="1812820" cy="1590191"/>
          </a:xfrm>
          <a:prstGeom prst="can">
            <a:avLst/>
          </a:prstGeom>
          <a:solidFill>
            <a:schemeClr val="bg1">
              <a:lumMod val="65000"/>
            </a:schemeClr>
          </a:solidFill>
          <a:ln>
            <a:solidFill>
              <a:srgbClr val="818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sp>
        <p:nvSpPr>
          <p:cNvPr id="10" name="CuadroTexto 9"/>
          <p:cNvSpPr txBox="1"/>
          <p:nvPr/>
        </p:nvSpPr>
        <p:spPr>
          <a:xfrm>
            <a:off x="5559635" y="2739613"/>
            <a:ext cx="1072730" cy="584775"/>
          </a:xfrm>
          <a:prstGeom prst="rect">
            <a:avLst/>
          </a:prstGeom>
          <a:noFill/>
        </p:spPr>
        <p:txBody>
          <a:bodyPr wrap="none" rtlCol="0">
            <a:spAutoFit/>
          </a:bodyPr>
          <a:lstStyle/>
          <a:p>
            <a:r>
              <a:rPr lang="es-VE" sz="3200" b="1" dirty="0"/>
              <a:t>cdb1</a:t>
            </a:r>
          </a:p>
        </p:txBody>
      </p:sp>
      <p:sp>
        <p:nvSpPr>
          <p:cNvPr id="11" name="CuadroTexto 10"/>
          <p:cNvSpPr txBox="1"/>
          <p:nvPr/>
        </p:nvSpPr>
        <p:spPr>
          <a:xfrm>
            <a:off x="3815029" y="3444283"/>
            <a:ext cx="750526" cy="461665"/>
          </a:xfrm>
          <a:prstGeom prst="rect">
            <a:avLst/>
          </a:prstGeom>
          <a:noFill/>
        </p:spPr>
        <p:txBody>
          <a:bodyPr wrap="none" rtlCol="0">
            <a:spAutoFit/>
          </a:bodyPr>
          <a:lstStyle/>
          <a:p>
            <a:r>
              <a:rPr lang="es-VE" sz="2400" b="1" dirty="0" err="1"/>
              <a:t>root</a:t>
            </a:r>
            <a:endParaRPr lang="es-VE" sz="2400" b="1" dirty="0"/>
          </a:p>
        </p:txBody>
      </p:sp>
      <p:sp>
        <p:nvSpPr>
          <p:cNvPr id="12" name="CuadroTexto 11"/>
          <p:cNvSpPr txBox="1"/>
          <p:nvPr/>
        </p:nvSpPr>
        <p:spPr>
          <a:xfrm>
            <a:off x="5645394" y="3408708"/>
            <a:ext cx="901209" cy="461665"/>
          </a:xfrm>
          <a:prstGeom prst="rect">
            <a:avLst/>
          </a:prstGeom>
          <a:noFill/>
        </p:spPr>
        <p:txBody>
          <a:bodyPr wrap="none" rtlCol="0">
            <a:spAutoFit/>
          </a:bodyPr>
          <a:lstStyle/>
          <a:p>
            <a:r>
              <a:rPr lang="es-VE" sz="2400" b="1" dirty="0"/>
              <a:t>pdb1</a:t>
            </a:r>
          </a:p>
        </p:txBody>
      </p:sp>
      <p:sp>
        <p:nvSpPr>
          <p:cNvPr id="13" name="CuadroTexto 12"/>
          <p:cNvSpPr txBox="1"/>
          <p:nvPr/>
        </p:nvSpPr>
        <p:spPr>
          <a:xfrm>
            <a:off x="7538288" y="3396373"/>
            <a:ext cx="901209" cy="461665"/>
          </a:xfrm>
          <a:prstGeom prst="rect">
            <a:avLst/>
          </a:prstGeom>
          <a:noFill/>
        </p:spPr>
        <p:txBody>
          <a:bodyPr wrap="none" rtlCol="0">
            <a:spAutoFit/>
          </a:bodyPr>
          <a:lstStyle/>
          <a:p>
            <a:r>
              <a:rPr lang="es-VE" sz="2400" b="1" dirty="0"/>
              <a:t>pdb2</a:t>
            </a:r>
          </a:p>
        </p:txBody>
      </p:sp>
      <p:sp>
        <p:nvSpPr>
          <p:cNvPr id="14" name="CuadroTexto 13"/>
          <p:cNvSpPr txBox="1"/>
          <p:nvPr/>
        </p:nvSpPr>
        <p:spPr>
          <a:xfrm>
            <a:off x="4033771" y="5663258"/>
            <a:ext cx="872355" cy="276999"/>
          </a:xfrm>
          <a:prstGeom prst="rect">
            <a:avLst/>
          </a:prstGeom>
          <a:noFill/>
        </p:spPr>
        <p:txBody>
          <a:bodyPr wrap="none" rtlCol="0">
            <a:spAutoFit/>
          </a:bodyPr>
          <a:lstStyle/>
          <a:p>
            <a:r>
              <a:rPr lang="es-VE" sz="1200" b="1" i="1" dirty="0"/>
              <a:t>Local role</a:t>
            </a:r>
          </a:p>
        </p:txBody>
      </p:sp>
      <p:sp>
        <p:nvSpPr>
          <p:cNvPr id="19" name="Decisión 18"/>
          <p:cNvSpPr/>
          <p:nvPr/>
        </p:nvSpPr>
        <p:spPr>
          <a:xfrm>
            <a:off x="5573576" y="4143928"/>
            <a:ext cx="1047097" cy="636841"/>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0" name="Decisión 19"/>
          <p:cNvSpPr/>
          <p:nvPr/>
        </p:nvSpPr>
        <p:spPr>
          <a:xfrm>
            <a:off x="2986674" y="5483336"/>
            <a:ext cx="1047097" cy="636841"/>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1921901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endParaRPr lang="es-VE"/>
          </a:p>
        </p:txBody>
      </p:sp>
      <p:sp>
        <p:nvSpPr>
          <p:cNvPr id="3" name="Título 2"/>
          <p:cNvSpPr>
            <a:spLocks noGrp="1"/>
          </p:cNvSpPr>
          <p:nvPr>
            <p:ph type="title"/>
          </p:nvPr>
        </p:nvSpPr>
        <p:spPr/>
        <p:txBody>
          <a:bodyPr/>
          <a:lstStyle/>
          <a:p>
            <a:r>
              <a:rPr lang="es-VE" dirty="0" err="1"/>
              <a:t>Creating</a:t>
            </a:r>
            <a:r>
              <a:rPr lang="es-VE" dirty="0"/>
              <a:t> a local role</a:t>
            </a:r>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98</a:t>
            </a:fld>
            <a:endParaRPr lang="es-VE"/>
          </a:p>
        </p:txBody>
      </p:sp>
      <p:sp>
        <p:nvSpPr>
          <p:cNvPr id="5" name="Rectángulo 4"/>
          <p:cNvSpPr/>
          <p:nvPr/>
        </p:nvSpPr>
        <p:spPr>
          <a:xfrm>
            <a:off x="807509" y="1916447"/>
            <a:ext cx="10563725" cy="352834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c##maja@CDB1&gt; select * from </a:t>
            </a:r>
            <a:r>
              <a:rPr lang="en-US" sz="1600" b="1" dirty="0" err="1"/>
              <a:t>dba_roles</a:t>
            </a:r>
            <a:r>
              <a:rPr lang="en-US" sz="1600" b="1" dirty="0"/>
              <a:t> where role='LOCAL_ROLE1';</a:t>
            </a:r>
          </a:p>
          <a:p>
            <a:r>
              <a:rPr lang="en-US" sz="1600" b="1" dirty="0"/>
              <a:t>    no rows selected</a:t>
            </a:r>
          </a:p>
          <a:p>
            <a:r>
              <a:rPr lang="en-US" sz="1600" b="1" dirty="0"/>
              <a:t>    c##maja@CDB1&gt; connect c##</a:t>
            </a:r>
            <a:r>
              <a:rPr lang="en-US" sz="1600" b="1" dirty="0" err="1"/>
              <a:t>maja</a:t>
            </a:r>
            <a:r>
              <a:rPr lang="en-US" sz="1600" b="1" dirty="0"/>
              <a:t>/oracle@pdb1</a:t>
            </a:r>
          </a:p>
          <a:p>
            <a:r>
              <a:rPr lang="en-US" sz="1600" b="1" dirty="0"/>
              <a:t>    Connected.</a:t>
            </a:r>
          </a:p>
          <a:p>
            <a:r>
              <a:rPr lang="en-US" sz="1600" b="1" dirty="0"/>
              <a:t>    c##maja@PDB1&gt; select * from </a:t>
            </a:r>
            <a:r>
              <a:rPr lang="en-US" sz="1600" b="1" dirty="0" err="1"/>
              <a:t>dba_roles</a:t>
            </a:r>
            <a:r>
              <a:rPr lang="en-US" sz="1600" b="1" dirty="0"/>
              <a:t> where role='LOCAL_ROLE1';</a:t>
            </a:r>
          </a:p>
          <a:p>
            <a:r>
              <a:rPr lang="en-US" sz="1600" b="1" dirty="0"/>
              <a:t>    ROLE                     PASSWORD   AUTHENTICAT   COM   O</a:t>
            </a:r>
          </a:p>
          <a:p>
            <a:r>
              <a:rPr lang="en-US" sz="1600" b="1" dirty="0"/>
              <a:t>-------------------       --------   -----------   ---   -</a:t>
            </a:r>
          </a:p>
          <a:p>
            <a:r>
              <a:rPr lang="en-US" sz="1600" b="1" dirty="0"/>
              <a:t>LOCAL_ROLE1               NO         NONE          NO    N</a:t>
            </a:r>
          </a:p>
          <a:p>
            <a:r>
              <a:rPr lang="en-US" sz="1600" b="1" dirty="0"/>
              <a:t>    c##maja@PDB1&gt; connect c##</a:t>
            </a:r>
            <a:r>
              <a:rPr lang="en-US" sz="1600" b="1" dirty="0" err="1"/>
              <a:t>maja</a:t>
            </a:r>
            <a:r>
              <a:rPr lang="en-US" sz="1600" b="1" dirty="0"/>
              <a:t>/oracle@pdb2</a:t>
            </a:r>
          </a:p>
          <a:p>
            <a:r>
              <a:rPr lang="en-US" sz="1600" b="1" dirty="0"/>
              <a:t>    Connected.</a:t>
            </a:r>
          </a:p>
          <a:p>
            <a:r>
              <a:rPr lang="en-US" sz="1600" b="1" dirty="0"/>
              <a:t>    c##maja@PDB2&gt; select * from </a:t>
            </a:r>
            <a:r>
              <a:rPr lang="en-US" sz="1600" b="1" dirty="0" err="1"/>
              <a:t>dba_roles</a:t>
            </a:r>
            <a:r>
              <a:rPr lang="en-US" sz="1600" b="1" dirty="0"/>
              <a:t> where role='LOCAL_ROLE1';</a:t>
            </a:r>
          </a:p>
          <a:p>
            <a:r>
              <a:rPr lang="en-US" sz="1600" b="1" dirty="0"/>
              <a:t>    no rows selected</a:t>
            </a:r>
          </a:p>
        </p:txBody>
      </p:sp>
    </p:spTree>
    <p:extLst>
      <p:ext uri="{BB962C8B-B14F-4D97-AF65-F5344CB8AC3E}">
        <p14:creationId xmlns:p14="http://schemas.microsoft.com/office/powerpoint/2010/main" val="9680305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You should connect to PDB as a common or local user who has </a:t>
            </a:r>
            <a:r>
              <a:rPr lang="en-US" dirty="0">
                <a:solidFill>
                  <a:srgbClr val="F7941D"/>
                </a:solidFill>
              </a:rPr>
              <a:t>create role </a:t>
            </a:r>
            <a:r>
              <a:rPr lang="en-US" dirty="0"/>
              <a:t>privilege in that PDB. </a:t>
            </a:r>
          </a:p>
          <a:p>
            <a:endParaRPr lang="en-US" dirty="0"/>
          </a:p>
          <a:p>
            <a:endParaRPr lang="en-US" dirty="0"/>
          </a:p>
          <a:p>
            <a:r>
              <a:rPr lang="en-US" dirty="0"/>
              <a:t>All the remaining steps are done in the same way as in the </a:t>
            </a:r>
            <a:r>
              <a:rPr lang="en-US" dirty="0">
                <a:solidFill>
                  <a:srgbClr val="F7941D"/>
                </a:solidFill>
              </a:rPr>
              <a:t>How to create a common role using OEM 19c </a:t>
            </a:r>
            <a:r>
              <a:rPr lang="en-US" dirty="0"/>
              <a:t>section.</a:t>
            </a:r>
            <a:endParaRPr lang="es-VE" dirty="0"/>
          </a:p>
        </p:txBody>
      </p:sp>
      <p:sp>
        <p:nvSpPr>
          <p:cNvPr id="3" name="Título 2"/>
          <p:cNvSpPr>
            <a:spLocks noGrp="1"/>
          </p:cNvSpPr>
          <p:nvPr>
            <p:ph type="title"/>
          </p:nvPr>
        </p:nvSpPr>
        <p:spPr/>
        <p:txBody>
          <a:bodyPr/>
          <a:lstStyle/>
          <a:p>
            <a:r>
              <a:rPr lang="en-US" dirty="0"/>
              <a:t>How to create a local role using OEM 19c</a:t>
            </a:r>
            <a:endParaRPr lang="es-VE" dirty="0"/>
          </a:p>
        </p:txBody>
      </p:sp>
      <p:sp>
        <p:nvSpPr>
          <p:cNvPr id="4" name="Marcador de número de diapositiva 3"/>
          <p:cNvSpPr>
            <a:spLocks noGrp="1"/>
          </p:cNvSpPr>
          <p:nvPr>
            <p:ph type="sldNum" sz="quarter" idx="12"/>
          </p:nvPr>
        </p:nvSpPr>
        <p:spPr/>
        <p:txBody>
          <a:bodyPr/>
          <a:lstStyle/>
          <a:p>
            <a:fld id="{5C6DB8CB-8B72-460F-B4E4-6A15EEC341A1}" type="slidenum">
              <a:rPr lang="es-VE" smtClean="0"/>
              <a:pPr/>
              <a:t>99</a:t>
            </a:fld>
            <a:endParaRPr lang="es-VE"/>
          </a:p>
        </p:txBody>
      </p:sp>
    </p:spTree>
    <p:extLst>
      <p:ext uri="{BB962C8B-B14F-4D97-AF65-F5344CB8AC3E}">
        <p14:creationId xmlns:p14="http://schemas.microsoft.com/office/powerpoint/2010/main" val="2471430754"/>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12766</TotalTime>
  <Words>32361</Words>
  <Application>Microsoft Office PowerPoint</Application>
  <PresentationFormat>Widescreen</PresentationFormat>
  <Paragraphs>4320</Paragraphs>
  <Slides>459</Slides>
  <Notes>200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459</vt:i4>
      </vt:variant>
    </vt:vector>
  </HeadingPairs>
  <TitlesOfParts>
    <vt:vector size="466" baseType="lpstr">
      <vt:lpstr>Arial</vt:lpstr>
      <vt:lpstr>Calibri</vt:lpstr>
      <vt:lpstr>Courier New</vt:lpstr>
      <vt:lpstr>Lato</vt:lpstr>
      <vt:lpstr>Palatino Linotype</vt:lpstr>
      <vt:lpstr>Times New Roman</vt:lpstr>
      <vt:lpstr>1_Tema de Office</vt:lpstr>
      <vt:lpstr>PowerPoint Presentation</vt:lpstr>
      <vt:lpstr>Introduction</vt:lpstr>
      <vt:lpstr>Privileges</vt:lpstr>
      <vt:lpstr>Roles</vt:lpstr>
      <vt:lpstr>Quotas and Settings</vt:lpstr>
      <vt:lpstr>Transparent Data Encryption</vt:lpstr>
      <vt:lpstr>Authentication Methods</vt:lpstr>
      <vt:lpstr>OS Authentication</vt:lpstr>
      <vt:lpstr>Network Authentication</vt:lpstr>
      <vt:lpstr>Oracle DB Authentication</vt:lpstr>
      <vt:lpstr>Multitier Authentication and Authorization</vt:lpstr>
      <vt:lpstr>Authorization</vt:lpstr>
      <vt:lpstr>User Resource Limits and Profiles</vt:lpstr>
      <vt:lpstr>Types of System Resources and Limits</vt:lpstr>
      <vt:lpstr>Profiles</vt:lpstr>
      <vt:lpstr>PowerPoint Presentation</vt:lpstr>
      <vt:lpstr>Oracle 19c Security</vt:lpstr>
      <vt:lpstr>Oracle 19c Security</vt:lpstr>
      <vt:lpstr>Creating a password profile</vt:lpstr>
      <vt:lpstr>Creating a password profile</vt:lpstr>
      <vt:lpstr>Creating a password profile</vt:lpstr>
      <vt:lpstr>Creating password-authenticated users</vt:lpstr>
      <vt:lpstr>Creating password-authenticated users</vt:lpstr>
      <vt:lpstr>Creating password-authenticated users</vt:lpstr>
      <vt:lpstr>How to create a user using EM Express</vt:lpstr>
      <vt:lpstr>How to create a user using EM Express</vt:lpstr>
      <vt:lpstr>How to create a user using EM Express</vt:lpstr>
      <vt:lpstr>Changing a user's password</vt:lpstr>
      <vt:lpstr>Changing a user's password</vt:lpstr>
      <vt:lpstr>Changing a user's password</vt:lpstr>
      <vt:lpstr>Creating a user with the same credentials on another database</vt:lpstr>
      <vt:lpstr>Creating a user with the same credentials on another database</vt:lpstr>
      <vt:lpstr>Creating a user with the same credentials on another database</vt:lpstr>
      <vt:lpstr>Creating a user with the same credentials on another database</vt:lpstr>
      <vt:lpstr>Locking a user account</vt:lpstr>
      <vt:lpstr>Locking a user account</vt:lpstr>
      <vt:lpstr>Locking a user account</vt:lpstr>
      <vt:lpstr>Expiring a user's password</vt:lpstr>
      <vt:lpstr>Expiring a user's password</vt:lpstr>
      <vt:lpstr>Creating and using OS-authenticated users</vt:lpstr>
      <vt:lpstr>Creating and using OS-authenticated users</vt:lpstr>
      <vt:lpstr>Creating and using OS-authenticated users</vt:lpstr>
      <vt:lpstr>Creating and using OS-authenticated users</vt:lpstr>
      <vt:lpstr>Creating and using proxy users</vt:lpstr>
      <vt:lpstr>Creating and using proxy users</vt:lpstr>
      <vt:lpstr>Creating and using proxy users</vt:lpstr>
      <vt:lpstr>Creating and using proxy users</vt:lpstr>
      <vt:lpstr>Creating and using proxy users</vt:lpstr>
      <vt:lpstr>Creating and using proxy users</vt:lpstr>
      <vt:lpstr>Creating and using proxy users</vt:lpstr>
      <vt:lpstr>Creating and using database roles</vt:lpstr>
      <vt:lpstr>Creating and using database roles</vt:lpstr>
      <vt:lpstr>Creating and using database roles</vt:lpstr>
      <vt:lpstr>Creating and using database roles</vt:lpstr>
      <vt:lpstr>Creating and using database roles</vt:lpstr>
      <vt:lpstr>The sysbackup privilege – how, when, and why should you use it?</vt:lpstr>
      <vt:lpstr>The sysbackup privilege – how, when, and why should you use it?</vt:lpstr>
      <vt:lpstr>The sysbackup privilege – how, when, and why should you use it?</vt:lpstr>
      <vt:lpstr>The sysbackup privilege – how, when, and why should you use it?</vt:lpstr>
      <vt:lpstr>The sysbackup privilege – how, when, and why should you use it?</vt:lpstr>
      <vt:lpstr>The sysbackup privilege – how, when, and why should you use it?</vt:lpstr>
      <vt:lpstr>The sysbackup privilege – how, when, and why should you use it?</vt:lpstr>
      <vt:lpstr>The sysbackup privilege – how, when, and why should you use it?</vt:lpstr>
      <vt:lpstr>The sysbackup privilege – how, when, and why should you use it?</vt:lpstr>
      <vt:lpstr>The syskm privilege – how, when, and why should you use it?</vt:lpstr>
      <vt:lpstr>The syskm privilege – how, when, and why should you use it?</vt:lpstr>
      <vt:lpstr>The syskm privilege – how, when, and why should you use it?</vt:lpstr>
      <vt:lpstr>The syskm privilege – how, when, and why should you use it?</vt:lpstr>
      <vt:lpstr>The sysdg privilege – how, when, and why should you use it?</vt:lpstr>
      <vt:lpstr>The sysdg privilege – how, when, and why should you use it?</vt:lpstr>
      <vt:lpstr>The sysdg privilege – how, when, and why should you use it?</vt:lpstr>
      <vt:lpstr>The sysdg privilege – how, when, and why should you use it?</vt:lpstr>
      <vt:lpstr>PowerPoint Presentation</vt:lpstr>
      <vt:lpstr>Introduction</vt:lpstr>
      <vt:lpstr>Introduction</vt:lpstr>
      <vt:lpstr>Introduction</vt:lpstr>
      <vt:lpstr>Introduction</vt:lpstr>
      <vt:lpstr>Introduction</vt:lpstr>
      <vt:lpstr>Creating a common user</vt:lpstr>
      <vt:lpstr>Creating a common user</vt:lpstr>
      <vt:lpstr>Rules/guidelines for creating and managing common users</vt:lpstr>
      <vt:lpstr>Creating a common user</vt:lpstr>
      <vt:lpstr>How to create a common user using OEM 19c</vt:lpstr>
      <vt:lpstr>How to create a common user using OEM 19c</vt:lpstr>
      <vt:lpstr>How to create a common user using OEM 19c</vt:lpstr>
      <vt:lpstr>Creating a local user</vt:lpstr>
      <vt:lpstr>Creating a local user</vt:lpstr>
      <vt:lpstr>Rules/guidelines for creating and managing local users</vt:lpstr>
      <vt:lpstr>How to create a local user using OEM 19c</vt:lpstr>
      <vt:lpstr>How to create a local user using OEM 19c</vt:lpstr>
      <vt:lpstr>Creating a common role</vt:lpstr>
      <vt:lpstr>Creating a common role</vt:lpstr>
      <vt:lpstr>Creating a common role</vt:lpstr>
      <vt:lpstr>How to create a common role using OEM 19c</vt:lpstr>
      <vt:lpstr>How to create a common role using OEM 19c</vt:lpstr>
      <vt:lpstr>Creating a local role</vt:lpstr>
      <vt:lpstr>Creating a local role</vt:lpstr>
      <vt:lpstr>Creating a local role</vt:lpstr>
      <vt:lpstr>How to create a local role using OEM 19c</vt:lpstr>
      <vt:lpstr>Granting privileges and roles commonly</vt:lpstr>
      <vt:lpstr>Granting privileges and roles commonly</vt:lpstr>
      <vt:lpstr>Granting privileges and roles commonly</vt:lpstr>
      <vt:lpstr>Granting privileges and roles commonly</vt:lpstr>
      <vt:lpstr>Granting privileges and roles commonly</vt:lpstr>
      <vt:lpstr>Granting privileges and roles commonly</vt:lpstr>
      <vt:lpstr>Granting privileges and roles commonly</vt:lpstr>
      <vt:lpstr>Granting privileges and roles locally</vt:lpstr>
      <vt:lpstr>Granting privileges and roles locally</vt:lpstr>
      <vt:lpstr>Effects of plugging/unplugging operations on users, roles, and privileges</vt:lpstr>
      <vt:lpstr>Effects of plugging/unplugging operations on users, roles, and privileges</vt:lpstr>
      <vt:lpstr>Effects of plugging/unplugging operations on users, roles, and privileges</vt:lpstr>
      <vt:lpstr>Effects of plugging/unplugging operations on users, roles, and privileges</vt:lpstr>
      <vt:lpstr>Effects of plugging/unplugging operations on users, roles, and privileges</vt:lpstr>
      <vt:lpstr>PowerPoint Presentation</vt:lpstr>
      <vt:lpstr>19c Security New Features</vt:lpstr>
      <vt:lpstr>19c Security New Features</vt:lpstr>
      <vt:lpstr>19c Security New Features</vt:lpstr>
      <vt:lpstr>19c Security New Features</vt:lpstr>
      <vt:lpstr>19c Security New Features</vt:lpstr>
      <vt:lpstr>19c Security New Features</vt:lpstr>
      <vt:lpstr>19c Security New Features</vt:lpstr>
      <vt:lpstr>19c Security New Features</vt:lpstr>
      <vt:lpstr>19c Security New Features</vt:lpstr>
      <vt:lpstr>19c Security New Features</vt:lpstr>
      <vt:lpstr>19c Security New Features</vt:lpstr>
      <vt:lpstr>19c Security New Features</vt:lpstr>
      <vt:lpstr>19c Security New Features</vt:lpstr>
      <vt:lpstr>19c Security New Features</vt:lpstr>
      <vt:lpstr>19c Security New Features</vt:lpstr>
      <vt:lpstr>19c Security New Features</vt:lpstr>
      <vt:lpstr>19c Security New Features</vt:lpstr>
      <vt:lpstr>PowerPoint Presentation</vt:lpstr>
      <vt:lpstr>Introduction</vt:lpstr>
      <vt:lpstr>Introduction</vt:lpstr>
      <vt:lpstr>Introduction</vt:lpstr>
      <vt:lpstr>Creating and using definer's rights procedures</vt:lpstr>
      <vt:lpstr>Creating and using definer's rights procedures</vt:lpstr>
      <vt:lpstr>Creating and using definer's rights procedures</vt:lpstr>
      <vt:lpstr>Creating and using invoker's right procedures</vt:lpstr>
      <vt:lpstr>Creating and using invoker's right procedures</vt:lpstr>
      <vt:lpstr>Creating and using invoker's right procedures</vt:lpstr>
      <vt:lpstr>Creating and using invoker's right procedures</vt:lpstr>
      <vt:lpstr>Creating and using invoker's right procedures</vt:lpstr>
      <vt:lpstr>Creating and using invoker's right procedures</vt:lpstr>
      <vt:lpstr>Creating and using invoker's right procedures</vt:lpstr>
      <vt:lpstr>Creating and using invoker's right procedures</vt:lpstr>
      <vt:lpstr>Creating and using invoker's right procedures</vt:lpstr>
      <vt:lpstr>Creating and using invoker's right procedures</vt:lpstr>
      <vt:lpstr>Creating and using invoker's right procedures</vt:lpstr>
      <vt:lpstr>Creating and using invoker's right procedures</vt:lpstr>
      <vt:lpstr>Creating and using invoker's right procedures</vt:lpstr>
      <vt:lpstr>Creating and using invoker's right procedures</vt:lpstr>
      <vt:lpstr>Using code-based access control</vt:lpstr>
      <vt:lpstr>Using code-based access control</vt:lpstr>
      <vt:lpstr>Using code-based access control</vt:lpstr>
      <vt:lpstr>Using code-based access control</vt:lpstr>
      <vt:lpstr>Using code-based access control</vt:lpstr>
      <vt:lpstr>Using code-based access control</vt:lpstr>
      <vt:lpstr>Restricting access to program units by using accessible by</vt:lpstr>
      <vt:lpstr>Restricting access to program units by using accessible by</vt:lpstr>
      <vt:lpstr>Restricting access to program units by using accessible by</vt:lpstr>
      <vt:lpstr>PowerPoint Presentation</vt:lpstr>
      <vt:lpstr>Introduction</vt:lpstr>
      <vt:lpstr>Introduction</vt:lpstr>
      <vt:lpstr>Introduction</vt:lpstr>
      <vt:lpstr>Introduction</vt:lpstr>
      <vt:lpstr>Introduction</vt:lpstr>
      <vt:lpstr>Introduction</vt:lpstr>
      <vt:lpstr>Creating different policy functions</vt:lpstr>
      <vt:lpstr>Creating different policy functions</vt:lpstr>
      <vt:lpstr>Creating different policy functions</vt:lpstr>
      <vt:lpstr>Creating different policy functions</vt:lpstr>
      <vt:lpstr>Creating different policy functions</vt:lpstr>
      <vt:lpstr>Creating different policy functions</vt:lpstr>
      <vt:lpstr>Creating Oracle Virtual Private Database row-level policies</vt:lpstr>
      <vt:lpstr>Creating Oracle Virtual Private Database row-level policies</vt:lpstr>
      <vt:lpstr>Creating column-level policies</vt:lpstr>
      <vt:lpstr>Creating column-level policies</vt:lpstr>
      <vt:lpstr>Creating column-level policies</vt:lpstr>
      <vt:lpstr>Creating a driving context</vt:lpstr>
      <vt:lpstr>Creating a driving context</vt:lpstr>
      <vt:lpstr>Creating policy groups</vt:lpstr>
      <vt:lpstr>Setting context as a driving context</vt:lpstr>
      <vt:lpstr>Adding policy to a group</vt:lpstr>
      <vt:lpstr>Exempting users from VPD policies</vt:lpstr>
      <vt:lpstr>PowerPoint Presentation</vt:lpstr>
      <vt:lpstr>Introduction</vt:lpstr>
      <vt:lpstr>Introduction</vt:lpstr>
      <vt:lpstr>Introduction</vt:lpstr>
      <vt:lpstr>Introduction</vt:lpstr>
      <vt:lpstr>The parts of a redaction policy</vt:lpstr>
      <vt:lpstr>The types of redaction</vt:lpstr>
      <vt:lpstr>Introduction</vt:lpstr>
      <vt:lpstr>Creating a redaction policy when using full redaction</vt:lpstr>
      <vt:lpstr>Creating a redaction policy when using full redaction</vt:lpstr>
      <vt:lpstr>Creating a redaction policy when using full redaction</vt:lpstr>
      <vt:lpstr>Creating a redaction policy when using full redaction</vt:lpstr>
      <vt:lpstr>Creating a redaction policy when using full redaction</vt:lpstr>
      <vt:lpstr>Creating a redaction policy when using full redaction</vt:lpstr>
      <vt:lpstr>How to change the default value</vt:lpstr>
      <vt:lpstr>How to change the default value</vt:lpstr>
      <vt:lpstr>How to change the default value</vt:lpstr>
      <vt:lpstr>Creating a redaction policy when using partial redaction</vt:lpstr>
      <vt:lpstr>Creating a redaction policy when using partial redaction</vt:lpstr>
      <vt:lpstr>Creating a redaction policy when using partial redaction</vt:lpstr>
      <vt:lpstr>Creating a redaction policy when using partial redaction</vt:lpstr>
      <vt:lpstr>Creating a redaction policy when using partial redaction</vt:lpstr>
      <vt:lpstr>Creating a redaction policy when using partial redaction</vt:lpstr>
      <vt:lpstr>Creating a redaction policy when using random redaction</vt:lpstr>
      <vt:lpstr>Creating a redaction policy when using random redaction</vt:lpstr>
      <vt:lpstr>Creating a redaction policy when using random redaction</vt:lpstr>
      <vt:lpstr>Creating a redaction policy when using random redaction</vt:lpstr>
      <vt:lpstr>Creating a redaction policy when using regular expression redaction</vt:lpstr>
      <vt:lpstr>Creating a redaction policy when using regular expression redaction</vt:lpstr>
      <vt:lpstr>Creating a redaction policy when using regular expression redaction</vt:lpstr>
      <vt:lpstr>Using Oracle Enterprise Manager Cloud Control 19c to manage redaction policies</vt:lpstr>
      <vt:lpstr>Changing the function parameters for a specified column</vt:lpstr>
      <vt:lpstr>Changing the function parameters for a specified column</vt:lpstr>
      <vt:lpstr>Changing the function parameters for a specified column</vt:lpstr>
      <vt:lpstr>Add a column to the redaction policy</vt:lpstr>
      <vt:lpstr>Add a column to the redaction policy</vt:lpstr>
      <vt:lpstr>Add a column to the redaction policy</vt:lpstr>
      <vt:lpstr>Enabling, disabling, and dropping redaction policy</vt:lpstr>
      <vt:lpstr>Enabling, disabling, and dropping redaction policy</vt:lpstr>
      <vt:lpstr>Exempting users from data redaction policies</vt:lpstr>
      <vt:lpstr>Exempting users from data redaction policies</vt:lpstr>
      <vt:lpstr>Exempting users from data redaction policies</vt:lpstr>
      <vt:lpstr>Exempting users from data redaction policies</vt:lpstr>
      <vt:lpstr>PowerPoint Presentation</vt:lpstr>
      <vt:lpstr>Introduction</vt:lpstr>
      <vt:lpstr>Introduction</vt:lpstr>
      <vt:lpstr>Introduction</vt:lpstr>
      <vt:lpstr>Steps to implement TSDP</vt:lpstr>
      <vt:lpstr>Introduction</vt:lpstr>
      <vt:lpstr>Creating a sensitive type</vt:lpstr>
      <vt:lpstr>Creating a sensitive type</vt:lpstr>
      <vt:lpstr>Creating a sensitive type</vt:lpstr>
      <vt:lpstr>Creating a sensitive type</vt:lpstr>
      <vt:lpstr>Determining sensitive columns</vt:lpstr>
      <vt:lpstr>Determining sensitive columns</vt:lpstr>
      <vt:lpstr>Determining sensitive columns</vt:lpstr>
      <vt:lpstr>Determining sensitive columns</vt:lpstr>
      <vt:lpstr>Creating transparent sensitive data protection policy</vt:lpstr>
      <vt:lpstr>Creating transparent sensitive data protection policy</vt:lpstr>
      <vt:lpstr>Creating transparent sensitive data protection policy</vt:lpstr>
      <vt:lpstr>Associating transparent sensitive data protection policy with sensitive type</vt:lpstr>
      <vt:lpstr>Associating transparent sensitive data protection policy with sensitive type</vt:lpstr>
      <vt:lpstr>Enabling, disabling, and dropping policy</vt:lpstr>
      <vt:lpstr>Enabling, disabling, and dropping policy</vt:lpstr>
      <vt:lpstr>Enabling, disabling, and dropping policy</vt:lpstr>
      <vt:lpstr>Altering transparent sensitive data protection policy</vt:lpstr>
      <vt:lpstr>Altering transparent sensitive data protection policy</vt:lpstr>
      <vt:lpstr>Altering transparent sensitive data protection policy</vt:lpstr>
      <vt:lpstr>PowerPoint Presentation</vt:lpstr>
      <vt:lpstr>Introduction</vt:lpstr>
      <vt:lpstr>Introduction</vt:lpstr>
      <vt:lpstr>The steps to analyze the used and unused privileges</vt:lpstr>
      <vt:lpstr>Introduction</vt:lpstr>
      <vt:lpstr>Introduction</vt:lpstr>
      <vt:lpstr>Creating database analysis policy</vt:lpstr>
      <vt:lpstr>Creating database analysis policy</vt:lpstr>
      <vt:lpstr>Creating database analysis policy</vt:lpstr>
      <vt:lpstr>Creating database analysis policy</vt:lpstr>
      <vt:lpstr>Creating database analysis policy</vt:lpstr>
      <vt:lpstr>Creating database analysis policy</vt:lpstr>
      <vt:lpstr>Creating database analysis policy</vt:lpstr>
      <vt:lpstr>Creating role analysis policy</vt:lpstr>
      <vt:lpstr>Creating role analysis policy</vt:lpstr>
      <vt:lpstr>Creating role analysis policy</vt:lpstr>
      <vt:lpstr>Creating role analysis policy</vt:lpstr>
      <vt:lpstr>Creating role analysis policy</vt:lpstr>
      <vt:lpstr>Creating context analysis policy</vt:lpstr>
      <vt:lpstr>Creating context analysis policy</vt:lpstr>
      <vt:lpstr>Creating context analysis policy</vt:lpstr>
      <vt:lpstr>Creating context analysis policy</vt:lpstr>
      <vt:lpstr>Creating context analysis policy</vt:lpstr>
      <vt:lpstr>Creating context analysis policy</vt:lpstr>
      <vt:lpstr>Creating combined analysis policy</vt:lpstr>
      <vt:lpstr>Creating combined analysis policy</vt:lpstr>
      <vt:lpstr>Creating combined analysis policy</vt:lpstr>
      <vt:lpstr>Creating combined analysis policy</vt:lpstr>
      <vt:lpstr>Creating combined analysis policy</vt:lpstr>
      <vt:lpstr>Creating combined analysis policy</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Starting and stopping privilege analysis</vt:lpstr>
      <vt:lpstr>Reporting on used system privileges</vt:lpstr>
      <vt:lpstr>Reporting on used system privileges</vt:lpstr>
      <vt:lpstr>Reporting on used system privileges</vt:lpstr>
      <vt:lpstr>Reporting on used system privileges</vt:lpstr>
      <vt:lpstr>Reporting on used object privileges</vt:lpstr>
      <vt:lpstr>Reporting on used object privileges</vt:lpstr>
      <vt:lpstr>Reporting on unused system privileges</vt:lpstr>
      <vt:lpstr>Reporting on unused system privileges</vt:lpstr>
      <vt:lpstr>Reporting on unused object privileges</vt:lpstr>
      <vt:lpstr>Reporting on unused object privileges</vt:lpstr>
      <vt:lpstr>How to revoke unused privileges</vt:lpstr>
      <vt:lpstr>How to revoke unused privileges</vt:lpstr>
      <vt:lpstr>How to revoke unused privileges</vt:lpstr>
      <vt:lpstr>Dropping the analysis</vt:lpstr>
      <vt:lpstr>Dropping the analysis</vt:lpstr>
      <vt:lpstr>PowerPoint Presentation</vt:lpstr>
      <vt:lpstr>Transparent Data Encryption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Configuring keystore location in sqlnet.ora</vt:lpstr>
      <vt:lpstr>Creating and opening the keystore</vt:lpstr>
      <vt:lpstr>Creating and opening the keystore</vt:lpstr>
      <vt:lpstr>Creating and opening the keystore</vt:lpstr>
      <vt:lpstr>Creating and opening the keystore</vt:lpstr>
      <vt:lpstr>Setting master encryption key in software keystore</vt:lpstr>
      <vt:lpstr>Setting master encryption key in software keystore</vt:lpstr>
      <vt:lpstr>Setting master encryption key in software keystore</vt:lpstr>
      <vt:lpstr>Setting master encryption key in software keystore</vt:lpstr>
      <vt:lpstr>Column encryption - adding new encrypted column to table</vt:lpstr>
      <vt:lpstr>Column encryption - creating new table that has encrypted column(s)</vt:lpstr>
      <vt:lpstr>Using salt and MAC</vt:lpstr>
      <vt:lpstr>Using salt and MAC</vt:lpstr>
      <vt:lpstr>Using salt and MAC</vt:lpstr>
      <vt:lpstr>Using salt and MAC</vt:lpstr>
      <vt:lpstr>Using salt and MAC</vt:lpstr>
      <vt:lpstr>Using salt and MAC</vt:lpstr>
      <vt:lpstr>Using salt and MAC</vt:lpstr>
      <vt:lpstr>Using salt and MAC</vt:lpstr>
      <vt:lpstr>Using salt and MAC</vt:lpstr>
      <vt:lpstr>Using salt and MAC</vt:lpstr>
      <vt:lpstr>Column encryption - encrypting existing column</vt:lpstr>
      <vt:lpstr>Column encryption - encrypting existing column</vt:lpstr>
      <vt:lpstr>Column encryption - encrypting existing column</vt:lpstr>
      <vt:lpstr>Column encryption - encrypting existing column</vt:lpstr>
      <vt:lpstr>Column encryption - encrypting existing column</vt:lpstr>
      <vt:lpstr>Auto-login keystore</vt:lpstr>
      <vt:lpstr>Auto-login keystore</vt:lpstr>
      <vt:lpstr>Encrypting tablespace</vt:lpstr>
      <vt:lpstr>Encrypting tablespace</vt:lpstr>
      <vt:lpstr>Encrypting tablespace</vt:lpstr>
      <vt:lpstr>Rekeying</vt:lpstr>
      <vt:lpstr>Rekeying</vt:lpstr>
      <vt:lpstr>Rekeying</vt:lpstr>
      <vt:lpstr>Backup and Recovery</vt:lpstr>
      <vt:lpstr>Backup and Recovery</vt:lpstr>
      <vt:lpstr>PowerPoint Presentation</vt:lpstr>
      <vt:lpstr>Introduction</vt:lpstr>
      <vt:lpstr>Introduction</vt:lpstr>
      <vt:lpstr>Introduction</vt:lpstr>
      <vt:lpstr>Introduction</vt:lpstr>
      <vt:lpstr>Enabling Unified Auditing mode</vt:lpstr>
      <vt:lpstr>Enabling Unified Auditing mode</vt:lpstr>
      <vt:lpstr>Enabling Unified Auditing mode</vt:lpstr>
      <vt:lpstr>Enabling Unified Auditing mode</vt:lpstr>
      <vt:lpstr>Enabling Unified Auditing mode</vt:lpstr>
      <vt:lpstr>Enabling Unified Auditing mode</vt:lpstr>
      <vt:lpstr>Configuring whether loss of audit data is acceptable</vt:lpstr>
      <vt:lpstr>Configuring whether loss of audit data is acceptable</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Which roles do you need to have to be able to create audit policies and to view audit data?</vt:lpstr>
      <vt:lpstr>Auditing RMAN operations</vt:lpstr>
      <vt:lpstr>Auditing RMAN operations</vt:lpstr>
      <vt:lpstr>Auditing RMAN operations</vt:lpstr>
      <vt:lpstr>Auditing RMAN operations</vt:lpstr>
      <vt:lpstr>Auditing Data Pump operations</vt:lpstr>
      <vt:lpstr>Auditing Data Pump operations</vt:lpstr>
      <vt:lpstr>Auditing Database Vault operations</vt:lpstr>
      <vt:lpstr>Auditing Database Vault operations</vt:lpstr>
      <vt:lpstr>Auditing Database Vault operations</vt:lpstr>
      <vt:lpstr>Creating audit policies to audit privileges, actions and roles under specified conditions </vt:lpstr>
      <vt:lpstr>Creating audit policies to audit privileges, actions and roles under specified conditions </vt:lpstr>
      <vt:lpstr>Creating audit policies to audit privileges, actions and roles under specified conditions </vt:lpstr>
      <vt:lpstr>Creating audit policies to audit privileges, actions and roles under specified conditions </vt:lpstr>
      <vt:lpstr>Creating audit policies to audit privileges, actions and roles under specified conditions </vt:lpstr>
      <vt:lpstr>Enabling audit policy</vt:lpstr>
      <vt:lpstr>Enabling audit policy</vt:lpstr>
      <vt:lpstr>Enabling audit policy</vt:lpstr>
      <vt:lpstr>Finding information about audit policies and audited data</vt:lpstr>
      <vt:lpstr>Finding information about audit policies and audited data</vt:lpstr>
      <vt:lpstr>Auditing application contexts</vt:lpstr>
      <vt:lpstr>Auditing application contexts</vt:lpstr>
      <vt:lpstr>Auditing application contexts</vt:lpstr>
      <vt:lpstr>Auditing application contexts</vt:lpstr>
      <vt:lpstr>Auditing application contexts</vt:lpstr>
      <vt:lpstr>Purging audit trail</vt:lpstr>
      <vt:lpstr>Purging audit trail</vt:lpstr>
      <vt:lpstr>Purging audit trail</vt:lpstr>
      <vt:lpstr>Disabling and dropping audit policies</vt:lpstr>
      <vt:lpstr>Disabling and dropping audit policies</vt:lpstr>
      <vt:lpstr>PowerPoint Presentation</vt:lpstr>
      <vt:lpstr>Introduction</vt:lpstr>
      <vt:lpstr>Introduction</vt:lpstr>
      <vt:lpstr>Introduction</vt:lpstr>
      <vt:lpstr>Exporting data using Oracle Data Pump in Oracle Database Vault environment </vt:lpstr>
      <vt:lpstr>Exporting data using Oracle Data Pump in Oracle Database Vault environment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factors in Oracle Database Vault</vt:lpstr>
      <vt:lpstr>Creating factors in Oracle Database Vault</vt:lpstr>
      <vt:lpstr>Creating factors in Oracle Database Vault</vt:lpstr>
      <vt:lpstr>Creating factors in Oracle Database Vault</vt:lpstr>
      <vt:lpstr>Creating factors in Oracle Database Vault</vt:lpstr>
      <vt:lpstr>Creating factors in Oracle Database Vault</vt:lpstr>
      <vt:lpstr>Creating factors in Oracle Database Vault</vt:lpstr>
      <vt:lpstr>Creating factors in Oracle Database Vault</vt:lpstr>
      <vt:lpstr>Using TDE in a multitenant environment</vt:lpstr>
      <vt:lpstr>Using TDE in a multitenant environment</vt:lpstr>
      <vt:lpstr>Using TDE in a multitenant environment</vt:lpstr>
      <vt:lpstr>Using TDE in a multitenant environment</vt:lpstr>
      <vt:lpstr>PowerPoint Presentation</vt:lpstr>
      <vt:lpstr>Introduction</vt:lpstr>
      <vt:lpstr>Introduction</vt:lpstr>
      <vt:lpstr>The steps to implement a local application context</vt:lpstr>
      <vt:lpstr>Exploring and using built-in contexts</vt:lpstr>
      <vt:lpstr>Exploring and using built-in contexts</vt:lpstr>
      <vt:lpstr>Exploring and using built-in contexts</vt:lpstr>
      <vt:lpstr>The value of the UNIFIED_AUDIT_SESSIONID</vt:lpstr>
      <vt:lpstr>Exploring and using built-in contexts</vt:lpstr>
      <vt:lpstr>Exploring and using built-in contexts</vt:lpstr>
      <vt:lpstr>Creating an application context</vt:lpstr>
      <vt:lpstr>Creating an application context</vt:lpstr>
      <vt:lpstr>Setting application context attributes</vt:lpstr>
      <vt:lpstr>Setting application context attributes</vt:lpstr>
      <vt:lpstr>Setting application context attributes</vt:lpstr>
      <vt:lpstr>Using an application context</vt:lpstr>
      <vt:lpstr>Using an application context</vt:lpstr>
      <vt:lpstr>Using an application context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Ernesto Lee</cp:lastModifiedBy>
  <cp:revision>165</cp:revision>
  <dcterms:created xsi:type="dcterms:W3CDTF">2019-02-10T23:44:34Z</dcterms:created>
  <dcterms:modified xsi:type="dcterms:W3CDTF">2022-03-21T11:58:43Z</dcterms:modified>
</cp:coreProperties>
</file>